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4" r:id="rId2"/>
    <p:sldMasterId id="2147483676" r:id="rId3"/>
  </p:sldMasterIdLst>
  <p:notesMasterIdLst>
    <p:notesMasterId r:id="rId19"/>
  </p:notesMasterIdLst>
  <p:handoutMasterIdLst>
    <p:handoutMasterId r:id="rId20"/>
  </p:handoutMasterIdLst>
  <p:sldIdLst>
    <p:sldId id="278" r:id="rId4"/>
    <p:sldId id="256" r:id="rId5"/>
    <p:sldId id="258" r:id="rId6"/>
    <p:sldId id="262" r:id="rId7"/>
    <p:sldId id="259" r:id="rId8"/>
    <p:sldId id="272" r:id="rId9"/>
    <p:sldId id="273" r:id="rId10"/>
    <p:sldId id="257" r:id="rId11"/>
    <p:sldId id="263" r:id="rId12"/>
    <p:sldId id="264" r:id="rId13"/>
    <p:sldId id="265" r:id="rId14"/>
    <p:sldId id="266" r:id="rId15"/>
    <p:sldId id="267" r:id="rId16"/>
    <p:sldId id="268"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68403" autoAdjust="0"/>
  </p:normalViewPr>
  <p:slideViewPr>
    <p:cSldViewPr showGuides="1">
      <p:cViewPr>
        <p:scale>
          <a:sx n="70" d="100"/>
          <a:sy n="70" d="100"/>
        </p:scale>
        <p:origin x="-1158" y="-174"/>
      </p:cViewPr>
      <p:guideLst>
        <p:guide orient="horz" pos="2160"/>
        <p:guide pos="310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9AF69A-238B-41D9-AE50-90D23E3279E8}" type="datetimeFigureOut">
              <a:rPr lang="en-GB" smtClean="0"/>
              <a:t>23/11/2015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smtClean="0"/>
              <a:t>Social &amp; Local, a community interest company</a:t>
            </a: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625DCB-EF66-496E-904D-852E2C58263B}" type="slidenum">
              <a:rPr lang="en-GB" smtClean="0"/>
              <a:t>‹#›</a:t>
            </a:fld>
            <a:endParaRPr lang="en-GB"/>
          </a:p>
        </p:txBody>
      </p:sp>
    </p:spTree>
    <p:extLst>
      <p:ext uri="{BB962C8B-B14F-4D97-AF65-F5344CB8AC3E}">
        <p14:creationId xmlns:p14="http://schemas.microsoft.com/office/powerpoint/2010/main" val="284997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96A30-5EC4-49A4-ABFE-7CAEA941C5A4}" type="datetimeFigureOut">
              <a:rPr lang="en-GB" smtClean="0"/>
              <a:t>23/11/2015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smtClean="0"/>
              <a:t>Social &amp; Local, a community interest company</a:t>
            </a: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7561F-4D2A-4E40-8F35-53F842182C70}" type="slidenum">
              <a:rPr lang="en-GB" smtClean="0"/>
              <a:t>‹#›</a:t>
            </a:fld>
            <a:endParaRPr lang="en-GB"/>
          </a:p>
        </p:txBody>
      </p:sp>
    </p:spTree>
    <p:extLst>
      <p:ext uri="{BB962C8B-B14F-4D97-AF65-F5344CB8AC3E}">
        <p14:creationId xmlns:p14="http://schemas.microsoft.com/office/powerpoint/2010/main" val="815982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Natalie and </a:t>
            </a:r>
            <a:r>
              <a:rPr lang="en-GB" dirty="0" err="1" smtClean="0"/>
              <a:t>steph</a:t>
            </a:r>
            <a:r>
              <a:rPr lang="en-GB" dirty="0" smtClean="0"/>
              <a:t> introduce themselves and the core topic of the session. Hopefully they’ve learned a lot and hopefully we can take that learning and help</a:t>
            </a:r>
            <a:r>
              <a:rPr lang="en-GB" baseline="0" dirty="0" smtClean="0"/>
              <a:t> you make some practical use of it in your own settings.</a:t>
            </a:r>
            <a:endParaRPr lang="en-GB" dirty="0" smtClean="0"/>
          </a:p>
        </p:txBody>
      </p:sp>
      <p:sp>
        <p:nvSpPr>
          <p:cNvPr id="4" name="Slide Number Placeholder 3"/>
          <p:cNvSpPr>
            <a:spLocks noGrp="1"/>
          </p:cNvSpPr>
          <p:nvPr>
            <p:ph type="sldNum" sz="quarter" idx="10"/>
          </p:nvPr>
        </p:nvSpPr>
        <p:spPr/>
        <p:txBody>
          <a:bodyPr/>
          <a:lstStyle/>
          <a:p>
            <a:fld id="{4D07561F-4D2A-4E40-8F35-53F842182C70}" type="slidenum">
              <a:rPr lang="en-GB" smtClean="0"/>
              <a:t>2</a:t>
            </a:fld>
            <a:endParaRPr lang="en-GB"/>
          </a:p>
        </p:txBody>
      </p:sp>
    </p:spTree>
    <p:extLst>
      <p:ext uri="{BB962C8B-B14F-4D97-AF65-F5344CB8AC3E}">
        <p14:creationId xmlns:p14="http://schemas.microsoft.com/office/powerpoint/2010/main" val="4215296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Steph</a:t>
            </a:r>
            <a:r>
              <a:rPr lang="en-GB" dirty="0" smtClean="0"/>
              <a:t> to coach</a:t>
            </a:r>
            <a:r>
              <a:rPr lang="en-GB" baseline="0" dirty="0" smtClean="0"/>
              <a:t> through - OK, let’s get ruthless on this one. …6-7 mins</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4D07561F-4D2A-4E40-8F35-53F842182C70}" type="slidenum">
              <a:rPr lang="en-GB" smtClean="0"/>
              <a:t>11</a:t>
            </a:fld>
            <a:endParaRPr lang="en-GB"/>
          </a:p>
        </p:txBody>
      </p:sp>
    </p:spTree>
    <p:extLst>
      <p:ext uri="{BB962C8B-B14F-4D97-AF65-F5344CB8AC3E}">
        <p14:creationId xmlns:p14="http://schemas.microsoft.com/office/powerpoint/2010/main" val="180617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smtClean="0"/>
              <a:t>Nats</a:t>
            </a:r>
            <a:r>
              <a:rPr lang="en-GB" b="1" dirty="0" smtClean="0"/>
              <a:t> </a:t>
            </a:r>
            <a:r>
              <a:rPr lang="en-GB" dirty="0" smtClean="0"/>
              <a:t>to coach</a:t>
            </a:r>
            <a:r>
              <a:rPr lang="en-GB" baseline="0" dirty="0" smtClean="0"/>
              <a:t> through6-7 mins</a:t>
            </a:r>
          </a:p>
        </p:txBody>
      </p:sp>
      <p:sp>
        <p:nvSpPr>
          <p:cNvPr id="4" name="Slide Number Placeholder 3"/>
          <p:cNvSpPr>
            <a:spLocks noGrp="1"/>
          </p:cNvSpPr>
          <p:nvPr>
            <p:ph type="sldNum" sz="quarter" idx="10"/>
          </p:nvPr>
        </p:nvSpPr>
        <p:spPr/>
        <p:txBody>
          <a:bodyPr/>
          <a:lstStyle/>
          <a:p>
            <a:fld id="{4D07561F-4D2A-4E40-8F35-53F842182C70}" type="slidenum">
              <a:rPr lang="en-GB" smtClean="0"/>
              <a:t>12</a:t>
            </a:fld>
            <a:endParaRPr lang="en-GB"/>
          </a:p>
        </p:txBody>
      </p:sp>
    </p:spTree>
    <p:extLst>
      <p:ext uri="{BB962C8B-B14F-4D97-AF65-F5344CB8AC3E}">
        <p14:creationId xmlns:p14="http://schemas.microsoft.com/office/powerpoint/2010/main" val="1806170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Steph</a:t>
            </a:r>
            <a:r>
              <a:rPr lang="en-GB" dirty="0" smtClean="0"/>
              <a:t>: tell us a story of a tangible achievement in their territory …..</a:t>
            </a:r>
          </a:p>
          <a:p>
            <a:r>
              <a:rPr lang="en-GB" dirty="0" smtClean="0">
                <a:solidFill>
                  <a:srgbClr val="FF0000"/>
                </a:solidFill>
              </a:rPr>
              <a:t>6-7mins</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4D07561F-4D2A-4E40-8F35-53F842182C70}" type="slidenum">
              <a:rPr lang="en-GB" smtClean="0"/>
              <a:t>13</a:t>
            </a:fld>
            <a:endParaRPr lang="en-GB"/>
          </a:p>
        </p:txBody>
      </p:sp>
    </p:spTree>
    <p:extLst>
      <p:ext uri="{BB962C8B-B14F-4D97-AF65-F5344CB8AC3E}">
        <p14:creationId xmlns:p14="http://schemas.microsoft.com/office/powerpoint/2010/main" val="1806170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Steph – </a:t>
            </a:r>
            <a:r>
              <a:rPr lang="en-GB" dirty="0" err="1" smtClean="0">
                <a:solidFill>
                  <a:srgbClr val="FF0000"/>
                </a:solidFill>
              </a:rPr>
              <a:t>Nats</a:t>
            </a:r>
            <a:r>
              <a:rPr lang="en-GB" dirty="0" smtClean="0">
                <a:solidFill>
                  <a:srgbClr val="FF0000"/>
                </a:solidFill>
              </a:rPr>
              <a:t> </a:t>
            </a:r>
            <a:r>
              <a:rPr lang="en-GB" smtClean="0">
                <a:solidFill>
                  <a:srgbClr val="FF0000"/>
                </a:solidFill>
              </a:rPr>
              <a:t>to orchestrate</a:t>
            </a:r>
            <a:endParaRPr lang="en-GB" dirty="0" smtClean="0">
              <a:solidFill>
                <a:srgbClr val="FF0000"/>
              </a:solidFill>
            </a:endParaRPr>
          </a:p>
          <a:p>
            <a:r>
              <a:rPr lang="en-GB" dirty="0" smtClean="0">
                <a:solidFill>
                  <a:srgbClr val="FF0000"/>
                </a:solidFill>
              </a:rPr>
              <a:t>Bring this up to remind everyone of what they have been doing.</a:t>
            </a:r>
          </a:p>
          <a:p>
            <a:r>
              <a:rPr lang="en-GB" dirty="0" smtClean="0">
                <a:solidFill>
                  <a:srgbClr val="FF0000"/>
                </a:solidFill>
              </a:rPr>
              <a:t>Explain that we have not worked on the essence, this may be something they want to think about as they head home.</a:t>
            </a:r>
          </a:p>
          <a:p>
            <a:r>
              <a:rPr lang="en-GB" dirty="0" smtClean="0">
                <a:solidFill>
                  <a:srgbClr val="FF0000"/>
                </a:solidFill>
              </a:rPr>
              <a:t>Suggest that we ask</a:t>
            </a:r>
            <a:r>
              <a:rPr lang="en-GB" baseline="0" dirty="0" smtClean="0">
                <a:solidFill>
                  <a:srgbClr val="FF0000"/>
                </a:solidFill>
              </a:rPr>
              <a:t> each table to take one (or two of the headings and share what they have come up with.</a:t>
            </a:r>
          </a:p>
          <a:p>
            <a:r>
              <a:rPr lang="en-GB" baseline="0" dirty="0" smtClean="0">
                <a:solidFill>
                  <a:srgbClr val="FF0000"/>
                </a:solidFill>
              </a:rPr>
              <a:t>15 – 20 mins and close</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4D07561F-4D2A-4E40-8F35-53F842182C70}" type="slidenum">
              <a:rPr lang="en-GB" smtClean="0"/>
              <a:t>14</a:t>
            </a:fld>
            <a:endParaRPr lang="en-GB"/>
          </a:p>
        </p:txBody>
      </p:sp>
    </p:spTree>
    <p:extLst>
      <p:ext uri="{BB962C8B-B14F-4D97-AF65-F5344CB8AC3E}">
        <p14:creationId xmlns:p14="http://schemas.microsoft.com/office/powerpoint/2010/main" val="1806170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07561F-4D2A-4E40-8F35-53F842182C70}" type="slidenum">
              <a:rPr lang="en-GB" smtClean="0"/>
              <a:t>15</a:t>
            </a:fld>
            <a:endParaRPr lang="en-GB"/>
          </a:p>
        </p:txBody>
      </p:sp>
    </p:spTree>
    <p:extLst>
      <p:ext uri="{BB962C8B-B14F-4D97-AF65-F5344CB8AC3E}">
        <p14:creationId xmlns:p14="http://schemas.microsoft.com/office/powerpoint/2010/main" val="334662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15 minutes</a:t>
            </a:r>
          </a:p>
          <a:p>
            <a:endParaRPr lang="en-GB" dirty="0" smtClean="0"/>
          </a:p>
          <a:p>
            <a:r>
              <a:rPr lang="en-GB" dirty="0" smtClean="0"/>
              <a:t>Steph gives a bit more detail -  individual team focus on developing their own brand in action. Re-grouping to look</a:t>
            </a:r>
            <a:r>
              <a:rPr lang="en-GB" baseline="0" dirty="0" smtClean="0"/>
              <a:t> at teamwork and explore commonalities and departures across the different teams and territories. First leading </a:t>
            </a:r>
            <a:r>
              <a:rPr lang="en-GB" dirty="0" smtClean="0"/>
              <a:t> “from the floor” contribution</a:t>
            </a:r>
            <a:r>
              <a:rPr lang="en-GB" baseline="0" dirty="0" smtClean="0"/>
              <a:t> as to what has been useful and interesting about the previous presentations on brand and role/what has been understood as the core purpose and benefits of </a:t>
            </a:r>
            <a:r>
              <a:rPr lang="en-GB" baseline="0" dirty="0" err="1" smtClean="0"/>
              <a:t>brandpower</a:t>
            </a:r>
            <a:r>
              <a:rPr lang="en-GB" baseline="0" dirty="0" smtClean="0"/>
              <a:t>/what people still might feel unconfident about.</a:t>
            </a:r>
          </a:p>
          <a:p>
            <a:endParaRPr lang="en-GB" dirty="0" smtClean="0"/>
          </a:p>
          <a:p>
            <a:r>
              <a:rPr lang="en-GB" baseline="0" dirty="0" smtClean="0"/>
              <a:t>Natalie – Yes, Let’s5 MINUTES</a:t>
            </a:r>
          </a:p>
        </p:txBody>
      </p:sp>
      <p:sp>
        <p:nvSpPr>
          <p:cNvPr id="4" name="Slide Number Placeholder 3"/>
          <p:cNvSpPr>
            <a:spLocks noGrp="1"/>
          </p:cNvSpPr>
          <p:nvPr>
            <p:ph type="sldNum" sz="quarter" idx="10"/>
          </p:nvPr>
        </p:nvSpPr>
        <p:spPr/>
        <p:txBody>
          <a:bodyPr/>
          <a:lstStyle/>
          <a:p>
            <a:fld id="{4D07561F-4D2A-4E40-8F35-53F842182C70}" type="slidenum">
              <a:rPr lang="en-GB" smtClean="0"/>
              <a:t>3</a:t>
            </a:fld>
            <a:endParaRPr lang="en-GB"/>
          </a:p>
        </p:txBody>
      </p:sp>
    </p:spTree>
    <p:extLst>
      <p:ext uri="{BB962C8B-B14F-4D97-AF65-F5344CB8AC3E}">
        <p14:creationId xmlns:p14="http://schemas.microsoft.com/office/powerpoint/2010/main" val="792834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Steph leads: </a:t>
            </a:r>
            <a:r>
              <a:rPr lang="en-GB" dirty="0" smtClean="0"/>
              <a:t>“from the floor” contribution</a:t>
            </a:r>
            <a:r>
              <a:rPr lang="en-GB" baseline="0" dirty="0" smtClean="0"/>
              <a:t> as to what has been useful and interesting about the previous presentations on brand and role/what has been understood as the core purpose and benefits of </a:t>
            </a:r>
            <a:r>
              <a:rPr lang="en-GB" baseline="0" dirty="0" err="1" smtClean="0"/>
              <a:t>brandpower</a:t>
            </a:r>
            <a:r>
              <a:rPr lang="en-GB" baseline="0" dirty="0" smtClean="0"/>
              <a:t>/what people still might feel unconfident about.</a:t>
            </a:r>
          </a:p>
          <a:p>
            <a:endParaRPr lang="en-GB" dirty="0" smtClean="0"/>
          </a:p>
          <a:p>
            <a:r>
              <a:rPr lang="en-GB" baseline="0" dirty="0" smtClean="0"/>
              <a:t>Natalie warms up – Yes, Let’s5 MINUTES</a:t>
            </a:r>
          </a:p>
        </p:txBody>
      </p:sp>
      <p:sp>
        <p:nvSpPr>
          <p:cNvPr id="4" name="Slide Number Placeholder 3"/>
          <p:cNvSpPr>
            <a:spLocks noGrp="1"/>
          </p:cNvSpPr>
          <p:nvPr>
            <p:ph type="sldNum" sz="quarter" idx="10"/>
          </p:nvPr>
        </p:nvSpPr>
        <p:spPr/>
        <p:txBody>
          <a:bodyPr/>
          <a:lstStyle/>
          <a:p>
            <a:fld id="{4D07561F-4D2A-4E40-8F35-53F842182C70}" type="slidenum">
              <a:rPr lang="en-GB" smtClean="0"/>
              <a:t>4</a:t>
            </a:fld>
            <a:endParaRPr lang="en-GB"/>
          </a:p>
        </p:txBody>
      </p:sp>
    </p:spTree>
    <p:extLst>
      <p:ext uri="{BB962C8B-B14F-4D97-AF65-F5344CB8AC3E}">
        <p14:creationId xmlns:p14="http://schemas.microsoft.com/office/powerpoint/2010/main" val="79283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Steph to talk about brand key as a tool to articulate a brand - and its pivotal</a:t>
            </a:r>
            <a:r>
              <a:rPr lang="en-GB" baseline="0" dirty="0" smtClean="0"/>
              <a:t> role in keeping organisations on track, consistent, joined up and focussed. Explain that there are different templates but the principles are the same whether you are developing a brand strategy for Unilever or for </a:t>
            </a:r>
            <a:r>
              <a:rPr lang="en-GB" baseline="0" dirty="0" err="1" smtClean="0"/>
              <a:t>Unicef</a:t>
            </a:r>
            <a:r>
              <a:rPr lang="en-GB" baseline="0" dirty="0" smtClean="0"/>
              <a:t>. As a rule, the process to deliver a compelling and sustainable brand key will involve a level of stakeholder consultation, target audience research, market analysis, culture auditing and so on. The section called insight will be an observation about your target audience or the environment in which you operate that is evidence based and which clearly identifies that there is a role for you and a place for what you offer. </a:t>
            </a:r>
          </a:p>
          <a:p>
            <a:endParaRPr lang="en-GB" baseline="0" dirty="0" smtClean="0"/>
          </a:p>
          <a:p>
            <a:r>
              <a:rPr lang="en-GB" baseline="0" dirty="0" smtClean="0"/>
              <a:t>And, as a rule this process can take anything from 8 weeks to 12 months depending upon the complexity of the organisation. But your challenge today is going to be to make a start in the next 45 minutes, populating all but the insight and Essence fields. We’re then going to ask you to pin up your workings and talk about where there is commonality across territories and where they diverge.</a:t>
            </a:r>
          </a:p>
          <a:p>
            <a:endParaRPr lang="en-GB" baseline="0" dirty="0" smtClean="0"/>
          </a:p>
          <a:p>
            <a:r>
              <a:rPr lang="en-GB" baseline="0" dirty="0" smtClean="0"/>
              <a:t>5 minutes</a:t>
            </a:r>
          </a:p>
          <a:p>
            <a:endParaRPr lang="en-GB" dirty="0"/>
          </a:p>
        </p:txBody>
      </p:sp>
      <p:sp>
        <p:nvSpPr>
          <p:cNvPr id="4" name="Slide Number Placeholder 3"/>
          <p:cNvSpPr>
            <a:spLocks noGrp="1"/>
          </p:cNvSpPr>
          <p:nvPr>
            <p:ph type="sldNum" sz="quarter" idx="10"/>
          </p:nvPr>
        </p:nvSpPr>
        <p:spPr/>
        <p:txBody>
          <a:bodyPr/>
          <a:lstStyle/>
          <a:p>
            <a:fld id="{4D07561F-4D2A-4E40-8F35-53F842182C70}" type="slidenum">
              <a:rPr lang="en-GB" smtClean="0"/>
              <a:t>5</a:t>
            </a:fld>
            <a:endParaRPr lang="en-GB"/>
          </a:p>
        </p:txBody>
      </p:sp>
    </p:spTree>
    <p:extLst>
      <p:ext uri="{BB962C8B-B14F-4D97-AF65-F5344CB8AC3E}">
        <p14:creationId xmlns:p14="http://schemas.microsoft.com/office/powerpoint/2010/main" val="2116033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Steph:</a:t>
            </a:r>
            <a:r>
              <a:rPr lang="en-GB" dirty="0" smtClean="0"/>
              <a:t> reference Westminster and how the</a:t>
            </a:r>
            <a:r>
              <a:rPr lang="en-GB" baseline="0" dirty="0" smtClean="0"/>
              <a:t> brand key evolves usually through a number of stages.</a:t>
            </a:r>
            <a:endParaRPr lang="en-GB" dirty="0"/>
          </a:p>
        </p:txBody>
      </p:sp>
      <p:sp>
        <p:nvSpPr>
          <p:cNvPr id="4" name="Slide Number Placeholder 3"/>
          <p:cNvSpPr>
            <a:spLocks noGrp="1"/>
          </p:cNvSpPr>
          <p:nvPr>
            <p:ph type="sldNum" sz="quarter" idx="10"/>
          </p:nvPr>
        </p:nvSpPr>
        <p:spPr/>
        <p:txBody>
          <a:bodyPr/>
          <a:lstStyle/>
          <a:p>
            <a:fld id="{4D07561F-4D2A-4E40-8F35-53F842182C70}" type="slidenum">
              <a:rPr lang="en-GB" smtClean="0"/>
              <a:t>6</a:t>
            </a:fld>
            <a:endParaRPr lang="en-GB"/>
          </a:p>
        </p:txBody>
      </p:sp>
    </p:spTree>
    <p:extLst>
      <p:ext uri="{BB962C8B-B14F-4D97-AF65-F5344CB8AC3E}">
        <p14:creationId xmlns:p14="http://schemas.microsoft.com/office/powerpoint/2010/main" val="18482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Steph. We’re going to take each segment and think about it as we go along. You will need to debate and discuss your</a:t>
            </a:r>
            <a:r>
              <a:rPr lang="en-GB" baseline="0" dirty="0" smtClean="0"/>
              <a:t> views with your table and once agreed, jot down your table’s answers in the box on the key on your table.</a:t>
            </a:r>
            <a:endParaRPr lang="en-GB" dirty="0"/>
          </a:p>
        </p:txBody>
      </p:sp>
      <p:sp>
        <p:nvSpPr>
          <p:cNvPr id="4" name="Slide Number Placeholder 3"/>
          <p:cNvSpPr>
            <a:spLocks noGrp="1"/>
          </p:cNvSpPr>
          <p:nvPr>
            <p:ph type="sldNum" sz="quarter" idx="10"/>
          </p:nvPr>
        </p:nvSpPr>
        <p:spPr/>
        <p:txBody>
          <a:bodyPr/>
          <a:lstStyle/>
          <a:p>
            <a:fld id="{4D07561F-4D2A-4E40-8F35-53F842182C70}" type="slidenum">
              <a:rPr lang="en-GB" smtClean="0"/>
              <a:t>7</a:t>
            </a:fld>
            <a:endParaRPr lang="en-GB"/>
          </a:p>
        </p:txBody>
      </p:sp>
    </p:spTree>
    <p:extLst>
      <p:ext uri="{BB962C8B-B14F-4D97-AF65-F5344CB8AC3E}">
        <p14:creationId xmlns:p14="http://schemas.microsoft.com/office/powerpoint/2010/main" val="323704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smtClean="0"/>
              <a:t>Nats</a:t>
            </a:r>
            <a:r>
              <a:rPr lang="en-GB" dirty="0" smtClean="0"/>
              <a:t> to coach</a:t>
            </a:r>
            <a:r>
              <a:rPr lang="en-GB" baseline="0" dirty="0" smtClean="0"/>
              <a:t> through. This one could ask each table to discuss and then write down 3 values and behaviours – encourage the table to discuss challenges in driving the behaviours and what to remember they must be sustainable./fill in your key</a:t>
            </a:r>
          </a:p>
          <a:p>
            <a:endParaRPr lang="en-GB" baseline="0" dirty="0" smtClean="0"/>
          </a:p>
          <a:p>
            <a:endParaRPr lang="en-GB" baseline="0" dirty="0" smtClean="0">
              <a:solidFill>
                <a:srgbClr val="FF0000"/>
              </a:solidFill>
            </a:endParaRPr>
          </a:p>
          <a:p>
            <a:r>
              <a:rPr lang="en-GB" baseline="0" dirty="0" smtClean="0">
                <a:solidFill>
                  <a:srgbClr val="FF0000"/>
                </a:solidFill>
              </a:rPr>
              <a:t>6-7  minutes</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4D07561F-4D2A-4E40-8F35-53F842182C70}" type="slidenum">
              <a:rPr lang="en-GB" smtClean="0"/>
              <a:t>8</a:t>
            </a:fld>
            <a:endParaRPr lang="en-GB"/>
          </a:p>
        </p:txBody>
      </p:sp>
    </p:spTree>
    <p:extLst>
      <p:ext uri="{BB962C8B-B14F-4D97-AF65-F5344CB8AC3E}">
        <p14:creationId xmlns:p14="http://schemas.microsoft.com/office/powerpoint/2010/main" val="180617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Steph</a:t>
            </a:r>
            <a:r>
              <a:rPr lang="en-GB" dirty="0" smtClean="0"/>
              <a:t> to coach</a:t>
            </a:r>
            <a:r>
              <a:rPr lang="en-GB" baseline="0" dirty="0" smtClean="0"/>
              <a:t> through</a:t>
            </a:r>
          </a:p>
          <a:p>
            <a:r>
              <a:rPr lang="en-GB" baseline="0" dirty="0" smtClean="0"/>
              <a:t>I’d like each table to think about the groups of people that their brand needs to talk to. Don’t be superfluous – think about your resources and what groups are truly essential to your organisational goals.</a:t>
            </a:r>
          </a:p>
          <a:p>
            <a:endParaRPr lang="en-GB" baseline="0" dirty="0" smtClean="0"/>
          </a:p>
          <a:p>
            <a:r>
              <a:rPr lang="en-GB" baseline="0" dirty="0" smtClean="0">
                <a:solidFill>
                  <a:srgbClr val="FF0000"/>
                </a:solidFill>
              </a:rPr>
              <a:t>6-7  minutes</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4D07561F-4D2A-4E40-8F35-53F842182C70}" type="slidenum">
              <a:rPr lang="en-GB" smtClean="0"/>
              <a:t>9</a:t>
            </a:fld>
            <a:endParaRPr lang="en-GB"/>
          </a:p>
        </p:txBody>
      </p:sp>
    </p:spTree>
    <p:extLst>
      <p:ext uri="{BB962C8B-B14F-4D97-AF65-F5344CB8AC3E}">
        <p14:creationId xmlns:p14="http://schemas.microsoft.com/office/powerpoint/2010/main" val="180617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smtClean="0"/>
              <a:t>Nats</a:t>
            </a:r>
            <a:r>
              <a:rPr lang="en-GB" b="1" dirty="0" smtClean="0"/>
              <a:t> </a:t>
            </a:r>
            <a:r>
              <a:rPr lang="en-GB" dirty="0" smtClean="0"/>
              <a:t>6-7 mins</a:t>
            </a:r>
            <a:endParaRPr lang="en-GB" baseline="0" dirty="0" smtClean="0"/>
          </a:p>
          <a:p>
            <a:endParaRPr lang="en-GB" baseline="0" dirty="0" smtClean="0"/>
          </a:p>
          <a:p>
            <a:r>
              <a:rPr lang="en-GB" baseline="0" dirty="0" smtClean="0"/>
              <a:t>Whether fundraising, volunteering, participating, supporting ….the people you want to talk to will also be targeted by others – they will be making choices, so who or indeed what (do you know about) competing for the attention of your target audience? </a:t>
            </a:r>
          </a:p>
          <a:p>
            <a:endParaRPr lang="en-GB" baseline="0" dirty="0" smtClean="0"/>
          </a:p>
          <a:p>
            <a:endParaRPr lang="en-GB" baseline="0" dirty="0" smtClean="0">
              <a:solidFill>
                <a:srgbClr val="FF0000"/>
              </a:solidFill>
            </a:endParaRPr>
          </a:p>
        </p:txBody>
      </p:sp>
      <p:sp>
        <p:nvSpPr>
          <p:cNvPr id="4" name="Slide Number Placeholder 3"/>
          <p:cNvSpPr>
            <a:spLocks noGrp="1"/>
          </p:cNvSpPr>
          <p:nvPr>
            <p:ph type="sldNum" sz="quarter" idx="10"/>
          </p:nvPr>
        </p:nvSpPr>
        <p:spPr/>
        <p:txBody>
          <a:bodyPr/>
          <a:lstStyle/>
          <a:p>
            <a:fld id="{4D07561F-4D2A-4E40-8F35-53F842182C70}" type="slidenum">
              <a:rPr lang="en-GB" smtClean="0"/>
              <a:t>10</a:t>
            </a:fld>
            <a:endParaRPr lang="en-GB"/>
          </a:p>
        </p:txBody>
      </p:sp>
    </p:spTree>
    <p:extLst>
      <p:ext uri="{BB962C8B-B14F-4D97-AF65-F5344CB8AC3E}">
        <p14:creationId xmlns:p14="http://schemas.microsoft.com/office/powerpoint/2010/main" val="1806170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66084" y="5542466"/>
            <a:ext cx="4280520" cy="838944"/>
          </a:xfrm>
          <a:prstGeom prst="rect">
            <a:avLst/>
          </a:prstGeo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1067" y="50800"/>
            <a:ext cx="2485636" cy="1368000"/>
          </a:xfrm>
          <a:prstGeom prst="rect">
            <a:avLst/>
          </a:prstGeom>
        </p:spPr>
      </p:pic>
    </p:spTree>
    <p:extLst>
      <p:ext uri="{BB962C8B-B14F-4D97-AF65-F5344CB8AC3E}">
        <p14:creationId xmlns:p14="http://schemas.microsoft.com/office/powerpoint/2010/main" val="38052472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19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900"/>
            </a:lvl1pPr>
            <a:lvl2pPr>
              <a:defRPr sz="1700"/>
            </a:lvl2pPr>
            <a:lvl3pPr>
              <a:defRPr sz="15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19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900"/>
            </a:lvl1pPr>
            <a:lvl2pPr>
              <a:defRPr sz="1700"/>
            </a:lvl2pPr>
            <a:lvl3pPr>
              <a:defRPr sz="15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TextBox 7"/>
          <p:cNvSpPr txBox="1"/>
          <p:nvPr userDrawn="1"/>
        </p:nvSpPr>
        <p:spPr>
          <a:xfrm>
            <a:off x="5644420" y="6361673"/>
            <a:ext cx="3096430" cy="276999"/>
          </a:xfrm>
          <a:prstGeom prst="rect">
            <a:avLst/>
          </a:prstGeom>
          <a:noFill/>
        </p:spPr>
        <p:txBody>
          <a:bodyPr wrap="square" rtlCol="0">
            <a:spAutoFit/>
          </a:bodyPr>
          <a:lstStyle/>
          <a:p>
            <a:pPr algn="r"/>
            <a:r>
              <a:rPr lang="en-GB" sz="1200" b="1" dirty="0" smtClean="0">
                <a:solidFill>
                  <a:schemeClr val="tx2">
                    <a:lumMod val="75000"/>
                  </a:schemeClr>
                </a:solidFill>
                <a:latin typeface="Century Gothic" pitchFamily="34" charset="0"/>
              </a:rPr>
              <a:t>A community interest company</a:t>
            </a:r>
            <a:endParaRPr lang="en-GB" sz="1200" b="1" dirty="0">
              <a:solidFill>
                <a:schemeClr val="tx2">
                  <a:lumMod val="75000"/>
                </a:schemeClr>
              </a:solidFill>
              <a:latin typeface="Century Gothic" pitchFamily="34" charset="0"/>
            </a:endParaRPr>
          </a:p>
        </p:txBody>
      </p:sp>
    </p:spTree>
    <p:extLst>
      <p:ext uri="{BB962C8B-B14F-4D97-AF65-F5344CB8AC3E}">
        <p14:creationId xmlns:p14="http://schemas.microsoft.com/office/powerpoint/2010/main" val="7834484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reativ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151" y="6129368"/>
            <a:ext cx="1643535" cy="612000"/>
          </a:xfrm>
          <a:prstGeom prst="rect">
            <a:avLst/>
          </a:prstGeom>
        </p:spPr>
      </p:pic>
      <p:sp>
        <p:nvSpPr>
          <p:cNvPr id="7" name="TextBox 6"/>
          <p:cNvSpPr txBox="1"/>
          <p:nvPr userDrawn="1"/>
        </p:nvSpPr>
        <p:spPr>
          <a:xfrm>
            <a:off x="5644420" y="6361673"/>
            <a:ext cx="3096430" cy="276999"/>
          </a:xfrm>
          <a:prstGeom prst="rect">
            <a:avLst/>
          </a:prstGeom>
          <a:noFill/>
        </p:spPr>
        <p:txBody>
          <a:bodyPr wrap="square" rtlCol="0">
            <a:spAutoFit/>
          </a:bodyPr>
          <a:lstStyle/>
          <a:p>
            <a:pPr algn="r"/>
            <a:r>
              <a:rPr lang="en-GB" sz="1200" b="1" dirty="0" smtClean="0">
                <a:solidFill>
                  <a:schemeClr val="tx2">
                    <a:lumMod val="75000"/>
                  </a:schemeClr>
                </a:solidFill>
                <a:latin typeface="Century Gothic" pitchFamily="34" charset="0"/>
              </a:rPr>
              <a:t>A community interest company</a:t>
            </a:r>
            <a:endParaRPr lang="en-GB" sz="1200" b="1" dirty="0">
              <a:solidFill>
                <a:schemeClr val="tx2">
                  <a:lumMod val="75000"/>
                </a:schemeClr>
              </a:solidFill>
              <a:latin typeface="Century Gothic" pitchFamily="34" charset="0"/>
            </a:endParaRPr>
          </a:p>
        </p:txBody>
      </p:sp>
    </p:spTree>
    <p:extLst>
      <p:ext uri="{BB962C8B-B14F-4D97-AF65-F5344CB8AC3E}">
        <p14:creationId xmlns:p14="http://schemas.microsoft.com/office/powerpoint/2010/main" val="14201860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t" anchorCtr="0">
            <a:normAutofit/>
          </a:bodyPr>
          <a:lstStyle>
            <a:lvl1pPr algn="l">
              <a:defRPr sz="1900" b="1">
                <a:solidFill>
                  <a:schemeClr val="tx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124743"/>
            <a:ext cx="5486400" cy="3602831"/>
          </a:xfrm>
          <a:prstGeom prst="rect">
            <a:avLst/>
          </a:prstGeom>
        </p:spPr>
        <p:txBody>
          <a:bodyPr>
            <a:normAutofit/>
          </a:bodyPr>
          <a:lstStyle>
            <a:lvl1pPr marL="0" indent="0">
              <a:buNone/>
              <a:defRPr sz="28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726032"/>
          </a:xfrm>
          <a:prstGeom prst="rect">
            <a:avLst/>
          </a:prstGeo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35426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l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3418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Hel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7548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Hel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9693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Goodby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321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Goodby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1840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Goodby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0113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399213" y="6381750"/>
            <a:ext cx="2133600" cy="365125"/>
          </a:xfrm>
        </p:spPr>
        <p:txBody>
          <a:bodyPr/>
          <a:lstStyle>
            <a:lvl1pPr>
              <a:defRPr/>
            </a:lvl1pPr>
          </a:lstStyle>
          <a:p>
            <a:pPr>
              <a:defRPr/>
            </a:pPr>
            <a:fld id="{7F400140-C48B-4EF7-B508-38198539D69F}" type="datetimeFigureOut">
              <a:rPr lang="es-ES"/>
              <a:pPr>
                <a:defRPr/>
              </a:pPr>
              <a:t>23/11/2015</a:t>
            </a:fld>
            <a:endParaRPr lang="es-ES" dirty="0"/>
          </a:p>
        </p:txBody>
      </p:sp>
    </p:spTree>
    <p:extLst>
      <p:ext uri="{BB962C8B-B14F-4D97-AF65-F5344CB8AC3E}">
        <p14:creationId xmlns:p14="http://schemas.microsoft.com/office/powerpoint/2010/main" val="11048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340768"/>
            <a:ext cx="8229600" cy="475252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Box 4"/>
          <p:cNvSpPr txBox="1"/>
          <p:nvPr userDrawn="1"/>
        </p:nvSpPr>
        <p:spPr>
          <a:xfrm>
            <a:off x="5644420" y="6361673"/>
            <a:ext cx="3096430" cy="276999"/>
          </a:xfrm>
          <a:prstGeom prst="rect">
            <a:avLst/>
          </a:prstGeom>
          <a:noFill/>
        </p:spPr>
        <p:txBody>
          <a:bodyPr wrap="square" rtlCol="0">
            <a:spAutoFit/>
          </a:bodyPr>
          <a:lstStyle/>
          <a:p>
            <a:pPr algn="r"/>
            <a:r>
              <a:rPr lang="en-GB" sz="1200" b="1" dirty="0" smtClean="0">
                <a:solidFill>
                  <a:schemeClr val="tx2">
                    <a:lumMod val="75000"/>
                  </a:schemeClr>
                </a:solidFill>
                <a:latin typeface="Century Gothic" pitchFamily="34" charset="0"/>
              </a:rPr>
              <a:t>A community interest company</a:t>
            </a:r>
            <a:endParaRPr lang="en-GB" sz="1200" b="1" dirty="0">
              <a:solidFill>
                <a:schemeClr val="tx2">
                  <a:lumMod val="75000"/>
                </a:schemeClr>
              </a:solidFill>
              <a:latin typeface="Century Gothic" pitchFamily="34" charset="0"/>
            </a:endParaRPr>
          </a:p>
        </p:txBody>
      </p:sp>
    </p:spTree>
    <p:extLst>
      <p:ext uri="{BB962C8B-B14F-4D97-AF65-F5344CB8AC3E}">
        <p14:creationId xmlns:p14="http://schemas.microsoft.com/office/powerpoint/2010/main" val="13867085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s-E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s-ES" dirty="0"/>
          </a:p>
        </p:txBody>
      </p:sp>
      <p:sp>
        <p:nvSpPr>
          <p:cNvPr id="4" name="Date Placeholder 3"/>
          <p:cNvSpPr>
            <a:spLocks noGrp="1"/>
          </p:cNvSpPr>
          <p:nvPr>
            <p:ph type="dt" sz="half" idx="10"/>
          </p:nvPr>
        </p:nvSpPr>
        <p:spPr/>
        <p:txBody>
          <a:bodyPr/>
          <a:lstStyle>
            <a:lvl1pPr>
              <a:defRPr/>
            </a:lvl1pPr>
          </a:lstStyle>
          <a:p>
            <a:pPr>
              <a:defRPr/>
            </a:pPr>
            <a:fld id="{5E237EDD-3904-4FEE-AA69-1D0ADB63CC93}" type="datetimeFigureOut">
              <a:rPr lang="es-ES">
                <a:solidFill>
                  <a:prstClr val="black">
                    <a:tint val="75000"/>
                  </a:prstClr>
                </a:solidFill>
              </a:rPr>
              <a:pPr>
                <a:defRPr/>
              </a:pPr>
              <a:t>23/11/2015</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EBDD23-DA9C-4E6B-8AF0-C0015851E8EF}"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659433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pPr>
              <a:defRPr/>
            </a:pPr>
            <a:fld id="{D3B87522-211C-45CA-9265-CF172E42B85A}" type="datetimeFigureOut">
              <a:rPr lang="es-ES">
                <a:solidFill>
                  <a:prstClr val="black">
                    <a:tint val="75000"/>
                  </a:prstClr>
                </a:solidFill>
              </a:rPr>
              <a:pPr>
                <a:defRPr/>
              </a:pPr>
              <a:t>23/11/2015</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507377-9496-4855-A558-107E3E932C77}"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736286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0C0A53-F9F4-4F5D-8468-6AB9A7EE0433}" type="datetimeFigureOut">
              <a:rPr lang="es-ES">
                <a:solidFill>
                  <a:prstClr val="black">
                    <a:tint val="75000"/>
                  </a:prstClr>
                </a:solidFill>
              </a:rPr>
              <a:pPr>
                <a:defRPr/>
              </a:pPr>
              <a:t>23/11/2015</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A1FA6B-70B5-47F1-A9AC-E6DDF0C36F27}"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707130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3"/>
          <p:cNvSpPr>
            <a:spLocks noGrp="1"/>
          </p:cNvSpPr>
          <p:nvPr>
            <p:ph type="dt" sz="half" idx="10"/>
          </p:nvPr>
        </p:nvSpPr>
        <p:spPr/>
        <p:txBody>
          <a:bodyPr/>
          <a:lstStyle>
            <a:lvl1pPr>
              <a:defRPr/>
            </a:lvl1pPr>
          </a:lstStyle>
          <a:p>
            <a:pPr>
              <a:defRPr/>
            </a:pPr>
            <a:fld id="{F1DC6528-60F5-4FE6-A5D6-DCDBF4F9F8FA}" type="datetimeFigureOut">
              <a:rPr lang="es-ES">
                <a:solidFill>
                  <a:prstClr val="black">
                    <a:tint val="75000"/>
                  </a:prstClr>
                </a:solidFill>
              </a:rPr>
              <a:pPr>
                <a:defRPr/>
              </a:pPr>
              <a:t>23/11/2015</a:t>
            </a:fld>
            <a:endParaRPr lang="es-E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A69C35-EE27-4884-A4D3-266FF3DCFA2B}"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3052595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3"/>
          <p:cNvSpPr>
            <a:spLocks noGrp="1"/>
          </p:cNvSpPr>
          <p:nvPr>
            <p:ph type="dt" sz="half" idx="10"/>
          </p:nvPr>
        </p:nvSpPr>
        <p:spPr/>
        <p:txBody>
          <a:bodyPr/>
          <a:lstStyle>
            <a:lvl1pPr>
              <a:defRPr/>
            </a:lvl1pPr>
          </a:lstStyle>
          <a:p>
            <a:pPr>
              <a:defRPr/>
            </a:pPr>
            <a:fld id="{4B38EC04-1972-4182-AF48-B9334E95D3D6}" type="datetimeFigureOut">
              <a:rPr lang="es-ES">
                <a:solidFill>
                  <a:prstClr val="black">
                    <a:tint val="75000"/>
                  </a:prstClr>
                </a:solidFill>
              </a:rPr>
              <a:pPr>
                <a:defRPr/>
              </a:pPr>
              <a:t>23/11/2015</a:t>
            </a:fld>
            <a:endParaRPr lang="es-E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8F0DABE-CFB7-4F0D-997F-397B1114011F}"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2913859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3"/>
          <p:cNvSpPr>
            <a:spLocks noGrp="1"/>
          </p:cNvSpPr>
          <p:nvPr>
            <p:ph type="dt" sz="half" idx="10"/>
          </p:nvPr>
        </p:nvSpPr>
        <p:spPr/>
        <p:txBody>
          <a:bodyPr/>
          <a:lstStyle>
            <a:lvl1pPr>
              <a:defRPr/>
            </a:lvl1pPr>
          </a:lstStyle>
          <a:p>
            <a:pPr>
              <a:defRPr/>
            </a:pPr>
            <a:fld id="{ED5DF472-E656-4980-86C3-E4A878193074}" type="datetimeFigureOut">
              <a:rPr lang="es-ES">
                <a:solidFill>
                  <a:prstClr val="black">
                    <a:tint val="75000"/>
                  </a:prstClr>
                </a:solidFill>
              </a:rPr>
              <a:pPr>
                <a:defRPr/>
              </a:pPr>
              <a:t>23/11/2015</a:t>
            </a:fld>
            <a:endParaRPr lang="es-E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1E6C5F4-C6F4-4DED-BDFC-AED445B530E0}"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2461546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6ACC9C-62F6-4A64-A79A-0CA03F20D40D}" type="datetimeFigureOut">
              <a:rPr lang="es-ES">
                <a:solidFill>
                  <a:prstClr val="black">
                    <a:tint val="75000"/>
                  </a:prstClr>
                </a:solidFill>
              </a:rPr>
              <a:pPr>
                <a:defRPr/>
              </a:pPr>
              <a:t>23/11/2015</a:t>
            </a:fld>
            <a:endParaRPr lang="es-E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D56C70-0EDF-4551-A791-8B5F64490A59}"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305327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9F5A11-3B75-400B-ABEC-BB3E1C8F3E6F}" type="datetimeFigureOut">
              <a:rPr lang="es-ES">
                <a:solidFill>
                  <a:prstClr val="black">
                    <a:tint val="75000"/>
                  </a:prstClr>
                </a:solidFill>
              </a:rPr>
              <a:pPr>
                <a:defRPr/>
              </a:pPr>
              <a:t>23/11/2015</a:t>
            </a:fld>
            <a:endParaRPr lang="es-E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17BBCED-FE37-4C12-B810-D75431FE41B0}"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1203026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8FAACE-989B-46D2-9EF6-47DFB1A581D0}" type="datetimeFigureOut">
              <a:rPr lang="es-ES">
                <a:solidFill>
                  <a:prstClr val="black">
                    <a:tint val="75000"/>
                  </a:prstClr>
                </a:solidFill>
              </a:rPr>
              <a:pPr>
                <a:defRPr/>
              </a:pPr>
              <a:t>23/11/2015</a:t>
            </a:fld>
            <a:endParaRPr lang="es-E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FA30E6-0844-4786-8952-4E84E7C396BF}"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4053989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pPr>
              <a:defRPr/>
            </a:pPr>
            <a:fld id="{BAF3CB3C-B9AF-468E-B990-9245429E8592}" type="datetimeFigureOut">
              <a:rPr lang="es-ES">
                <a:solidFill>
                  <a:prstClr val="black">
                    <a:tint val="75000"/>
                  </a:prstClr>
                </a:solidFill>
              </a:rPr>
              <a:pPr>
                <a:defRPr/>
              </a:pPr>
              <a:t>23/11/2015</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213A2D-81C8-4889-8873-D2049C67357A}"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1968293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340768"/>
            <a:ext cx="8229600" cy="475252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Box 4"/>
          <p:cNvSpPr txBox="1"/>
          <p:nvPr userDrawn="1"/>
        </p:nvSpPr>
        <p:spPr>
          <a:xfrm>
            <a:off x="5644420" y="6361673"/>
            <a:ext cx="3096430" cy="276999"/>
          </a:xfrm>
          <a:prstGeom prst="rect">
            <a:avLst/>
          </a:prstGeom>
          <a:noFill/>
        </p:spPr>
        <p:txBody>
          <a:bodyPr wrap="square" rtlCol="0">
            <a:spAutoFit/>
          </a:bodyPr>
          <a:lstStyle/>
          <a:p>
            <a:pPr algn="r"/>
            <a:r>
              <a:rPr lang="en-GB" sz="1200" b="1" dirty="0" smtClean="0">
                <a:solidFill>
                  <a:schemeClr val="tx2">
                    <a:lumMod val="75000"/>
                  </a:schemeClr>
                </a:solidFill>
                <a:latin typeface="Century Gothic" pitchFamily="34" charset="0"/>
              </a:rPr>
              <a:t>A community interest company</a:t>
            </a:r>
            <a:endParaRPr lang="en-GB" sz="1200" b="1" dirty="0">
              <a:solidFill>
                <a:schemeClr val="tx2">
                  <a:lumMod val="75000"/>
                </a:schemeClr>
              </a:solidFill>
              <a:latin typeface="Century Gothic" pitchFamily="34" charset="0"/>
            </a:endParaRPr>
          </a:p>
        </p:txBody>
      </p:sp>
    </p:spTree>
    <p:extLst>
      <p:ext uri="{BB962C8B-B14F-4D97-AF65-F5344CB8AC3E}">
        <p14:creationId xmlns:p14="http://schemas.microsoft.com/office/powerpoint/2010/main" val="383156283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3"/>
          <p:cNvSpPr>
            <a:spLocks noGrp="1"/>
          </p:cNvSpPr>
          <p:nvPr>
            <p:ph type="dt" sz="half" idx="10"/>
          </p:nvPr>
        </p:nvSpPr>
        <p:spPr/>
        <p:txBody>
          <a:bodyPr/>
          <a:lstStyle>
            <a:lvl1pPr>
              <a:defRPr/>
            </a:lvl1pPr>
          </a:lstStyle>
          <a:p>
            <a:pPr>
              <a:defRPr/>
            </a:pPr>
            <a:fld id="{5C4793AC-FC6D-476D-BF66-7777CCC70059}" type="datetimeFigureOut">
              <a:rPr lang="es-ES">
                <a:solidFill>
                  <a:prstClr val="black">
                    <a:tint val="75000"/>
                  </a:prstClr>
                </a:solidFill>
              </a:rPr>
              <a:pPr>
                <a:defRPr/>
              </a:pPr>
              <a:t>23/11/2015</a:t>
            </a:fld>
            <a:endParaRPr lang="es-E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2A220BB-8B44-41D5-A460-1CDAB12D948A}"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3782648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3"/>
          <p:cNvSpPr>
            <a:spLocks noGrp="1"/>
          </p:cNvSpPr>
          <p:nvPr>
            <p:ph type="dt" sz="half" idx="10"/>
          </p:nvPr>
        </p:nvSpPr>
        <p:spPr/>
        <p:txBody>
          <a:bodyPr/>
          <a:lstStyle>
            <a:lvl1pPr>
              <a:defRPr/>
            </a:lvl1pPr>
          </a:lstStyle>
          <a:p>
            <a:pPr>
              <a:defRPr/>
            </a:pPr>
            <a:fld id="{38A2EB6B-0F0A-4AAE-B594-D4EFFC1B20AD}" type="datetimeFigureOut">
              <a:rPr lang="es-ES">
                <a:solidFill>
                  <a:prstClr val="black">
                    <a:tint val="75000"/>
                  </a:prstClr>
                </a:solidFill>
              </a:rPr>
              <a:pPr>
                <a:defRPr/>
              </a:pPr>
              <a:t>23/11/2015</a:t>
            </a:fld>
            <a:endParaRPr lang="es-E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C1BE828-74D4-498B-98F9-7172F244138F}"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1359339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21463" y="50800"/>
            <a:ext cx="24860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466084" y="5542466"/>
            <a:ext cx="4280520" cy="838944"/>
          </a:xfrm>
          <a:prstGeom prst="rect">
            <a:avLst/>
          </a:prstGeo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159996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340768"/>
            <a:ext cx="8229600" cy="475252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Box 4"/>
          <p:cNvSpPr txBox="1"/>
          <p:nvPr userDrawn="1"/>
        </p:nvSpPr>
        <p:spPr>
          <a:xfrm>
            <a:off x="5644420" y="6361673"/>
            <a:ext cx="3096430" cy="276999"/>
          </a:xfrm>
          <a:prstGeom prst="rect">
            <a:avLst/>
          </a:prstGeom>
          <a:noFill/>
        </p:spPr>
        <p:txBody>
          <a:bodyPr wrap="square" rtlCol="0">
            <a:spAutoFit/>
          </a:bodyPr>
          <a:lstStyle/>
          <a:p>
            <a:pPr algn="r"/>
            <a:r>
              <a:rPr lang="en-GB" sz="1200" b="1" dirty="0" smtClean="0">
                <a:solidFill>
                  <a:schemeClr val="tx2">
                    <a:lumMod val="75000"/>
                  </a:schemeClr>
                </a:solidFill>
                <a:latin typeface="Century Gothic" pitchFamily="34" charset="0"/>
              </a:rPr>
              <a:t>A community interest company</a:t>
            </a:r>
            <a:endParaRPr lang="en-GB" sz="1200" b="1" dirty="0">
              <a:solidFill>
                <a:schemeClr val="tx2">
                  <a:lumMod val="75000"/>
                </a:schemeClr>
              </a:solidFill>
              <a:latin typeface="Century Gothic" pitchFamily="34" charset="0"/>
            </a:endParaRPr>
          </a:p>
        </p:txBody>
      </p:sp>
    </p:spTree>
    <p:extLst>
      <p:ext uri="{BB962C8B-B14F-4D97-AF65-F5344CB8AC3E}">
        <p14:creationId xmlns:p14="http://schemas.microsoft.com/office/powerpoint/2010/main" val="19608500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34632" y="2208932"/>
            <a:ext cx="4083248" cy="666303"/>
          </a:xfrm>
          <a:prstGeom prst="rect">
            <a:avLst/>
          </a:prstGeom>
        </p:spPr>
        <p:txBody>
          <a:bodyPr anchor="t" anchorCtr="0">
            <a:normAutofit/>
          </a:bodyPr>
          <a:lstStyle>
            <a:lvl1pPr marL="0" indent="0">
              <a:buNone/>
              <a:defRPr sz="19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339402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34632" y="2208932"/>
            <a:ext cx="4083248" cy="666303"/>
          </a:xfrm>
          <a:prstGeom prst="rect">
            <a:avLst/>
          </a:prstGeom>
        </p:spPr>
        <p:txBody>
          <a:bodyPr anchor="t" anchorCtr="0">
            <a:normAutofit/>
          </a:bodyPr>
          <a:lstStyle>
            <a:lvl1pPr marL="0" indent="0">
              <a:buNone/>
              <a:defRPr sz="19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923446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34632" y="2208932"/>
            <a:ext cx="4083248" cy="666303"/>
          </a:xfrm>
          <a:prstGeom prst="rect">
            <a:avLst/>
          </a:prstGeom>
        </p:spPr>
        <p:txBody>
          <a:bodyPr anchor="t" anchorCtr="0">
            <a:normAutofit/>
          </a:bodyPr>
          <a:lstStyle>
            <a:lvl1pPr marL="0" indent="0">
              <a:buNone/>
              <a:defRPr sz="19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447944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Box 3"/>
          <p:cNvSpPr txBox="1"/>
          <p:nvPr userDrawn="1"/>
        </p:nvSpPr>
        <p:spPr>
          <a:xfrm>
            <a:off x="5644420" y="6361673"/>
            <a:ext cx="3096430" cy="276999"/>
          </a:xfrm>
          <a:prstGeom prst="rect">
            <a:avLst/>
          </a:prstGeom>
          <a:noFill/>
        </p:spPr>
        <p:txBody>
          <a:bodyPr wrap="square" rtlCol="0">
            <a:spAutoFit/>
          </a:bodyPr>
          <a:lstStyle/>
          <a:p>
            <a:pPr algn="r"/>
            <a:r>
              <a:rPr lang="en-GB" sz="1200" b="1" dirty="0" smtClean="0">
                <a:solidFill>
                  <a:schemeClr val="tx2">
                    <a:lumMod val="75000"/>
                  </a:schemeClr>
                </a:solidFill>
                <a:latin typeface="Century Gothic" pitchFamily="34" charset="0"/>
              </a:rPr>
              <a:t>A community interest company</a:t>
            </a:r>
            <a:endParaRPr lang="en-GB" sz="1200" b="1" dirty="0">
              <a:solidFill>
                <a:schemeClr val="tx2">
                  <a:lumMod val="75000"/>
                </a:schemeClr>
              </a:solidFill>
              <a:latin typeface="Century Gothic" pitchFamily="34" charset="0"/>
            </a:endParaRPr>
          </a:p>
        </p:txBody>
      </p:sp>
    </p:spTree>
    <p:extLst>
      <p:ext uri="{BB962C8B-B14F-4D97-AF65-F5344CB8AC3E}">
        <p14:creationId xmlns:p14="http://schemas.microsoft.com/office/powerpoint/2010/main" val="4183015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1900"/>
            </a:lvl1pPr>
            <a:lvl2pPr>
              <a:defRPr sz="1700"/>
            </a:lvl2pPr>
            <a:lvl3pPr>
              <a:defRPr sz="15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1900"/>
            </a:lvl1pPr>
            <a:lvl2pPr>
              <a:defRPr sz="1700"/>
            </a:lvl2pPr>
            <a:lvl3pPr>
              <a:defRPr sz="15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extBox 8"/>
          <p:cNvSpPr txBox="1"/>
          <p:nvPr userDrawn="1"/>
        </p:nvSpPr>
        <p:spPr>
          <a:xfrm>
            <a:off x="5644420" y="6361673"/>
            <a:ext cx="3096430" cy="276999"/>
          </a:xfrm>
          <a:prstGeom prst="rect">
            <a:avLst/>
          </a:prstGeom>
          <a:noFill/>
        </p:spPr>
        <p:txBody>
          <a:bodyPr wrap="square" rtlCol="0">
            <a:spAutoFit/>
          </a:bodyPr>
          <a:lstStyle/>
          <a:p>
            <a:pPr algn="r"/>
            <a:r>
              <a:rPr lang="en-GB" sz="1200" b="1" dirty="0" smtClean="0">
                <a:solidFill>
                  <a:schemeClr val="tx2">
                    <a:lumMod val="75000"/>
                  </a:schemeClr>
                </a:solidFill>
                <a:latin typeface="Century Gothic" pitchFamily="34" charset="0"/>
              </a:rPr>
              <a:t>A community interest company</a:t>
            </a:r>
            <a:endParaRPr lang="en-GB" sz="1200" b="1" dirty="0">
              <a:solidFill>
                <a:schemeClr val="tx2">
                  <a:lumMod val="75000"/>
                </a:schemeClr>
              </a:solidFill>
              <a:latin typeface="Century Gothic" pitchFamily="34" charset="0"/>
            </a:endParaRPr>
          </a:p>
        </p:txBody>
      </p:sp>
    </p:spTree>
    <p:extLst>
      <p:ext uri="{BB962C8B-B14F-4D97-AF65-F5344CB8AC3E}">
        <p14:creationId xmlns:p14="http://schemas.microsoft.com/office/powerpoint/2010/main" val="27818797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7.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7768"/>
            <a:ext cx="8229600" cy="998984"/>
          </a:xfrm>
          <a:prstGeom prst="rect">
            <a:avLst/>
          </a:prstGeom>
        </p:spPr>
        <p:txBody>
          <a:bodyPr vert="horz" lIns="91440" tIns="45720" rIns="91440" bIns="45720" rtlCol="0" anchor="t" anchorCtr="0">
            <a:normAutofit/>
          </a:bodyPr>
          <a:lstStyle/>
          <a:p>
            <a:r>
              <a:rPr lang="en-US" smtClean="0"/>
              <a:t>Click to edit Master title style</a:t>
            </a:r>
            <a:endParaRPr lang="en-GB" dirty="0"/>
          </a:p>
        </p:txBody>
      </p:sp>
    </p:spTree>
    <p:extLst>
      <p:ext uri="{BB962C8B-B14F-4D97-AF65-F5344CB8AC3E}">
        <p14:creationId xmlns:p14="http://schemas.microsoft.com/office/powerpoint/2010/main" val="1986418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66" r:id="rId5"/>
    <p:sldLayoutId id="2147483671" r:id="rId6"/>
    <p:sldLayoutId id="2147483672" r:id="rId7"/>
    <p:sldLayoutId id="2147483673" r:id="rId8"/>
    <p:sldLayoutId id="2147483652" r:id="rId9"/>
    <p:sldLayoutId id="2147483653" r:id="rId10"/>
    <p:sldLayoutId id="2147483654" r:id="rId11"/>
    <p:sldLayoutId id="2147483657" r:id="rId12"/>
    <p:sldLayoutId id="2147483659" r:id="rId13"/>
    <p:sldLayoutId id="2147483669" r:id="rId14"/>
    <p:sldLayoutId id="2147483670" r:id="rId15"/>
    <p:sldLayoutId id="2147483661" r:id="rId16"/>
    <p:sldLayoutId id="2147483662" r:id="rId17"/>
    <p:sldLayoutId id="2147483663" r:id="rId18"/>
  </p:sldLayoutIdLst>
  <p:timing>
    <p:tnLst>
      <p:par>
        <p:cTn id="1" dur="indefinite" restart="never" nodeType="tmRoot"/>
      </p:par>
    </p:tnLst>
  </p:timing>
  <p:hf sldNum="0" hdr="0" ftr="0" dt="0"/>
  <p:txStyles>
    <p:titleStyle>
      <a:lvl1pPr algn="l" defTabSz="914400" rtl="0" eaLnBrk="1" latinLnBrk="0" hangingPunct="1">
        <a:spcBef>
          <a:spcPct val="0"/>
        </a:spcBef>
        <a:buNone/>
        <a:defRPr sz="2800" kern="1200">
          <a:solidFill>
            <a:schemeClr val="bg1"/>
          </a:solidFill>
          <a:latin typeface="Century Gothic" pitchFamily="34" charset="0"/>
          <a:ea typeface="+mj-ea"/>
          <a:cs typeface="+mj-cs"/>
        </a:defRPr>
      </a:lvl1pPr>
    </p:titleStyle>
    <p:bodyStyle>
      <a:lvl1pPr marL="342900" indent="-342900" algn="l" defTabSz="914400" rtl="0" eaLnBrk="1" latinLnBrk="0" hangingPunct="1">
        <a:spcBef>
          <a:spcPct val="20000"/>
        </a:spcBef>
        <a:buClr>
          <a:schemeClr val="bg2"/>
        </a:buClr>
        <a:buFont typeface="Arial" pitchFamily="34" charset="0"/>
        <a:buChar char="•"/>
        <a:defRPr sz="19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Clr>
          <a:schemeClr val="bg2"/>
        </a:buClr>
        <a:buFont typeface="Arial" pitchFamily="34" charset="0"/>
        <a:buChar char="–"/>
        <a:defRPr sz="17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Clr>
          <a:schemeClr val="bg2"/>
        </a:buClr>
        <a:buFont typeface="Arial" pitchFamily="34" charset="0"/>
        <a:buChar char="•"/>
        <a:defRPr sz="15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7A6B7"/>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3429000"/>
            <a:ext cx="9158288"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7885113" y="6381750"/>
            <a:ext cx="957262" cy="365125"/>
          </a:xfrm>
          <a:prstGeom prst="rect">
            <a:avLst/>
          </a:prstGeom>
        </p:spPr>
        <p:txBody>
          <a:bodyPr vert="horz" lIns="91440" tIns="45720" rIns="91440" bIns="45720" rtlCol="0" anchor="ctr"/>
          <a:lstStyle>
            <a:lvl1pPr algn="r" fontAlgn="auto">
              <a:spcBef>
                <a:spcPts val="0"/>
              </a:spcBef>
              <a:spcAft>
                <a:spcPts val="0"/>
              </a:spcAft>
              <a:defRPr sz="1200">
                <a:solidFill>
                  <a:srgbClr val="58585A"/>
                </a:solidFill>
                <a:latin typeface="+mn-lt"/>
                <a:cs typeface="+mn-cs"/>
              </a:defRPr>
            </a:lvl1pPr>
          </a:lstStyle>
          <a:p>
            <a:pPr>
              <a:defRPr/>
            </a:pPr>
            <a:fld id="{EF36354D-1D80-4C37-8249-C5199E773675}" type="datetimeFigureOut">
              <a:rPr lang="es-ES"/>
              <a:pPr>
                <a:defRPr/>
              </a:pPr>
              <a:t>23/11/2015</a:t>
            </a:fld>
            <a:endParaRPr lang="es-ES" dirty="0"/>
          </a:p>
        </p:txBody>
      </p:sp>
      <p:sp>
        <p:nvSpPr>
          <p:cNvPr id="1028" name="Rectangle 7"/>
          <p:cNvSpPr>
            <a:spLocks noChangeArrowheads="1"/>
          </p:cNvSpPr>
          <p:nvPr userDrawn="1"/>
        </p:nvSpPr>
        <p:spPr bwMode="auto">
          <a:xfrm>
            <a:off x="496888" y="1268413"/>
            <a:ext cx="81359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en-GB" altLang="es-ES" sz="4800" b="1" smtClean="0">
                <a:solidFill>
                  <a:prstClr val="white"/>
                </a:solidFill>
                <a:cs typeface="Arial" charset="0"/>
              </a:rPr>
              <a:t>A Movement of Ideas for Growth Results</a:t>
            </a:r>
          </a:p>
          <a:p>
            <a:pPr algn="ctr" fontAlgn="base">
              <a:spcBef>
                <a:spcPct val="0"/>
              </a:spcBef>
              <a:spcAft>
                <a:spcPct val="0"/>
              </a:spcAft>
              <a:defRPr/>
            </a:pPr>
            <a:endParaRPr lang="en-GB" altLang="es-ES" b="1" smtClean="0">
              <a:solidFill>
                <a:prstClr val="white"/>
              </a:solidFill>
              <a:cs typeface="Arial" charset="0"/>
            </a:endParaRPr>
          </a:p>
          <a:p>
            <a:pPr algn="ctr" fontAlgn="base">
              <a:spcBef>
                <a:spcPct val="0"/>
              </a:spcBef>
              <a:spcAft>
                <a:spcPct val="0"/>
              </a:spcAft>
              <a:defRPr/>
            </a:pPr>
            <a:r>
              <a:rPr lang="en-GB" altLang="es-ES" sz="2800" smtClean="0">
                <a:solidFill>
                  <a:prstClr val="white"/>
                </a:solidFill>
                <a:cs typeface="Arial" charset="0"/>
              </a:rPr>
              <a:t>London, November 2015</a:t>
            </a:r>
            <a:endParaRPr lang="es-ES" altLang="es-ES" sz="2800" smtClean="0">
              <a:solidFill>
                <a:prstClr val="white"/>
              </a:solidFill>
              <a:cs typeface="Arial" charset="0"/>
            </a:endParaRPr>
          </a:p>
        </p:txBody>
      </p:sp>
    </p:spTree>
    <p:extLst>
      <p:ext uri="{BB962C8B-B14F-4D97-AF65-F5344CB8AC3E}">
        <p14:creationId xmlns:p14="http://schemas.microsoft.com/office/powerpoint/2010/main" val="958087718"/>
      </p:ext>
    </p:extLst>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S" smtClean="0"/>
              <a:t>Click to edit Master title style</a:t>
            </a:r>
            <a:endParaRPr lang="es-ES" altLang="es-E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endParaRPr lang="es-ES" altLang="es-E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A35E64-EF88-41E9-BA9D-8D7EABDE20D7}" type="datetimeFigureOut">
              <a:rPr lang="es-ES">
                <a:solidFill>
                  <a:prstClr val="black">
                    <a:tint val="75000"/>
                  </a:prstClr>
                </a:solidFill>
              </a:rPr>
              <a:pPr>
                <a:defRPr/>
              </a:pPr>
              <a:t>23/11/2015</a:t>
            </a:fld>
            <a:endParaRPr lang="es-E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3A066E-0764-48C9-B127-E2D7D11960C9}" type="slidenum">
              <a:rPr lang="es-ES">
                <a:solidFill>
                  <a:prstClr val="black">
                    <a:tint val="75000"/>
                  </a:prstClr>
                </a:solidFill>
              </a:rPr>
              <a:pPr>
                <a:defRPr/>
              </a:pPr>
              <a:t>‹#›</a:t>
            </a:fld>
            <a:endParaRPr lang="es-ES">
              <a:solidFill>
                <a:prstClr val="black">
                  <a:tint val="75000"/>
                </a:prstClr>
              </a:solidFill>
            </a:endParaRPr>
          </a:p>
        </p:txBody>
      </p:sp>
      <p:pic>
        <p:nvPicPr>
          <p:cNvPr id="2055" name="Picture 8" descr="V:\Growth Round Table\Logo\A Movement of Ideas for Growth Results Logo - No title white background.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380288" y="5013325"/>
            <a:ext cx="1436687"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95362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12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Competitors</a:t>
            </a:r>
            <a:endParaRPr lang="en-GB" dirty="0"/>
          </a:p>
        </p:txBody>
      </p:sp>
      <p:pic>
        <p:nvPicPr>
          <p:cNvPr id="4" name="Content Placeholder 3"/>
          <p:cNvPicPr>
            <a:picLocks noGrp="1" noChangeAspect="1"/>
          </p:cNvPicPr>
          <p:nvPr>
            <p:ph idx="1"/>
          </p:nvPr>
        </p:nvPicPr>
        <p:blipFill>
          <a:blip r:embed="rId3"/>
          <a:stretch>
            <a:fillRect/>
          </a:stretch>
        </p:blipFill>
        <p:spPr>
          <a:xfrm>
            <a:off x="2880218" y="1341438"/>
            <a:ext cx="3563990" cy="5004753"/>
          </a:xfrm>
          <a:prstGeom prst="rect">
            <a:avLst/>
          </a:prstGeom>
        </p:spPr>
      </p:pic>
      <p:sp>
        <p:nvSpPr>
          <p:cNvPr id="10" name="TextBox 9"/>
          <p:cNvSpPr txBox="1"/>
          <p:nvPr/>
        </p:nvSpPr>
        <p:spPr>
          <a:xfrm>
            <a:off x="457721" y="4935364"/>
            <a:ext cx="2755950" cy="1015663"/>
          </a:xfrm>
          <a:prstGeom prst="rect">
            <a:avLst/>
          </a:prstGeom>
          <a:noFill/>
        </p:spPr>
        <p:txBody>
          <a:bodyPr wrap="square" rtlCol="0">
            <a:spAutoFit/>
          </a:bodyPr>
          <a:lstStyle/>
          <a:p>
            <a:r>
              <a:rPr lang="en-GB" sz="1200" dirty="0" smtClean="0">
                <a:latin typeface="Century Gothic" panose="020B0502020202020204" pitchFamily="34" charset="0"/>
              </a:rPr>
              <a:t>3. Who’s  competing For </a:t>
            </a:r>
            <a:r>
              <a:rPr lang="en-GB" sz="1200" dirty="0">
                <a:latin typeface="Century Gothic" panose="020B0502020202020204" pitchFamily="34" charset="0"/>
              </a:rPr>
              <a:t>our target </a:t>
            </a:r>
            <a:r>
              <a:rPr lang="en-GB" sz="1200" dirty="0" smtClean="0">
                <a:latin typeface="Century Gothic" panose="020B0502020202020204" pitchFamily="34" charset="0"/>
              </a:rPr>
              <a:t>audience’s Attention? </a:t>
            </a:r>
            <a:r>
              <a:rPr lang="en-GB" sz="1200" i="1" dirty="0" smtClean="0">
                <a:latin typeface="Century Gothic" panose="020B0502020202020204" pitchFamily="34" charset="0"/>
              </a:rPr>
              <a:t>Social &amp; Local’s will  be marketing and brand communications Agencies in the UK.</a:t>
            </a:r>
            <a:endParaRPr lang="en-GB" sz="1200" i="1" dirty="0">
              <a:latin typeface="Century Gothic" panose="020B0502020202020204" pitchFamily="34" charset="0"/>
            </a:endParaRPr>
          </a:p>
        </p:txBody>
      </p:sp>
    </p:spTree>
    <p:extLst>
      <p:ext uri="{BB962C8B-B14F-4D97-AF65-F5344CB8AC3E}">
        <p14:creationId xmlns:p14="http://schemas.microsoft.com/office/powerpoint/2010/main" val="1416265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USP</a:t>
            </a:r>
            <a:endParaRPr lang="en-GB" dirty="0"/>
          </a:p>
        </p:txBody>
      </p:sp>
      <p:pic>
        <p:nvPicPr>
          <p:cNvPr id="4" name="Content Placeholder 3"/>
          <p:cNvPicPr>
            <a:picLocks noGrp="1" noChangeAspect="1"/>
          </p:cNvPicPr>
          <p:nvPr>
            <p:ph idx="1"/>
          </p:nvPr>
        </p:nvPicPr>
        <p:blipFill>
          <a:blip r:embed="rId3"/>
          <a:stretch>
            <a:fillRect/>
          </a:stretch>
        </p:blipFill>
        <p:spPr>
          <a:xfrm>
            <a:off x="2880218" y="1341438"/>
            <a:ext cx="3563990" cy="5004753"/>
          </a:xfrm>
          <a:prstGeom prst="rect">
            <a:avLst/>
          </a:prstGeom>
        </p:spPr>
      </p:pic>
      <p:sp>
        <p:nvSpPr>
          <p:cNvPr id="7" name="TextBox 6"/>
          <p:cNvSpPr txBox="1"/>
          <p:nvPr/>
        </p:nvSpPr>
        <p:spPr>
          <a:xfrm>
            <a:off x="6284740" y="2780928"/>
            <a:ext cx="2668545" cy="1231106"/>
          </a:xfrm>
          <a:prstGeom prst="rect">
            <a:avLst/>
          </a:prstGeom>
          <a:noFill/>
        </p:spPr>
        <p:txBody>
          <a:bodyPr wrap="square" rtlCol="0">
            <a:spAutoFit/>
          </a:bodyPr>
          <a:lstStyle/>
          <a:p>
            <a:r>
              <a:rPr lang="en-GB" sz="1400" dirty="0"/>
              <a:t>4</a:t>
            </a:r>
            <a:r>
              <a:rPr lang="en-GB" sz="1400" dirty="0" smtClean="0"/>
              <a:t>. </a:t>
            </a:r>
            <a:r>
              <a:rPr lang="en-GB" sz="1200" dirty="0" smtClean="0">
                <a:latin typeface="Century Gothic" panose="020B0502020202020204" pitchFamily="34" charset="0"/>
              </a:rPr>
              <a:t>What do we do that no other organisation does. What makes us unique to our target audience: </a:t>
            </a:r>
            <a:r>
              <a:rPr lang="en-GB" sz="1200" i="1" dirty="0" smtClean="0">
                <a:latin typeface="Century Gothic" panose="020B0502020202020204" pitchFamily="34" charset="0"/>
              </a:rPr>
              <a:t>Social &amp; Local’s uniqueness is it’s blend  of: social purpose with leading capability.</a:t>
            </a:r>
          </a:p>
        </p:txBody>
      </p:sp>
    </p:spTree>
    <p:extLst>
      <p:ext uri="{BB962C8B-B14F-4D97-AF65-F5344CB8AC3E}">
        <p14:creationId xmlns:p14="http://schemas.microsoft.com/office/powerpoint/2010/main" val="3979732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Audience benefit</a:t>
            </a:r>
            <a:endParaRPr lang="en-GB" dirty="0"/>
          </a:p>
        </p:txBody>
      </p:sp>
      <p:pic>
        <p:nvPicPr>
          <p:cNvPr id="4" name="Content Placeholder 3"/>
          <p:cNvPicPr>
            <a:picLocks noGrp="1" noChangeAspect="1"/>
          </p:cNvPicPr>
          <p:nvPr>
            <p:ph idx="1"/>
          </p:nvPr>
        </p:nvPicPr>
        <p:blipFill>
          <a:blip r:embed="rId3"/>
          <a:stretch>
            <a:fillRect/>
          </a:stretch>
        </p:blipFill>
        <p:spPr>
          <a:xfrm>
            <a:off x="2880218" y="1341438"/>
            <a:ext cx="3563990" cy="5004753"/>
          </a:xfrm>
          <a:prstGeom prst="rect">
            <a:avLst/>
          </a:prstGeom>
        </p:spPr>
      </p:pic>
      <p:sp>
        <p:nvSpPr>
          <p:cNvPr id="9" name="TextBox 8"/>
          <p:cNvSpPr txBox="1"/>
          <p:nvPr/>
        </p:nvSpPr>
        <p:spPr>
          <a:xfrm>
            <a:off x="1115617" y="3058506"/>
            <a:ext cx="2376264" cy="1200329"/>
          </a:xfrm>
          <a:prstGeom prst="rect">
            <a:avLst/>
          </a:prstGeom>
          <a:noFill/>
        </p:spPr>
        <p:txBody>
          <a:bodyPr wrap="square" rtlCol="0">
            <a:spAutoFit/>
          </a:bodyPr>
          <a:lstStyle/>
          <a:p>
            <a:r>
              <a:rPr lang="en-GB" sz="1200" dirty="0" smtClean="0">
                <a:latin typeface="Century Gothic" panose="020B0502020202020204" pitchFamily="34" charset="0"/>
              </a:rPr>
              <a:t>5. What </a:t>
            </a:r>
            <a:r>
              <a:rPr lang="en-GB" sz="1200" dirty="0">
                <a:latin typeface="Century Gothic" panose="020B0502020202020204" pitchFamily="34" charset="0"/>
              </a:rPr>
              <a:t>are the benefits</a:t>
            </a:r>
          </a:p>
          <a:p>
            <a:r>
              <a:rPr lang="en-GB" sz="1200" dirty="0">
                <a:latin typeface="Century Gothic" panose="020B0502020202020204" pitchFamily="34" charset="0"/>
              </a:rPr>
              <a:t>of our organisation to  its</a:t>
            </a:r>
          </a:p>
          <a:p>
            <a:r>
              <a:rPr lang="en-GB" sz="1200" dirty="0" smtClean="0">
                <a:latin typeface="Century Gothic" panose="020B0502020202020204" pitchFamily="34" charset="0"/>
              </a:rPr>
              <a:t>Audiences</a:t>
            </a:r>
            <a:r>
              <a:rPr lang="en-GB" sz="1200" i="1" dirty="0" smtClean="0">
                <a:latin typeface="Century Gothic" panose="020B0502020202020204" pitchFamily="34" charset="0"/>
              </a:rPr>
              <a:t>? Social &amp; Local’s are: Highest quality; Priced competitively; with  Social contribution built in</a:t>
            </a:r>
            <a:endParaRPr lang="en-GB" sz="1200" i="1" dirty="0">
              <a:latin typeface="Century Gothic" panose="020B0502020202020204" pitchFamily="34" charset="0"/>
            </a:endParaRPr>
          </a:p>
        </p:txBody>
      </p:sp>
    </p:spTree>
    <p:extLst>
      <p:ext uri="{BB962C8B-B14F-4D97-AF65-F5344CB8AC3E}">
        <p14:creationId xmlns:p14="http://schemas.microsoft.com/office/powerpoint/2010/main" val="2237172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Prove the benefit</a:t>
            </a:r>
            <a:endParaRPr lang="en-GB" dirty="0"/>
          </a:p>
        </p:txBody>
      </p:sp>
      <p:pic>
        <p:nvPicPr>
          <p:cNvPr id="4" name="Content Placeholder 3"/>
          <p:cNvPicPr>
            <a:picLocks noGrp="1" noChangeAspect="1"/>
          </p:cNvPicPr>
          <p:nvPr>
            <p:ph idx="1"/>
          </p:nvPr>
        </p:nvPicPr>
        <p:blipFill>
          <a:blip r:embed="rId3"/>
          <a:stretch>
            <a:fillRect/>
          </a:stretch>
        </p:blipFill>
        <p:spPr>
          <a:xfrm>
            <a:off x="2880218" y="1341438"/>
            <a:ext cx="3563990" cy="5004753"/>
          </a:xfrm>
          <a:prstGeom prst="rect">
            <a:avLst/>
          </a:prstGeom>
        </p:spPr>
      </p:pic>
      <p:sp>
        <p:nvSpPr>
          <p:cNvPr id="8" name="TextBox 7"/>
          <p:cNvSpPr txBox="1"/>
          <p:nvPr/>
        </p:nvSpPr>
        <p:spPr>
          <a:xfrm>
            <a:off x="5928969" y="1124744"/>
            <a:ext cx="2668545" cy="1415772"/>
          </a:xfrm>
          <a:prstGeom prst="rect">
            <a:avLst/>
          </a:prstGeom>
          <a:noFill/>
        </p:spPr>
        <p:txBody>
          <a:bodyPr wrap="square" rtlCol="0">
            <a:spAutoFit/>
          </a:bodyPr>
          <a:lstStyle/>
          <a:p>
            <a:r>
              <a:rPr lang="en-GB" sz="1400" dirty="0"/>
              <a:t>6</a:t>
            </a:r>
            <a:r>
              <a:rPr lang="en-GB" sz="1400" dirty="0" smtClean="0"/>
              <a:t>. </a:t>
            </a:r>
            <a:r>
              <a:rPr lang="en-GB" sz="1200" dirty="0" smtClean="0">
                <a:latin typeface="Century Gothic" panose="020B0502020202020204" pitchFamily="34" charset="0"/>
              </a:rPr>
              <a:t>So, what proves 2, 3 &amp; 4?</a:t>
            </a:r>
          </a:p>
          <a:p>
            <a:r>
              <a:rPr lang="en-GB" sz="1200" dirty="0" smtClean="0">
                <a:latin typeface="Century Gothic" panose="020B0502020202020204" pitchFamily="34" charset="0"/>
              </a:rPr>
              <a:t>What is the evidence  that makes these claims true and indisputable (</a:t>
            </a:r>
            <a:r>
              <a:rPr lang="en-GB" sz="1200" i="1" dirty="0" smtClean="0">
                <a:latin typeface="Century Gothic" panose="020B0502020202020204" pitchFamily="34" charset="0"/>
              </a:rPr>
              <a:t>this is often a case study or tangible achievements  or evidenced characteristics that can be demonstrated)</a:t>
            </a:r>
          </a:p>
        </p:txBody>
      </p:sp>
    </p:spTree>
    <p:extLst>
      <p:ext uri="{BB962C8B-B14F-4D97-AF65-F5344CB8AC3E}">
        <p14:creationId xmlns:p14="http://schemas.microsoft.com/office/powerpoint/2010/main" val="3144896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Sharing time</a:t>
            </a:r>
            <a:endParaRPr lang="en-GB" dirty="0"/>
          </a:p>
        </p:txBody>
      </p:sp>
      <p:pic>
        <p:nvPicPr>
          <p:cNvPr id="4" name="Content Placeholder 3"/>
          <p:cNvPicPr>
            <a:picLocks noGrp="1" noChangeAspect="1"/>
          </p:cNvPicPr>
          <p:nvPr>
            <p:ph idx="1"/>
          </p:nvPr>
        </p:nvPicPr>
        <p:blipFill>
          <a:blip r:embed="rId3"/>
          <a:stretch>
            <a:fillRect/>
          </a:stretch>
        </p:blipFill>
        <p:spPr>
          <a:xfrm>
            <a:off x="2880218" y="1341438"/>
            <a:ext cx="3563990" cy="5004753"/>
          </a:xfrm>
          <a:prstGeom prst="rect">
            <a:avLst/>
          </a:prstGeom>
        </p:spPr>
      </p:pic>
      <p:sp>
        <p:nvSpPr>
          <p:cNvPr id="5" name="TextBox 4"/>
          <p:cNvSpPr txBox="1"/>
          <p:nvPr/>
        </p:nvSpPr>
        <p:spPr>
          <a:xfrm>
            <a:off x="323528" y="1340768"/>
            <a:ext cx="3024336" cy="1292662"/>
          </a:xfrm>
          <a:prstGeom prst="rect">
            <a:avLst/>
          </a:prstGeom>
          <a:noFill/>
        </p:spPr>
        <p:txBody>
          <a:bodyPr wrap="square" rtlCol="0">
            <a:spAutoFit/>
          </a:bodyPr>
          <a:lstStyle/>
          <a:p>
            <a:pPr marL="342900" indent="-342900">
              <a:buAutoNum type="arabicPeriod"/>
            </a:pPr>
            <a:r>
              <a:rPr lang="en-GB" sz="1200" dirty="0" smtClean="0">
                <a:latin typeface="Century Gothic" panose="020B0502020202020204" pitchFamily="34" charset="0"/>
              </a:rPr>
              <a:t>Start with the easy one. What, are our organisation’s shared values and  behaviours.  </a:t>
            </a:r>
            <a:r>
              <a:rPr lang="en-GB" sz="1200" i="1" dirty="0" smtClean="0">
                <a:latin typeface="Century Gothic" panose="020B0502020202020204" pitchFamily="34" charset="0"/>
              </a:rPr>
              <a:t>Usually there are 3. Social &amp; Local’s are: Sharing ; Influencing ; Joy</a:t>
            </a:r>
          </a:p>
          <a:p>
            <a:endParaRPr lang="en-GB" dirty="0"/>
          </a:p>
        </p:txBody>
      </p:sp>
      <p:sp>
        <p:nvSpPr>
          <p:cNvPr id="6" name="TextBox 5"/>
          <p:cNvSpPr txBox="1"/>
          <p:nvPr/>
        </p:nvSpPr>
        <p:spPr>
          <a:xfrm>
            <a:off x="5940152" y="4941168"/>
            <a:ext cx="3060848" cy="1200329"/>
          </a:xfrm>
          <a:prstGeom prst="rect">
            <a:avLst/>
          </a:prstGeom>
          <a:noFill/>
        </p:spPr>
        <p:txBody>
          <a:bodyPr wrap="square" rtlCol="0">
            <a:spAutoFit/>
          </a:bodyPr>
          <a:lstStyle/>
          <a:p>
            <a:r>
              <a:rPr lang="en-GB" sz="1200" dirty="0" smtClean="0">
                <a:latin typeface="Century Gothic" panose="020B0502020202020204" pitchFamily="34" charset="0"/>
              </a:rPr>
              <a:t>2. Who do we want our brand to talk to? Be specific and try and give us a feel for who they are. </a:t>
            </a:r>
            <a:r>
              <a:rPr lang="en-GB" sz="1200" i="1" dirty="0" smtClean="0">
                <a:latin typeface="Century Gothic" panose="020B0502020202020204" pitchFamily="34" charset="0"/>
              </a:rPr>
              <a:t>One of Social &amp; Local’s audiences is  Leaders of  the top 20  Charities in the UK but another</a:t>
            </a:r>
          </a:p>
          <a:p>
            <a:r>
              <a:rPr lang="en-GB" sz="1200" i="1" dirty="0" smtClean="0">
                <a:latin typeface="Century Gothic" panose="020B0502020202020204" pitchFamily="34" charset="0"/>
              </a:rPr>
              <a:t>Is regulators in the advertising industry</a:t>
            </a:r>
            <a:endParaRPr lang="en-GB" dirty="0"/>
          </a:p>
        </p:txBody>
      </p:sp>
      <p:sp>
        <p:nvSpPr>
          <p:cNvPr id="7" name="TextBox 6"/>
          <p:cNvSpPr txBox="1"/>
          <p:nvPr/>
        </p:nvSpPr>
        <p:spPr>
          <a:xfrm>
            <a:off x="6284740" y="2780928"/>
            <a:ext cx="2668545" cy="1231106"/>
          </a:xfrm>
          <a:prstGeom prst="rect">
            <a:avLst/>
          </a:prstGeom>
          <a:noFill/>
        </p:spPr>
        <p:txBody>
          <a:bodyPr wrap="square" rtlCol="0">
            <a:spAutoFit/>
          </a:bodyPr>
          <a:lstStyle/>
          <a:p>
            <a:r>
              <a:rPr lang="en-GB" sz="1400" dirty="0"/>
              <a:t>4</a:t>
            </a:r>
            <a:r>
              <a:rPr lang="en-GB" sz="1400" dirty="0" smtClean="0"/>
              <a:t>. </a:t>
            </a:r>
            <a:r>
              <a:rPr lang="en-GB" sz="1200" dirty="0" smtClean="0">
                <a:latin typeface="Century Gothic" panose="020B0502020202020204" pitchFamily="34" charset="0"/>
              </a:rPr>
              <a:t>What do we do that no other organisation does. What makes us unique to our target audience: </a:t>
            </a:r>
            <a:r>
              <a:rPr lang="en-GB" sz="1200" i="1" dirty="0" smtClean="0">
                <a:latin typeface="Century Gothic" panose="020B0502020202020204" pitchFamily="34" charset="0"/>
              </a:rPr>
              <a:t>Social &amp; Local’s uniqueness is it’s blend  of: social purpose with leading capability.</a:t>
            </a:r>
          </a:p>
        </p:txBody>
      </p:sp>
      <p:sp>
        <p:nvSpPr>
          <p:cNvPr id="8" name="TextBox 7"/>
          <p:cNvSpPr txBox="1"/>
          <p:nvPr/>
        </p:nvSpPr>
        <p:spPr>
          <a:xfrm>
            <a:off x="5928969" y="1124744"/>
            <a:ext cx="2668545" cy="1415772"/>
          </a:xfrm>
          <a:prstGeom prst="rect">
            <a:avLst/>
          </a:prstGeom>
          <a:noFill/>
        </p:spPr>
        <p:txBody>
          <a:bodyPr wrap="square" rtlCol="0">
            <a:spAutoFit/>
          </a:bodyPr>
          <a:lstStyle/>
          <a:p>
            <a:r>
              <a:rPr lang="en-GB" sz="1400" dirty="0"/>
              <a:t>6</a:t>
            </a:r>
            <a:r>
              <a:rPr lang="en-GB" sz="1400" dirty="0" smtClean="0"/>
              <a:t>. </a:t>
            </a:r>
            <a:r>
              <a:rPr lang="en-GB" sz="1200" dirty="0" smtClean="0">
                <a:latin typeface="Century Gothic" panose="020B0502020202020204" pitchFamily="34" charset="0"/>
              </a:rPr>
              <a:t>So, what proves 2, 3 &amp; 4?</a:t>
            </a:r>
          </a:p>
          <a:p>
            <a:r>
              <a:rPr lang="en-GB" sz="1200" dirty="0" smtClean="0">
                <a:latin typeface="Century Gothic" panose="020B0502020202020204" pitchFamily="34" charset="0"/>
              </a:rPr>
              <a:t>What is the evidence  that makes these claims true and indisputable (</a:t>
            </a:r>
            <a:r>
              <a:rPr lang="en-GB" sz="1200" i="1" dirty="0" smtClean="0">
                <a:latin typeface="Century Gothic" panose="020B0502020202020204" pitchFamily="34" charset="0"/>
              </a:rPr>
              <a:t>this is often a case study or tangible achievements  or evidenced characteristics that can be demonstrated)</a:t>
            </a:r>
          </a:p>
        </p:txBody>
      </p:sp>
      <p:sp>
        <p:nvSpPr>
          <p:cNvPr id="9" name="TextBox 8"/>
          <p:cNvSpPr txBox="1"/>
          <p:nvPr/>
        </p:nvSpPr>
        <p:spPr>
          <a:xfrm>
            <a:off x="1115617" y="3058506"/>
            <a:ext cx="2376264" cy="1200329"/>
          </a:xfrm>
          <a:prstGeom prst="rect">
            <a:avLst/>
          </a:prstGeom>
          <a:noFill/>
        </p:spPr>
        <p:txBody>
          <a:bodyPr wrap="square" rtlCol="0">
            <a:spAutoFit/>
          </a:bodyPr>
          <a:lstStyle/>
          <a:p>
            <a:r>
              <a:rPr lang="en-GB" sz="1200" dirty="0" smtClean="0">
                <a:latin typeface="Century Gothic" panose="020B0502020202020204" pitchFamily="34" charset="0"/>
              </a:rPr>
              <a:t>5. What </a:t>
            </a:r>
            <a:r>
              <a:rPr lang="en-GB" sz="1200" dirty="0">
                <a:latin typeface="Century Gothic" panose="020B0502020202020204" pitchFamily="34" charset="0"/>
              </a:rPr>
              <a:t>are the benefits</a:t>
            </a:r>
          </a:p>
          <a:p>
            <a:r>
              <a:rPr lang="en-GB" sz="1200" dirty="0">
                <a:latin typeface="Century Gothic" panose="020B0502020202020204" pitchFamily="34" charset="0"/>
              </a:rPr>
              <a:t>of our organisation to  its</a:t>
            </a:r>
          </a:p>
          <a:p>
            <a:r>
              <a:rPr lang="en-GB" sz="1200" dirty="0" smtClean="0">
                <a:latin typeface="Century Gothic" panose="020B0502020202020204" pitchFamily="34" charset="0"/>
              </a:rPr>
              <a:t>Audiences</a:t>
            </a:r>
            <a:r>
              <a:rPr lang="en-GB" sz="1200" i="1" dirty="0" smtClean="0">
                <a:latin typeface="Century Gothic" panose="020B0502020202020204" pitchFamily="34" charset="0"/>
              </a:rPr>
              <a:t>? Social &amp; Local’s are: Highest quality; Priced competitively; with  Social contribution built in</a:t>
            </a:r>
            <a:endParaRPr lang="en-GB" sz="1200" i="1" dirty="0">
              <a:latin typeface="Century Gothic" panose="020B0502020202020204" pitchFamily="34" charset="0"/>
            </a:endParaRPr>
          </a:p>
        </p:txBody>
      </p:sp>
      <p:sp>
        <p:nvSpPr>
          <p:cNvPr id="10" name="TextBox 9"/>
          <p:cNvSpPr txBox="1"/>
          <p:nvPr/>
        </p:nvSpPr>
        <p:spPr>
          <a:xfrm>
            <a:off x="457721" y="4935364"/>
            <a:ext cx="2755950" cy="1015663"/>
          </a:xfrm>
          <a:prstGeom prst="rect">
            <a:avLst/>
          </a:prstGeom>
          <a:noFill/>
        </p:spPr>
        <p:txBody>
          <a:bodyPr wrap="square" rtlCol="0">
            <a:spAutoFit/>
          </a:bodyPr>
          <a:lstStyle/>
          <a:p>
            <a:r>
              <a:rPr lang="en-GB" sz="1200" dirty="0" smtClean="0">
                <a:latin typeface="Century Gothic" panose="020B0502020202020204" pitchFamily="34" charset="0"/>
              </a:rPr>
              <a:t>3. Who’s  competing For </a:t>
            </a:r>
            <a:r>
              <a:rPr lang="en-GB" sz="1200" dirty="0">
                <a:latin typeface="Century Gothic" panose="020B0502020202020204" pitchFamily="34" charset="0"/>
              </a:rPr>
              <a:t>our target </a:t>
            </a:r>
            <a:r>
              <a:rPr lang="en-GB" sz="1200" dirty="0" smtClean="0">
                <a:latin typeface="Century Gothic" panose="020B0502020202020204" pitchFamily="34" charset="0"/>
              </a:rPr>
              <a:t>audience’s Attention? </a:t>
            </a:r>
            <a:r>
              <a:rPr lang="en-GB" sz="1200" i="1" dirty="0" smtClean="0">
                <a:latin typeface="Century Gothic" panose="020B0502020202020204" pitchFamily="34" charset="0"/>
              </a:rPr>
              <a:t>Social &amp; Local’s will  be marketing and brand communications Agencies in the UK.</a:t>
            </a:r>
            <a:endParaRPr lang="en-GB" sz="1200" i="1" dirty="0">
              <a:latin typeface="Century Gothic" panose="020B0502020202020204" pitchFamily="34" charset="0"/>
            </a:endParaRPr>
          </a:p>
        </p:txBody>
      </p:sp>
    </p:spTree>
    <p:extLst>
      <p:ext uri="{BB962C8B-B14F-4D97-AF65-F5344CB8AC3E}">
        <p14:creationId xmlns:p14="http://schemas.microsoft.com/office/powerpoint/2010/main" val="249926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1805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5" descr="wagggs round 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792" y="2538415"/>
            <a:ext cx="2016000" cy="200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descr="V:\Growth Round Table\Logo\A Movement of Ideas for Growth Results Logo .JP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0088" y="2385160"/>
            <a:ext cx="2484000" cy="24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wagggs6\Redirection$\Chanda.Chellah\My Documents\My Pictures\RT Speaker Photos\social and local .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2709160"/>
            <a:ext cx="3335204"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673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WAGGGs Global Round Table</a:t>
            </a:r>
          </a:p>
          <a:p>
            <a:r>
              <a:rPr lang="en-GB" dirty="0" smtClean="0"/>
              <a:t>Brand in Action</a:t>
            </a:r>
            <a:endParaRPr lang="en-GB" dirty="0"/>
          </a:p>
        </p:txBody>
      </p:sp>
    </p:spTree>
    <p:extLst>
      <p:ext uri="{BB962C8B-B14F-4D97-AF65-F5344CB8AC3E}">
        <p14:creationId xmlns:p14="http://schemas.microsoft.com/office/powerpoint/2010/main" val="356752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90 minutes before lunch</a:t>
            </a:r>
            <a:endParaRPr lang="en-GB" dirty="0"/>
          </a:p>
        </p:txBody>
      </p:sp>
      <p:sp>
        <p:nvSpPr>
          <p:cNvPr id="5" name="TextBox 4"/>
          <p:cNvSpPr txBox="1"/>
          <p:nvPr/>
        </p:nvSpPr>
        <p:spPr>
          <a:xfrm>
            <a:off x="251518" y="1150253"/>
            <a:ext cx="8352421" cy="5293757"/>
          </a:xfrm>
          <a:prstGeom prst="rect">
            <a:avLst/>
          </a:prstGeom>
          <a:noFill/>
        </p:spPr>
        <p:txBody>
          <a:bodyPr wrap="square" rtlCol="0">
            <a:spAutoFit/>
          </a:bodyPr>
          <a:lstStyle/>
          <a:p>
            <a:pPr algn="ctr"/>
            <a:endParaRPr lang="en-GB" dirty="0">
              <a:latin typeface="Century Gothic" panose="020B0502020202020204" pitchFamily="34" charset="0"/>
            </a:endParaRPr>
          </a:p>
          <a:p>
            <a:pPr algn="ctr"/>
            <a:r>
              <a:rPr lang="en-GB" sz="2000" dirty="0" smtClean="0">
                <a:latin typeface="Century Gothic" panose="020B0502020202020204" pitchFamily="34" charset="0"/>
              </a:rPr>
              <a:t>“</a:t>
            </a:r>
            <a:r>
              <a:rPr lang="en-GB" sz="2000" i="1" dirty="0" smtClean="0">
                <a:latin typeface="Century Gothic" panose="020B0502020202020204" pitchFamily="34" charset="0"/>
              </a:rPr>
              <a:t>prepare to learn, prepare to be lead</a:t>
            </a:r>
            <a:r>
              <a:rPr lang="en-GB" sz="2000" dirty="0" smtClean="0">
                <a:latin typeface="Century Gothic" panose="020B0502020202020204" pitchFamily="34" charset="0"/>
              </a:rPr>
              <a:t>” </a:t>
            </a:r>
            <a:r>
              <a:rPr lang="en-GB" sz="2000" dirty="0" smtClean="0">
                <a:latin typeface="Century Gothic" panose="020B0502020202020204" pitchFamily="34" charset="0"/>
                <a:sym typeface="Wingdings" panose="05000000000000000000" pitchFamily="2" charset="2"/>
              </a:rPr>
              <a:t></a:t>
            </a:r>
          </a:p>
          <a:p>
            <a:pPr algn="ctr"/>
            <a:endParaRPr lang="en-GB" sz="2000" dirty="0" smtClean="0">
              <a:latin typeface="Century Gothic" panose="020B0502020202020204" pitchFamily="34" charset="0"/>
            </a:endParaRPr>
          </a:p>
          <a:p>
            <a:pPr marL="457200" indent="-457200">
              <a:buFont typeface="Arial" panose="020B0604020202020204" pitchFamily="34" charset="0"/>
              <a:buChar char="•"/>
            </a:pPr>
            <a:r>
              <a:rPr lang="en-GB" sz="2800" dirty="0" smtClean="0">
                <a:latin typeface="Century Gothic" panose="020B0502020202020204" pitchFamily="34" charset="0"/>
              </a:rPr>
              <a:t>Group session - what’s been learned: </a:t>
            </a:r>
          </a:p>
          <a:p>
            <a:r>
              <a:rPr lang="en-GB" sz="2800" dirty="0">
                <a:latin typeface="Century Gothic" panose="020B0502020202020204" pitchFamily="34" charset="0"/>
              </a:rPr>
              <a:t> </a:t>
            </a:r>
            <a:r>
              <a:rPr lang="en-GB" sz="2800" dirty="0" smtClean="0">
                <a:latin typeface="Century Gothic" panose="020B0502020202020204" pitchFamily="34" charset="0"/>
              </a:rPr>
              <a:t>    5 mins</a:t>
            </a:r>
          </a:p>
          <a:p>
            <a:pPr marL="457200" indent="-457200">
              <a:buFont typeface="Arial" panose="020B0604020202020204" pitchFamily="34" charset="0"/>
              <a:buChar char="•"/>
            </a:pPr>
            <a:r>
              <a:rPr lang="en-GB" sz="2800" dirty="0" smtClean="0">
                <a:latin typeface="Century Gothic" panose="020B0502020202020204" pitchFamily="34" charset="0"/>
              </a:rPr>
              <a:t>Getting in the right frame of mind:</a:t>
            </a:r>
          </a:p>
          <a:p>
            <a:r>
              <a:rPr lang="en-GB" sz="2800" dirty="0">
                <a:latin typeface="Century Gothic" panose="020B0502020202020204" pitchFamily="34" charset="0"/>
              </a:rPr>
              <a:t> </a:t>
            </a:r>
            <a:r>
              <a:rPr lang="en-GB" sz="2800" dirty="0" smtClean="0">
                <a:latin typeface="Century Gothic" panose="020B0502020202020204" pitchFamily="34" charset="0"/>
              </a:rPr>
              <a:t>    5 mins</a:t>
            </a:r>
          </a:p>
          <a:p>
            <a:pPr marL="457200" indent="-457200">
              <a:buFont typeface="Arial" panose="020B0604020202020204" pitchFamily="34" charset="0"/>
              <a:buChar char="•"/>
            </a:pPr>
            <a:r>
              <a:rPr lang="en-GB" sz="2800" b="1" dirty="0" smtClean="0">
                <a:latin typeface="Century Gothic" panose="020B0502020202020204" pitchFamily="34" charset="0"/>
              </a:rPr>
              <a:t>How To</a:t>
            </a:r>
            <a:r>
              <a:rPr lang="en-GB" sz="2800" dirty="0" smtClean="0">
                <a:latin typeface="Century Gothic" panose="020B0502020202020204" pitchFamily="34" charset="0"/>
              </a:rPr>
              <a:t>: Build a brand:</a:t>
            </a:r>
          </a:p>
          <a:p>
            <a:r>
              <a:rPr lang="en-GB" sz="2800" dirty="0">
                <a:latin typeface="Century Gothic" panose="020B0502020202020204" pitchFamily="34" charset="0"/>
              </a:rPr>
              <a:t> </a:t>
            </a:r>
            <a:r>
              <a:rPr lang="en-GB" sz="2800" dirty="0" smtClean="0">
                <a:latin typeface="Century Gothic" panose="020B0502020202020204" pitchFamily="34" charset="0"/>
              </a:rPr>
              <a:t>    5 mins</a:t>
            </a:r>
          </a:p>
          <a:p>
            <a:pPr marL="457200" indent="-457200">
              <a:buFont typeface="Arial" panose="020B0604020202020204" pitchFamily="34" charset="0"/>
              <a:buChar char="•"/>
            </a:pPr>
            <a:r>
              <a:rPr lang="en-GB" sz="2800" dirty="0" smtClean="0">
                <a:latin typeface="Century Gothic" panose="020B0502020202020204" pitchFamily="34" charset="0"/>
              </a:rPr>
              <a:t>Team brand building workshop (40 mins)</a:t>
            </a:r>
          </a:p>
          <a:p>
            <a:r>
              <a:rPr lang="en-GB" sz="2800" dirty="0" smtClean="0">
                <a:latin typeface="Century Gothic" panose="020B0502020202020204" pitchFamily="34" charset="0"/>
              </a:rPr>
              <a:t>     45 mins</a:t>
            </a:r>
          </a:p>
          <a:p>
            <a:pPr marL="457200" indent="-457200">
              <a:buFont typeface="Arial" panose="020B0604020202020204" pitchFamily="34" charset="0"/>
              <a:buChar char="•"/>
            </a:pPr>
            <a:r>
              <a:rPr lang="en-GB" sz="2800" dirty="0" smtClean="0">
                <a:latin typeface="Century Gothic" panose="020B0502020202020204" pitchFamily="34" charset="0"/>
              </a:rPr>
              <a:t>Review our brand keys </a:t>
            </a:r>
          </a:p>
          <a:p>
            <a:r>
              <a:rPr lang="en-GB" sz="2800" dirty="0">
                <a:latin typeface="Century Gothic" panose="020B0502020202020204" pitchFamily="34" charset="0"/>
              </a:rPr>
              <a:t> </a:t>
            </a:r>
            <a:r>
              <a:rPr lang="en-GB" sz="2800" dirty="0" smtClean="0">
                <a:latin typeface="Century Gothic" panose="020B0502020202020204" pitchFamily="34" charset="0"/>
              </a:rPr>
              <a:t>    20 mins</a:t>
            </a:r>
            <a:endParaRPr lang="en-GB" dirty="0"/>
          </a:p>
        </p:txBody>
      </p:sp>
    </p:spTree>
    <p:extLst>
      <p:ext uri="{BB962C8B-B14F-4D97-AF65-F5344CB8AC3E}">
        <p14:creationId xmlns:p14="http://schemas.microsoft.com/office/powerpoint/2010/main" val="2500285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Speak Out</a:t>
            </a:r>
            <a:endParaRPr lang="en-GB" b="1" dirty="0"/>
          </a:p>
        </p:txBody>
      </p:sp>
      <p:sp>
        <p:nvSpPr>
          <p:cNvPr id="5" name="TextBox 4"/>
          <p:cNvSpPr txBox="1"/>
          <p:nvPr/>
        </p:nvSpPr>
        <p:spPr>
          <a:xfrm>
            <a:off x="227475" y="1095662"/>
            <a:ext cx="8352421" cy="2400657"/>
          </a:xfrm>
          <a:prstGeom prst="rect">
            <a:avLst/>
          </a:prstGeom>
          <a:noFill/>
        </p:spPr>
        <p:txBody>
          <a:bodyPr wrap="square" rtlCol="0">
            <a:spAutoFit/>
          </a:bodyPr>
          <a:lstStyle/>
          <a:p>
            <a:pPr algn="ctr"/>
            <a:endParaRPr lang="en-GB" dirty="0">
              <a:latin typeface="Century Gothic" panose="020B0502020202020204" pitchFamily="34" charset="0"/>
            </a:endParaRPr>
          </a:p>
          <a:p>
            <a:pPr algn="ctr"/>
            <a:endParaRPr lang="en-GB" sz="2000" b="1" dirty="0" smtClean="0">
              <a:latin typeface="Century Gothic" panose="020B0502020202020204" pitchFamily="34" charset="0"/>
            </a:endParaRPr>
          </a:p>
          <a:p>
            <a:pPr algn="ctr"/>
            <a:r>
              <a:rPr lang="en-GB" sz="2000" dirty="0" smtClean="0">
                <a:latin typeface="Century Gothic" panose="020B0502020202020204" pitchFamily="34" charset="0"/>
              </a:rPr>
              <a:t>(What’s been useful so far? What’s brand power all about?)</a:t>
            </a:r>
          </a:p>
          <a:p>
            <a:pPr algn="ctr"/>
            <a:endParaRPr lang="en-GB" sz="2000" dirty="0" smtClean="0">
              <a:latin typeface="Century Gothic" panose="020B0502020202020204" pitchFamily="34" charset="0"/>
            </a:endParaRPr>
          </a:p>
          <a:p>
            <a:pPr algn="ctr"/>
            <a:endParaRPr lang="en-GB" dirty="0">
              <a:latin typeface="Century Gothic" panose="020B0502020202020204" pitchFamily="34" charset="0"/>
            </a:endParaRPr>
          </a:p>
          <a:p>
            <a:endParaRPr lang="en-GB" dirty="0" smtClean="0"/>
          </a:p>
          <a:p>
            <a:endParaRPr lang="en-GB" dirty="0"/>
          </a:p>
          <a:p>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1" y="2420888"/>
            <a:ext cx="2928783" cy="354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023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Theory into practice</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104529"/>
            <a:ext cx="3600400" cy="504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618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27784" y="908720"/>
            <a:ext cx="3867576" cy="5431064"/>
          </a:xfrm>
          <a:prstGeom prst="rect">
            <a:avLst/>
          </a:prstGeom>
        </p:spPr>
      </p:pic>
      <p:sp>
        <p:nvSpPr>
          <p:cNvPr id="2" name="Title 1"/>
          <p:cNvSpPr>
            <a:spLocks noGrp="1"/>
          </p:cNvSpPr>
          <p:nvPr>
            <p:ph type="title"/>
          </p:nvPr>
        </p:nvSpPr>
        <p:spPr/>
        <p:txBody>
          <a:bodyPr/>
          <a:lstStyle/>
          <a:p>
            <a:r>
              <a:rPr lang="en-GB" b="1" dirty="0" smtClean="0"/>
              <a:t/>
            </a:r>
            <a:br>
              <a:rPr lang="en-GB" b="1" dirty="0" smtClean="0"/>
            </a:br>
            <a:r>
              <a:rPr lang="en-GB" b="1" dirty="0" smtClean="0"/>
              <a:t>territory 1: </a:t>
            </a:r>
            <a:r>
              <a:rPr lang="en-GB" dirty="0" smtClean="0"/>
              <a:t>Your Westminster</a:t>
            </a:r>
            <a:endParaRPr lang="en-GB" b="1" dirty="0"/>
          </a:p>
        </p:txBody>
      </p:sp>
      <p:sp>
        <p:nvSpPr>
          <p:cNvPr id="14" name="TextBox 13"/>
          <p:cNvSpPr txBox="1"/>
          <p:nvPr/>
        </p:nvSpPr>
        <p:spPr>
          <a:xfrm>
            <a:off x="3949504" y="2539008"/>
            <a:ext cx="1224136" cy="430887"/>
          </a:xfrm>
          <a:prstGeom prst="rect">
            <a:avLst/>
          </a:prstGeom>
          <a:noFill/>
        </p:spPr>
        <p:txBody>
          <a:bodyPr wrap="square" rtlCol="0">
            <a:spAutoFit/>
          </a:bodyPr>
          <a:lstStyle/>
          <a:p>
            <a:pPr algn="ctr"/>
            <a:r>
              <a:rPr lang="en-GB" sz="1100" b="1" dirty="0" smtClean="0"/>
              <a:t>Your Westminster</a:t>
            </a:r>
            <a:endParaRPr lang="en-GB" sz="1100" b="1" dirty="0"/>
          </a:p>
        </p:txBody>
      </p:sp>
      <p:sp>
        <p:nvSpPr>
          <p:cNvPr id="3" name="TextBox 2"/>
          <p:cNvSpPr txBox="1"/>
          <p:nvPr/>
        </p:nvSpPr>
        <p:spPr>
          <a:xfrm>
            <a:off x="2411760" y="1772816"/>
            <a:ext cx="1344223" cy="830997"/>
          </a:xfrm>
          <a:prstGeom prst="rect">
            <a:avLst/>
          </a:prstGeom>
          <a:noFill/>
        </p:spPr>
        <p:txBody>
          <a:bodyPr wrap="square" rtlCol="0">
            <a:spAutoFit/>
          </a:bodyPr>
          <a:lstStyle/>
          <a:p>
            <a:r>
              <a:rPr lang="en-GB" sz="1600" dirty="0" smtClean="0"/>
              <a:t>Democratic</a:t>
            </a:r>
          </a:p>
          <a:p>
            <a:r>
              <a:rPr lang="en-GB" sz="1600" dirty="0" smtClean="0"/>
              <a:t>Open</a:t>
            </a:r>
          </a:p>
          <a:p>
            <a:r>
              <a:rPr lang="en-GB" sz="1600" dirty="0" smtClean="0"/>
              <a:t>Personal</a:t>
            </a:r>
          </a:p>
        </p:txBody>
      </p:sp>
      <p:sp>
        <p:nvSpPr>
          <p:cNvPr id="16" name="TextBox 15"/>
          <p:cNvSpPr txBox="1"/>
          <p:nvPr/>
        </p:nvSpPr>
        <p:spPr>
          <a:xfrm>
            <a:off x="2663788" y="4437112"/>
            <a:ext cx="5400600" cy="646331"/>
          </a:xfrm>
          <a:prstGeom prst="rect">
            <a:avLst/>
          </a:prstGeom>
          <a:noFill/>
        </p:spPr>
        <p:txBody>
          <a:bodyPr wrap="square" rtlCol="0">
            <a:spAutoFit/>
          </a:bodyPr>
          <a:lstStyle/>
          <a:p>
            <a:r>
              <a:rPr lang="en-GB" dirty="0" smtClean="0"/>
              <a:t>Throughout history and to the present day it’s the place where people believe their personal story has its roots </a:t>
            </a:r>
            <a:endParaRPr lang="en-GB" dirty="0"/>
          </a:p>
        </p:txBody>
      </p:sp>
      <p:sp>
        <p:nvSpPr>
          <p:cNvPr id="18" name="TextBox 17"/>
          <p:cNvSpPr txBox="1"/>
          <p:nvPr/>
        </p:nvSpPr>
        <p:spPr>
          <a:xfrm>
            <a:off x="3275856" y="3024087"/>
            <a:ext cx="1538626" cy="1092607"/>
          </a:xfrm>
          <a:prstGeom prst="rect">
            <a:avLst/>
          </a:prstGeom>
          <a:noFill/>
        </p:spPr>
        <p:txBody>
          <a:bodyPr wrap="none" rtlCol="0">
            <a:spAutoFit/>
          </a:bodyPr>
          <a:lstStyle/>
          <a:p>
            <a:r>
              <a:rPr lang="en-GB" sz="1400" dirty="0" smtClean="0"/>
              <a:t>Sharing ownership</a:t>
            </a:r>
          </a:p>
          <a:p>
            <a:r>
              <a:rPr lang="en-GB" sz="1400" dirty="0"/>
              <a:t>/</a:t>
            </a:r>
            <a:r>
              <a:rPr lang="en-GB" sz="1400" dirty="0" smtClean="0"/>
              <a:t>responsibility</a:t>
            </a:r>
          </a:p>
          <a:p>
            <a:r>
              <a:rPr lang="en-GB" sz="1400" dirty="0" smtClean="0"/>
              <a:t>Enabling</a:t>
            </a:r>
          </a:p>
          <a:p>
            <a:r>
              <a:rPr lang="en-GB" sz="1400" dirty="0" smtClean="0"/>
              <a:t>Empowering</a:t>
            </a:r>
          </a:p>
          <a:p>
            <a:endParaRPr lang="en-GB" sz="900" dirty="0"/>
          </a:p>
        </p:txBody>
      </p:sp>
      <p:sp>
        <p:nvSpPr>
          <p:cNvPr id="20" name="TextBox 19"/>
          <p:cNvSpPr txBox="1"/>
          <p:nvPr/>
        </p:nvSpPr>
        <p:spPr>
          <a:xfrm>
            <a:off x="5302320" y="3422806"/>
            <a:ext cx="2178417" cy="338554"/>
          </a:xfrm>
          <a:prstGeom prst="rect">
            <a:avLst/>
          </a:prstGeom>
          <a:noFill/>
        </p:spPr>
        <p:txBody>
          <a:bodyPr wrap="none" rtlCol="0">
            <a:spAutoFit/>
          </a:bodyPr>
          <a:lstStyle/>
          <a:p>
            <a:r>
              <a:rPr lang="en-GB" sz="1600" dirty="0" smtClean="0"/>
              <a:t>Belonging to the people</a:t>
            </a:r>
            <a:endParaRPr lang="en-GB" sz="900" dirty="0"/>
          </a:p>
        </p:txBody>
      </p:sp>
      <p:sp>
        <p:nvSpPr>
          <p:cNvPr id="4" name="TextBox 3"/>
          <p:cNvSpPr txBox="1"/>
          <p:nvPr/>
        </p:nvSpPr>
        <p:spPr>
          <a:xfrm>
            <a:off x="5868144" y="1427018"/>
            <a:ext cx="2376264" cy="1323439"/>
          </a:xfrm>
          <a:prstGeom prst="rect">
            <a:avLst/>
          </a:prstGeom>
          <a:noFill/>
        </p:spPr>
        <p:txBody>
          <a:bodyPr wrap="square" rtlCol="0">
            <a:spAutoFit/>
          </a:bodyPr>
          <a:lstStyle/>
          <a:p>
            <a:r>
              <a:rPr lang="en-GB" sz="1600" dirty="0" smtClean="0"/>
              <a:t>Inherent sense of ownership by citizens</a:t>
            </a:r>
          </a:p>
          <a:p>
            <a:r>
              <a:rPr lang="en-GB" sz="1600" dirty="0"/>
              <a:t>p</a:t>
            </a:r>
            <a:r>
              <a:rPr lang="en-GB" sz="1600" dirty="0" smtClean="0"/>
              <a:t>ast and present </a:t>
            </a:r>
          </a:p>
          <a:p>
            <a:r>
              <a:rPr lang="en-GB" sz="1600" dirty="0" smtClean="0"/>
              <a:t>workings driven by public and  the democracy</a:t>
            </a:r>
            <a:endParaRPr lang="en-GB" sz="1600" dirty="0"/>
          </a:p>
        </p:txBody>
      </p:sp>
      <p:sp>
        <p:nvSpPr>
          <p:cNvPr id="5" name="TextBox 4"/>
          <p:cNvSpPr txBox="1"/>
          <p:nvPr/>
        </p:nvSpPr>
        <p:spPr>
          <a:xfrm>
            <a:off x="5364088" y="5491914"/>
            <a:ext cx="2996398" cy="1107996"/>
          </a:xfrm>
          <a:prstGeom prst="rect">
            <a:avLst/>
          </a:prstGeom>
          <a:noFill/>
        </p:spPr>
        <p:txBody>
          <a:bodyPr wrap="none" rtlCol="0">
            <a:spAutoFit/>
          </a:bodyPr>
          <a:lstStyle/>
          <a:p>
            <a:r>
              <a:rPr lang="en-GB" sz="1400" dirty="0" smtClean="0"/>
              <a:t>Target clusters as defined</a:t>
            </a:r>
          </a:p>
          <a:p>
            <a:r>
              <a:rPr lang="en-GB" sz="1400" dirty="0" smtClean="0"/>
              <a:t>International (commonwealth and old </a:t>
            </a:r>
          </a:p>
          <a:p>
            <a:r>
              <a:rPr lang="en-GB" sz="1400" dirty="0" smtClean="0"/>
              <a:t>empires)</a:t>
            </a:r>
          </a:p>
          <a:p>
            <a:r>
              <a:rPr lang="en-GB" sz="1400" dirty="0" smtClean="0"/>
              <a:t>Employees</a:t>
            </a:r>
          </a:p>
          <a:p>
            <a:endParaRPr lang="en-GB" sz="1000" dirty="0"/>
          </a:p>
        </p:txBody>
      </p:sp>
      <p:pic>
        <p:nvPicPr>
          <p:cNvPr id="11" name="Picture 2" descr="C:\Users\stephanie\Dropbox (Social and Local Cic)\Shared\Social and Local\Client Folders\Palace of Westminster\2015 project\Parliamentandyou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04664"/>
            <a:ext cx="2303160" cy="3848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se3.mm.bing.net/th?id=OIP.Md4ba25d51520bb326ceb2c5580510b54o0&amp;w=78&amp;h=78&amp;c=7&amp;pid=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947" y="2580476"/>
            <a:ext cx="1698906" cy="169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2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1412776"/>
            <a:ext cx="8229600" cy="4751387"/>
          </a:xfrm>
          <a:prstGeom prst="rect">
            <a:avLst/>
          </a:prstGeom>
        </p:spPr>
        <p:txBody>
          <a:bodyPr/>
          <a:lstStyle/>
          <a:p>
            <a:pPr marL="0" indent="0" algn="ctr">
              <a:buNone/>
            </a:pPr>
            <a:r>
              <a:rPr lang="en-GB" sz="6000" dirty="0"/>
              <a:t>Let’s </a:t>
            </a:r>
            <a:r>
              <a:rPr lang="en-GB" sz="6000" dirty="0" smtClean="0"/>
              <a:t> make a start.</a:t>
            </a:r>
          </a:p>
          <a:p>
            <a:pPr marL="0" indent="0" algn="ctr">
              <a:buNone/>
            </a:pPr>
            <a:r>
              <a:rPr lang="en-GB" sz="2800" dirty="0" smtClean="0"/>
              <a:t>(on our own brand keys).</a:t>
            </a:r>
            <a:endParaRPr lang="en-GB" sz="2800" dirty="0"/>
          </a:p>
        </p:txBody>
      </p:sp>
    </p:spTree>
    <p:extLst>
      <p:ext uri="{BB962C8B-B14F-4D97-AF65-F5344CB8AC3E}">
        <p14:creationId xmlns:p14="http://schemas.microsoft.com/office/powerpoint/2010/main" val="1399946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Values &amp; Behaviours</a:t>
            </a:r>
            <a:endParaRPr lang="en-GB" dirty="0"/>
          </a:p>
        </p:txBody>
      </p:sp>
      <p:pic>
        <p:nvPicPr>
          <p:cNvPr id="4" name="Content Placeholder 3"/>
          <p:cNvPicPr>
            <a:picLocks noGrp="1" noChangeAspect="1"/>
          </p:cNvPicPr>
          <p:nvPr>
            <p:ph idx="1"/>
          </p:nvPr>
        </p:nvPicPr>
        <p:blipFill>
          <a:blip r:embed="rId3"/>
          <a:stretch>
            <a:fillRect/>
          </a:stretch>
        </p:blipFill>
        <p:spPr>
          <a:xfrm>
            <a:off x="2880218" y="1341438"/>
            <a:ext cx="3563990" cy="5004753"/>
          </a:xfrm>
          <a:prstGeom prst="rect">
            <a:avLst/>
          </a:prstGeom>
        </p:spPr>
      </p:pic>
      <p:sp>
        <p:nvSpPr>
          <p:cNvPr id="5" name="TextBox 4"/>
          <p:cNvSpPr txBox="1"/>
          <p:nvPr/>
        </p:nvSpPr>
        <p:spPr>
          <a:xfrm>
            <a:off x="323528" y="1340768"/>
            <a:ext cx="3024336" cy="1292662"/>
          </a:xfrm>
          <a:prstGeom prst="rect">
            <a:avLst/>
          </a:prstGeom>
          <a:noFill/>
        </p:spPr>
        <p:txBody>
          <a:bodyPr wrap="square" rtlCol="0">
            <a:spAutoFit/>
          </a:bodyPr>
          <a:lstStyle/>
          <a:p>
            <a:pPr marL="342900" indent="-342900">
              <a:buAutoNum type="arabicPeriod"/>
            </a:pPr>
            <a:r>
              <a:rPr lang="en-GB" sz="1200" dirty="0" smtClean="0">
                <a:latin typeface="Century Gothic" panose="020B0502020202020204" pitchFamily="34" charset="0"/>
              </a:rPr>
              <a:t>Start with the easy one. What, are our organisation’s shared values and  behaviours.  </a:t>
            </a:r>
            <a:r>
              <a:rPr lang="en-GB" sz="1200" i="1" dirty="0" smtClean="0">
                <a:latin typeface="Century Gothic" panose="020B0502020202020204" pitchFamily="34" charset="0"/>
              </a:rPr>
              <a:t>Usually there are 3. Social &amp; Local’s are: Sharing ; Influencing ; Joy</a:t>
            </a:r>
          </a:p>
          <a:p>
            <a:endParaRPr lang="en-GB" dirty="0"/>
          </a:p>
        </p:txBody>
      </p:sp>
    </p:spTree>
    <p:extLst>
      <p:ext uri="{BB962C8B-B14F-4D97-AF65-F5344CB8AC3E}">
        <p14:creationId xmlns:p14="http://schemas.microsoft.com/office/powerpoint/2010/main" val="3554116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 Audience</a:t>
            </a:r>
            <a:endParaRPr lang="en-GB" dirty="0"/>
          </a:p>
        </p:txBody>
      </p:sp>
      <p:pic>
        <p:nvPicPr>
          <p:cNvPr id="4" name="Content Placeholder 3"/>
          <p:cNvPicPr>
            <a:picLocks noGrp="1" noChangeAspect="1"/>
          </p:cNvPicPr>
          <p:nvPr>
            <p:ph idx="1"/>
          </p:nvPr>
        </p:nvPicPr>
        <p:blipFill>
          <a:blip r:embed="rId3"/>
          <a:stretch>
            <a:fillRect/>
          </a:stretch>
        </p:blipFill>
        <p:spPr>
          <a:xfrm>
            <a:off x="2880218" y="1341438"/>
            <a:ext cx="3563990" cy="5004753"/>
          </a:xfrm>
          <a:prstGeom prst="rect">
            <a:avLst/>
          </a:prstGeom>
        </p:spPr>
      </p:pic>
      <p:sp>
        <p:nvSpPr>
          <p:cNvPr id="6" name="TextBox 5"/>
          <p:cNvSpPr txBox="1"/>
          <p:nvPr/>
        </p:nvSpPr>
        <p:spPr>
          <a:xfrm>
            <a:off x="5940152" y="4941168"/>
            <a:ext cx="3060848" cy="1200329"/>
          </a:xfrm>
          <a:prstGeom prst="rect">
            <a:avLst/>
          </a:prstGeom>
          <a:noFill/>
        </p:spPr>
        <p:txBody>
          <a:bodyPr wrap="square" rtlCol="0">
            <a:spAutoFit/>
          </a:bodyPr>
          <a:lstStyle/>
          <a:p>
            <a:r>
              <a:rPr lang="en-GB" sz="1200" dirty="0" smtClean="0">
                <a:latin typeface="Century Gothic" panose="020B0502020202020204" pitchFamily="34" charset="0"/>
              </a:rPr>
              <a:t>2. Who do we want our brand to talk to? Be specific and try and give us a feel for who they are. </a:t>
            </a:r>
            <a:r>
              <a:rPr lang="en-GB" sz="1200" i="1" dirty="0" smtClean="0">
                <a:latin typeface="Century Gothic" panose="020B0502020202020204" pitchFamily="34" charset="0"/>
              </a:rPr>
              <a:t>One of Social &amp; Local’s audiences is  Leaders of  the top 20  Charities in the UK but another</a:t>
            </a:r>
          </a:p>
          <a:p>
            <a:r>
              <a:rPr lang="en-GB" sz="1200" i="1" dirty="0" smtClean="0">
                <a:latin typeface="Century Gothic" panose="020B0502020202020204" pitchFamily="34" charset="0"/>
              </a:rPr>
              <a:t>Is regulators in the advertising industry</a:t>
            </a:r>
            <a:endParaRPr lang="en-GB" dirty="0"/>
          </a:p>
        </p:txBody>
      </p:sp>
    </p:spTree>
    <p:extLst>
      <p:ext uri="{BB962C8B-B14F-4D97-AF65-F5344CB8AC3E}">
        <p14:creationId xmlns:p14="http://schemas.microsoft.com/office/powerpoint/2010/main" val="3002765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olo_PPT_Template">
  <a:themeElements>
    <a:clrScheme name="SoLo Theme Excel">
      <a:dk1>
        <a:srgbClr val="000000"/>
      </a:dk1>
      <a:lt1>
        <a:srgbClr val="FFFFFF"/>
      </a:lt1>
      <a:dk2>
        <a:srgbClr val="665546"/>
      </a:dk2>
      <a:lt2>
        <a:srgbClr val="B4D333"/>
      </a:lt2>
      <a:accent1>
        <a:srgbClr val="AC9886"/>
      </a:accent1>
      <a:accent2>
        <a:srgbClr val="5B6B17"/>
      </a:accent2>
      <a:accent3>
        <a:srgbClr val="7F7F7F"/>
      </a:accent3>
      <a:accent4>
        <a:srgbClr val="D2E484"/>
      </a:accent4>
      <a:accent5>
        <a:srgbClr val="FAC08F"/>
      </a:accent5>
      <a:accent6>
        <a:srgbClr val="974806"/>
      </a:accent6>
      <a:hlink>
        <a:srgbClr val="665546"/>
      </a:hlink>
      <a:folHlink>
        <a:srgbClr val="F796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Solo_PPT_Template</Template>
  <TotalTime>245</TotalTime>
  <Words>1316</Words>
  <Application>Microsoft Office PowerPoint</Application>
  <PresentationFormat>On-screen Show (4:3)</PresentationFormat>
  <Paragraphs>121</Paragraphs>
  <Slides>15</Slides>
  <Notes>14</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Solo_PPT_Template</vt:lpstr>
      <vt:lpstr>Custom Design</vt:lpstr>
      <vt:lpstr>Office Theme</vt:lpstr>
      <vt:lpstr>PowerPoint Presentation</vt:lpstr>
      <vt:lpstr>PowerPoint Presentation</vt:lpstr>
      <vt:lpstr>90 minutes before lunch</vt:lpstr>
      <vt:lpstr>Speak Out</vt:lpstr>
      <vt:lpstr>Theory into practice</vt:lpstr>
      <vt:lpstr> territory 1: Your Westminster</vt:lpstr>
      <vt:lpstr>PowerPoint Presentation</vt:lpstr>
      <vt:lpstr>Values &amp; Behaviours</vt:lpstr>
      <vt:lpstr>Target Audience</vt:lpstr>
      <vt:lpstr>Competitors</vt:lpstr>
      <vt:lpstr>USP</vt:lpstr>
      <vt:lpstr>Audience benefit</vt:lpstr>
      <vt:lpstr>Prove the benefit</vt:lpstr>
      <vt:lpstr>Sharing time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Drakes</dc:creator>
  <cp:lastModifiedBy>Chanda Chellah</cp:lastModifiedBy>
  <cp:revision>33</cp:revision>
  <dcterms:created xsi:type="dcterms:W3CDTF">2015-10-15T09:16:40Z</dcterms:created>
  <dcterms:modified xsi:type="dcterms:W3CDTF">2015-11-23T16:12:15Z</dcterms:modified>
</cp:coreProperties>
</file>