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8"/>
  </p:notesMasterIdLst>
  <p:sldIdLst>
    <p:sldId id="269" r:id="rId5"/>
    <p:sldId id="256" r:id="rId6"/>
    <p:sldId id="270" r:id="rId7"/>
    <p:sldId id="330" r:id="rId8"/>
    <p:sldId id="331" r:id="rId9"/>
    <p:sldId id="275" r:id="rId10"/>
    <p:sldId id="344" r:id="rId11"/>
    <p:sldId id="276" r:id="rId12"/>
    <p:sldId id="272" r:id="rId13"/>
    <p:sldId id="274" r:id="rId14"/>
    <p:sldId id="332" r:id="rId15"/>
    <p:sldId id="271" r:id="rId16"/>
    <p:sldId id="352" r:id="rId17"/>
    <p:sldId id="278" r:id="rId18"/>
    <p:sldId id="333" r:id="rId19"/>
    <p:sldId id="334" r:id="rId20"/>
    <p:sldId id="290" r:id="rId21"/>
    <p:sldId id="279" r:id="rId22"/>
    <p:sldId id="288" r:id="rId23"/>
    <p:sldId id="289" r:id="rId24"/>
    <p:sldId id="280" r:id="rId25"/>
    <p:sldId id="340" r:id="rId26"/>
    <p:sldId id="285" r:id="rId27"/>
    <p:sldId id="282" r:id="rId28"/>
    <p:sldId id="284" r:id="rId29"/>
    <p:sldId id="283" r:id="rId30"/>
    <p:sldId id="322" r:id="rId31"/>
    <p:sldId id="287" r:id="rId32"/>
    <p:sldId id="291" r:id="rId33"/>
    <p:sldId id="292" r:id="rId34"/>
    <p:sldId id="320" r:id="rId35"/>
    <p:sldId id="336" r:id="rId36"/>
    <p:sldId id="321" r:id="rId37"/>
    <p:sldId id="294" r:id="rId38"/>
    <p:sldId id="345" r:id="rId39"/>
    <p:sldId id="346" r:id="rId40"/>
    <p:sldId id="348" r:id="rId41"/>
    <p:sldId id="350" r:id="rId42"/>
    <p:sldId id="347" r:id="rId43"/>
    <p:sldId id="295" r:id="rId44"/>
    <p:sldId id="296" r:id="rId45"/>
    <p:sldId id="341" r:id="rId46"/>
    <p:sldId id="308" r:id="rId47"/>
    <p:sldId id="343" r:id="rId48"/>
    <p:sldId id="342" r:id="rId49"/>
    <p:sldId id="329" r:id="rId50"/>
    <p:sldId id="325" r:id="rId51"/>
    <p:sldId id="327" r:id="rId52"/>
    <p:sldId id="310" r:id="rId53"/>
    <p:sldId id="315" r:id="rId54"/>
    <p:sldId id="319" r:id="rId55"/>
    <p:sldId id="313" r:id="rId56"/>
    <p:sldId id="305" r:id="rId57"/>
    <p:sldId id="351" r:id="rId58"/>
    <p:sldId id="335" r:id="rId59"/>
    <p:sldId id="311" r:id="rId60"/>
    <p:sldId id="312" r:id="rId61"/>
    <p:sldId id="353" r:id="rId62"/>
    <p:sldId id="314" r:id="rId63"/>
    <p:sldId id="354" r:id="rId64"/>
    <p:sldId id="317" r:id="rId65"/>
    <p:sldId id="318" r:id="rId66"/>
    <p:sldId id="35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owunmi Nuga" initials="AN" lastIdx="2" clrIdx="0">
    <p:extLst>
      <p:ext uri="{19B8F6BF-5375-455C-9EA6-DF929625EA0E}">
        <p15:presenceInfo xmlns:p15="http://schemas.microsoft.com/office/powerpoint/2012/main" userId="S::Ayowunmi.Nuga@wagggs.org::954ba08f-e1b5-4e68-9f2c-332f84b46ec6" providerId="AD"/>
      </p:ext>
    </p:extLst>
  </p:cmAuthor>
  <p:cmAuthor id="2" name="Mel Reoch" initials="MR" lastIdx="9" clrIdx="1">
    <p:extLst>
      <p:ext uri="{19B8F6BF-5375-455C-9EA6-DF929625EA0E}">
        <p15:presenceInfo xmlns:p15="http://schemas.microsoft.com/office/powerpoint/2012/main" userId="S::mel.reoch@wagggs.org::a5ed40a8-f85a-4640-a99d-4427108df0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55E"/>
    <a:srgbClr val="B0E2E0"/>
    <a:srgbClr val="4FB6B6"/>
    <a:srgbClr val="000000"/>
    <a:srgbClr val="C6C3E7"/>
    <a:srgbClr val="586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5C31F-35A7-41B4-A6ED-FF17DD939FE2}" v="7" dt="2021-02-16T10:39:01.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51" autoAdjust="0"/>
  </p:normalViewPr>
  <p:slideViewPr>
    <p:cSldViewPr snapToGrid="0">
      <p:cViewPr varScale="1">
        <p:scale>
          <a:sx n="88" d="100"/>
          <a:sy n="88" d="100"/>
        </p:scale>
        <p:origin x="22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owunmi Nuga" userId="954ba08f-e1b5-4e68-9f2c-332f84b46ec6" providerId="ADAL" clId="{6785C31F-35A7-41B4-A6ED-FF17DD939FE2}"/>
    <pc:docChg chg="undo redo custSel modSld">
      <pc:chgData name="Ayowunmi Nuga" userId="954ba08f-e1b5-4e68-9f2c-332f84b46ec6" providerId="ADAL" clId="{6785C31F-35A7-41B4-A6ED-FF17DD939FE2}" dt="2021-02-16T10:39:33.599" v="154" actId="14100"/>
      <pc:docMkLst>
        <pc:docMk/>
      </pc:docMkLst>
      <pc:sldChg chg="modSp mod">
        <pc:chgData name="Ayowunmi Nuga" userId="954ba08f-e1b5-4e68-9f2c-332f84b46ec6" providerId="ADAL" clId="{6785C31F-35A7-41B4-A6ED-FF17DD939FE2}" dt="2021-02-16T10:39:33.599" v="154" actId="14100"/>
        <pc:sldMkLst>
          <pc:docMk/>
          <pc:sldMk cId="1883888081" sldId="256"/>
        </pc:sldMkLst>
        <pc:graphicFrameChg chg="mod modGraphic">
          <ac:chgData name="Ayowunmi Nuga" userId="954ba08f-e1b5-4e68-9f2c-332f84b46ec6" providerId="ADAL" clId="{6785C31F-35A7-41B4-A6ED-FF17DD939FE2}" dt="2021-02-16T10:39:33.599" v="154" actId="14100"/>
          <ac:graphicFrameMkLst>
            <pc:docMk/>
            <pc:sldMk cId="1883888081" sldId="256"/>
            <ac:graphicFrameMk id="9" creationId="{70E69625-0869-484D-BA8A-A92ABAAFCC40}"/>
          </ac:graphicFrameMkLst>
        </pc:graphicFrameChg>
      </pc:sldChg>
      <pc:sldChg chg="modSp mod">
        <pc:chgData name="Ayowunmi Nuga" userId="954ba08f-e1b5-4e68-9f2c-332f84b46ec6" providerId="ADAL" clId="{6785C31F-35A7-41B4-A6ED-FF17DD939FE2}" dt="2021-02-16T10:31:53.110" v="55" actId="1037"/>
        <pc:sldMkLst>
          <pc:docMk/>
          <pc:sldMk cId="3794457021" sldId="284"/>
        </pc:sldMkLst>
        <pc:spChg chg="mod">
          <ac:chgData name="Ayowunmi Nuga" userId="954ba08f-e1b5-4e68-9f2c-332f84b46ec6" providerId="ADAL" clId="{6785C31F-35A7-41B4-A6ED-FF17DD939FE2}" dt="2021-02-16T10:31:53.110" v="55" actId="1037"/>
          <ac:spMkLst>
            <pc:docMk/>
            <pc:sldMk cId="3794457021" sldId="284"/>
            <ac:spMk id="32" creationId="{8B782AB8-FBF5-44E1-B956-317190CAE2F7}"/>
          </ac:spMkLst>
        </pc:spChg>
      </pc:sldChg>
      <pc:sldChg chg="modSp mod">
        <pc:chgData name="Ayowunmi Nuga" userId="954ba08f-e1b5-4e68-9f2c-332f84b46ec6" providerId="ADAL" clId="{6785C31F-35A7-41B4-A6ED-FF17DD939FE2}" dt="2021-02-16T10:30:19.189" v="49" actId="1038"/>
        <pc:sldMkLst>
          <pc:docMk/>
          <pc:sldMk cId="2431728860" sldId="287"/>
        </pc:sldMkLst>
        <pc:spChg chg="mod">
          <ac:chgData name="Ayowunmi Nuga" userId="954ba08f-e1b5-4e68-9f2c-332f84b46ec6" providerId="ADAL" clId="{6785C31F-35A7-41B4-A6ED-FF17DD939FE2}" dt="2021-02-16T10:30:19.189" v="49" actId="1038"/>
          <ac:spMkLst>
            <pc:docMk/>
            <pc:sldMk cId="2431728860" sldId="287"/>
            <ac:spMk id="3" creationId="{4F8225D7-0756-463C-9CE5-E45FE1DA9117}"/>
          </ac:spMkLst>
        </pc:spChg>
      </pc:sldChg>
      <pc:sldChg chg="modSp mod">
        <pc:chgData name="Ayowunmi Nuga" userId="954ba08f-e1b5-4e68-9f2c-332f84b46ec6" providerId="ADAL" clId="{6785C31F-35A7-41B4-A6ED-FF17DD939FE2}" dt="2021-02-16T10:31:59.855" v="57" actId="1037"/>
        <pc:sldMkLst>
          <pc:docMk/>
          <pc:sldMk cId="3261652149" sldId="288"/>
        </pc:sldMkLst>
        <pc:spChg chg="mod">
          <ac:chgData name="Ayowunmi Nuga" userId="954ba08f-e1b5-4e68-9f2c-332f84b46ec6" providerId="ADAL" clId="{6785C31F-35A7-41B4-A6ED-FF17DD939FE2}" dt="2021-02-16T10:31:59.855" v="57" actId="1037"/>
          <ac:spMkLst>
            <pc:docMk/>
            <pc:sldMk cId="3261652149" sldId="288"/>
            <ac:spMk id="16" creationId="{68FD5168-1873-4C8F-B4C0-9A6BFF7375C1}"/>
          </ac:spMkLst>
        </pc:spChg>
      </pc:sldChg>
      <pc:sldChg chg="delSp modSp mod">
        <pc:chgData name="Ayowunmi Nuga" userId="954ba08f-e1b5-4e68-9f2c-332f84b46ec6" providerId="ADAL" clId="{6785C31F-35A7-41B4-A6ED-FF17DD939FE2}" dt="2021-02-16T10:37:16.661" v="137" actId="478"/>
        <pc:sldMkLst>
          <pc:docMk/>
          <pc:sldMk cId="0" sldId="311"/>
        </pc:sldMkLst>
        <pc:spChg chg="mod">
          <ac:chgData name="Ayowunmi Nuga" userId="954ba08f-e1b5-4e68-9f2c-332f84b46ec6" providerId="ADAL" clId="{6785C31F-35A7-41B4-A6ED-FF17DD939FE2}" dt="2021-02-16T10:37:14.197" v="136" actId="1076"/>
          <ac:spMkLst>
            <pc:docMk/>
            <pc:sldMk cId="0" sldId="311"/>
            <ac:spMk id="29" creationId="{BDE99A10-7CE9-44B9-B200-D571AACA576E}"/>
          </ac:spMkLst>
        </pc:spChg>
        <pc:grpChg chg="del">
          <ac:chgData name="Ayowunmi Nuga" userId="954ba08f-e1b5-4e68-9f2c-332f84b46ec6" providerId="ADAL" clId="{6785C31F-35A7-41B4-A6ED-FF17DD939FE2}" dt="2021-02-16T10:37:16.661" v="137" actId="478"/>
          <ac:grpSpMkLst>
            <pc:docMk/>
            <pc:sldMk cId="0" sldId="311"/>
            <ac:grpSpMk id="30" creationId="{90CAD98B-ADB4-4629-93AC-90FCBC980FFD}"/>
          </ac:grpSpMkLst>
        </pc:grpChg>
        <pc:picChg chg="del">
          <ac:chgData name="Ayowunmi Nuga" userId="954ba08f-e1b5-4e68-9f2c-332f84b46ec6" providerId="ADAL" clId="{6785C31F-35A7-41B4-A6ED-FF17DD939FE2}" dt="2021-02-16T10:37:10.605" v="135" actId="478"/>
          <ac:picMkLst>
            <pc:docMk/>
            <pc:sldMk cId="0" sldId="311"/>
            <ac:picMk id="915" creationId="{00000000-0000-0000-0000-000000000000}"/>
          </ac:picMkLst>
        </pc:picChg>
      </pc:sldChg>
      <pc:sldChg chg="modSp mod">
        <pc:chgData name="Ayowunmi Nuga" userId="954ba08f-e1b5-4e68-9f2c-332f84b46ec6" providerId="ADAL" clId="{6785C31F-35A7-41B4-A6ED-FF17DD939FE2}" dt="2021-02-16T10:36:55.096" v="133" actId="20577"/>
        <pc:sldMkLst>
          <pc:docMk/>
          <pc:sldMk cId="1397087273" sldId="313"/>
        </pc:sldMkLst>
        <pc:spChg chg="mod">
          <ac:chgData name="Ayowunmi Nuga" userId="954ba08f-e1b5-4e68-9f2c-332f84b46ec6" providerId="ADAL" clId="{6785C31F-35A7-41B4-A6ED-FF17DD939FE2}" dt="2021-02-16T10:36:55.096" v="133" actId="20577"/>
          <ac:spMkLst>
            <pc:docMk/>
            <pc:sldMk cId="1397087273" sldId="313"/>
            <ac:spMk id="10" creationId="{913855C0-1CB6-41E9-A058-AA67E55A2B3E}"/>
          </ac:spMkLst>
        </pc:spChg>
      </pc:sldChg>
      <pc:sldChg chg="modSp mod">
        <pc:chgData name="Ayowunmi Nuga" userId="954ba08f-e1b5-4e68-9f2c-332f84b46ec6" providerId="ADAL" clId="{6785C31F-35A7-41B4-A6ED-FF17DD939FE2}" dt="2021-02-16T10:30:10.349" v="45" actId="1038"/>
        <pc:sldMkLst>
          <pc:docMk/>
          <pc:sldMk cId="3547760335" sldId="320"/>
        </pc:sldMkLst>
        <pc:spChg chg="mod">
          <ac:chgData name="Ayowunmi Nuga" userId="954ba08f-e1b5-4e68-9f2c-332f84b46ec6" providerId="ADAL" clId="{6785C31F-35A7-41B4-A6ED-FF17DD939FE2}" dt="2021-02-16T10:30:10.349" v="45" actId="1038"/>
          <ac:spMkLst>
            <pc:docMk/>
            <pc:sldMk cId="3547760335" sldId="320"/>
            <ac:spMk id="13" creationId="{03BCAA6D-E362-4732-A677-7BD70A7F7E72}"/>
          </ac:spMkLst>
        </pc:spChg>
      </pc:sldChg>
      <pc:sldChg chg="modSp mod">
        <pc:chgData name="Ayowunmi Nuga" userId="954ba08f-e1b5-4e68-9f2c-332f84b46ec6" providerId="ADAL" clId="{6785C31F-35A7-41B4-A6ED-FF17DD939FE2}" dt="2021-02-16T10:29:54.053" v="29" actId="1037"/>
        <pc:sldMkLst>
          <pc:docMk/>
          <pc:sldMk cId="3671724393" sldId="321"/>
        </pc:sldMkLst>
        <pc:spChg chg="mod">
          <ac:chgData name="Ayowunmi Nuga" userId="954ba08f-e1b5-4e68-9f2c-332f84b46ec6" providerId="ADAL" clId="{6785C31F-35A7-41B4-A6ED-FF17DD939FE2}" dt="2021-02-16T10:29:54.053" v="29" actId="1037"/>
          <ac:spMkLst>
            <pc:docMk/>
            <pc:sldMk cId="3671724393" sldId="321"/>
            <ac:spMk id="5" creationId="{42C4E617-19E5-43A0-824A-D222E405E41B}"/>
          </ac:spMkLst>
        </pc:spChg>
      </pc:sldChg>
      <pc:sldChg chg="modSp mod">
        <pc:chgData name="Ayowunmi Nuga" userId="954ba08f-e1b5-4e68-9f2c-332f84b46ec6" providerId="ADAL" clId="{6785C31F-35A7-41B4-A6ED-FF17DD939FE2}" dt="2021-02-16T10:30:27.204" v="53" actId="1037"/>
        <pc:sldMkLst>
          <pc:docMk/>
          <pc:sldMk cId="32897074" sldId="322"/>
        </pc:sldMkLst>
        <pc:spChg chg="mod">
          <ac:chgData name="Ayowunmi Nuga" userId="954ba08f-e1b5-4e68-9f2c-332f84b46ec6" providerId="ADAL" clId="{6785C31F-35A7-41B4-A6ED-FF17DD939FE2}" dt="2021-02-16T10:30:25.052" v="51" actId="1037"/>
          <ac:spMkLst>
            <pc:docMk/>
            <pc:sldMk cId="32897074" sldId="322"/>
            <ac:spMk id="3" creationId="{4F8225D7-0756-463C-9CE5-E45FE1DA9117}"/>
          </ac:spMkLst>
        </pc:spChg>
        <pc:spChg chg="mod">
          <ac:chgData name="Ayowunmi Nuga" userId="954ba08f-e1b5-4e68-9f2c-332f84b46ec6" providerId="ADAL" clId="{6785C31F-35A7-41B4-A6ED-FF17DD939FE2}" dt="2021-02-16T10:30:27.204" v="53" actId="1037"/>
          <ac:spMkLst>
            <pc:docMk/>
            <pc:sldMk cId="32897074" sldId="322"/>
            <ac:spMk id="19" creationId="{9C4C28A0-17D6-4F86-A151-2DBE0B118D36}"/>
          </ac:spMkLst>
        </pc:spChg>
      </pc:sldChg>
      <pc:sldChg chg="modSp mod">
        <pc:chgData name="Ayowunmi Nuga" userId="954ba08f-e1b5-4e68-9f2c-332f84b46ec6" providerId="ADAL" clId="{6785C31F-35A7-41B4-A6ED-FF17DD939FE2}" dt="2021-02-16T10:32:06.419" v="61" actId="1038"/>
        <pc:sldMkLst>
          <pc:docMk/>
          <pc:sldMk cId="2018043587" sldId="334"/>
        </pc:sldMkLst>
        <pc:spChg chg="mod">
          <ac:chgData name="Ayowunmi Nuga" userId="954ba08f-e1b5-4e68-9f2c-332f84b46ec6" providerId="ADAL" clId="{6785C31F-35A7-41B4-A6ED-FF17DD939FE2}" dt="2021-02-16T10:32:06.419" v="61" actId="1038"/>
          <ac:spMkLst>
            <pc:docMk/>
            <pc:sldMk cId="2018043587" sldId="334"/>
            <ac:spMk id="11" creationId="{F49C3312-C90E-4A5E-9E90-FF85DA6E4531}"/>
          </ac:spMkLst>
        </pc:spChg>
      </pc:sldChg>
      <pc:sldChg chg="modSp mod">
        <pc:chgData name="Ayowunmi Nuga" userId="954ba08f-e1b5-4e68-9f2c-332f84b46ec6" providerId="ADAL" clId="{6785C31F-35A7-41B4-A6ED-FF17DD939FE2}" dt="2021-02-16T10:30:01.885" v="38" actId="1038"/>
        <pc:sldMkLst>
          <pc:docMk/>
          <pc:sldMk cId="2564826176" sldId="336"/>
        </pc:sldMkLst>
        <pc:spChg chg="mod">
          <ac:chgData name="Ayowunmi Nuga" userId="954ba08f-e1b5-4e68-9f2c-332f84b46ec6" providerId="ADAL" clId="{6785C31F-35A7-41B4-A6ED-FF17DD939FE2}" dt="2021-02-16T10:30:01.885" v="38" actId="1038"/>
          <ac:spMkLst>
            <pc:docMk/>
            <pc:sldMk cId="2564826176" sldId="336"/>
            <ac:spMk id="6" creationId="{F420A127-7BF8-4CF4-A016-4F45868CB9D9}"/>
          </ac:spMkLst>
        </pc:spChg>
      </pc:sldChg>
      <pc:sldChg chg="modSp mod">
        <pc:chgData name="Ayowunmi Nuga" userId="954ba08f-e1b5-4e68-9f2c-332f84b46ec6" providerId="ADAL" clId="{6785C31F-35A7-41B4-A6ED-FF17DD939FE2}" dt="2021-02-16T10:29:48.029" v="27" actId="1037"/>
        <pc:sldMkLst>
          <pc:docMk/>
          <pc:sldMk cId="2111384866" sldId="345"/>
        </pc:sldMkLst>
        <pc:spChg chg="mod">
          <ac:chgData name="Ayowunmi Nuga" userId="954ba08f-e1b5-4e68-9f2c-332f84b46ec6" providerId="ADAL" clId="{6785C31F-35A7-41B4-A6ED-FF17DD939FE2}" dt="2021-02-16T10:29:48.029" v="27" actId="1037"/>
          <ac:spMkLst>
            <pc:docMk/>
            <pc:sldMk cId="2111384866" sldId="345"/>
            <ac:spMk id="14" creationId="{3C056B83-22C8-472C-958A-1CA5ECA02036}"/>
          </ac:spMkLst>
        </pc:spChg>
      </pc:sldChg>
      <pc:sldChg chg="modSp mod">
        <pc:chgData name="Ayowunmi Nuga" userId="954ba08f-e1b5-4e68-9f2c-332f84b46ec6" providerId="ADAL" clId="{6785C31F-35A7-41B4-A6ED-FF17DD939FE2}" dt="2021-02-16T10:29:43.276" v="23" actId="1038"/>
        <pc:sldMkLst>
          <pc:docMk/>
          <pc:sldMk cId="1289472985" sldId="346"/>
        </pc:sldMkLst>
        <pc:spChg chg="mod">
          <ac:chgData name="Ayowunmi Nuga" userId="954ba08f-e1b5-4e68-9f2c-332f84b46ec6" providerId="ADAL" clId="{6785C31F-35A7-41B4-A6ED-FF17DD939FE2}" dt="2021-02-16T10:29:43.276" v="23" actId="1038"/>
          <ac:spMkLst>
            <pc:docMk/>
            <pc:sldMk cId="1289472985" sldId="346"/>
            <ac:spMk id="9" creationId="{52749B5B-7F4E-45A9-AEBE-5DB810ECF3BA}"/>
          </ac:spMkLst>
        </pc:spChg>
      </pc:sldChg>
      <pc:sldChg chg="modSp mod">
        <pc:chgData name="Ayowunmi Nuga" userId="954ba08f-e1b5-4e68-9f2c-332f84b46ec6" providerId="ADAL" clId="{6785C31F-35A7-41B4-A6ED-FF17DD939FE2}" dt="2021-02-16T10:29:36.109" v="13" actId="1038"/>
        <pc:sldMkLst>
          <pc:docMk/>
          <pc:sldMk cId="744132991" sldId="348"/>
        </pc:sldMkLst>
        <pc:spChg chg="mod">
          <ac:chgData name="Ayowunmi Nuga" userId="954ba08f-e1b5-4e68-9f2c-332f84b46ec6" providerId="ADAL" clId="{6785C31F-35A7-41B4-A6ED-FF17DD939FE2}" dt="2021-02-16T10:29:36.109" v="13" actId="1038"/>
          <ac:spMkLst>
            <pc:docMk/>
            <pc:sldMk cId="744132991" sldId="348"/>
            <ac:spMk id="9" creationId="{52749B5B-7F4E-45A9-AEBE-5DB810ECF3BA}"/>
          </ac:spMkLst>
        </pc:spChg>
        <pc:grpChg chg="mod">
          <ac:chgData name="Ayowunmi Nuga" userId="954ba08f-e1b5-4e68-9f2c-332f84b46ec6" providerId="ADAL" clId="{6785C31F-35A7-41B4-A6ED-FF17DD939FE2}" dt="2021-02-16T10:29:35.013" v="12" actId="1038"/>
          <ac:grpSpMkLst>
            <pc:docMk/>
            <pc:sldMk cId="744132991" sldId="348"/>
            <ac:grpSpMk id="8" creationId="{12EDFC0B-611D-4420-8746-90692640E3A5}"/>
          </ac:grpSpMkLst>
        </pc:grpChg>
      </pc:sldChg>
      <pc:sldChg chg="modSp mod">
        <pc:chgData name="Ayowunmi Nuga" userId="954ba08f-e1b5-4e68-9f2c-332f84b46ec6" providerId="ADAL" clId="{6785C31F-35A7-41B4-A6ED-FF17DD939FE2}" dt="2021-02-16T10:29:26.369" v="8" actId="121"/>
        <pc:sldMkLst>
          <pc:docMk/>
          <pc:sldMk cId="1745462274" sldId="350"/>
        </pc:sldMkLst>
        <pc:spChg chg="mod">
          <ac:chgData name="Ayowunmi Nuga" userId="954ba08f-e1b5-4e68-9f2c-332f84b46ec6" providerId="ADAL" clId="{6785C31F-35A7-41B4-A6ED-FF17DD939FE2}" dt="2021-02-16T10:29:26.369" v="8" actId="121"/>
          <ac:spMkLst>
            <pc:docMk/>
            <pc:sldMk cId="1745462274" sldId="350"/>
            <ac:spMk id="9" creationId="{52749B5B-7F4E-45A9-AEBE-5DB810ECF3BA}"/>
          </ac:spMkLst>
        </pc:spChg>
      </pc:sldChg>
      <pc:sldChg chg="addSp delSp modSp mod">
        <pc:chgData name="Ayowunmi Nuga" userId="954ba08f-e1b5-4e68-9f2c-332f84b46ec6" providerId="ADAL" clId="{6785C31F-35A7-41B4-A6ED-FF17DD939FE2}" dt="2021-02-16T10:38:06.390" v="142"/>
        <pc:sldMkLst>
          <pc:docMk/>
          <pc:sldMk cId="0" sldId="353"/>
        </pc:sldMkLst>
        <pc:spChg chg="del">
          <ac:chgData name="Ayowunmi Nuga" userId="954ba08f-e1b5-4e68-9f2c-332f84b46ec6" providerId="ADAL" clId="{6785C31F-35A7-41B4-A6ED-FF17DD939FE2}" dt="2021-02-16T10:38:05.437" v="141" actId="478"/>
          <ac:spMkLst>
            <pc:docMk/>
            <pc:sldMk cId="0" sldId="353"/>
            <ac:spMk id="4" creationId="{4AF8A9E1-056B-49BF-B9B1-7A83D03E00DD}"/>
          </ac:spMkLst>
        </pc:spChg>
        <pc:spChg chg="add mod">
          <ac:chgData name="Ayowunmi Nuga" userId="954ba08f-e1b5-4e68-9f2c-332f84b46ec6" providerId="ADAL" clId="{6785C31F-35A7-41B4-A6ED-FF17DD939FE2}" dt="2021-02-16T10:38:06.390" v="142"/>
          <ac:spMkLst>
            <pc:docMk/>
            <pc:sldMk cId="0" sldId="353"/>
            <ac:spMk id="24" creationId="{3299EE67-C592-4EAA-9985-C1A4369E6C4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84049-22DB-4853-8907-20DFE628943B}"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465332D7-DF73-4BEF-BA5E-4F625053CDB1}">
      <dgm:prSet phldrT="[Text]" custT="1"/>
      <dgm:spPr>
        <a:solidFill>
          <a:schemeClr val="tx2">
            <a:lumMod val="40000"/>
            <a:lumOff val="60000"/>
          </a:schemeClr>
        </a:solidFill>
      </dgm:spPr>
      <dgm:t>
        <a:bodyPr anchor="t"/>
        <a:lstStyle/>
        <a:p>
          <a:pPr algn="r" rtl="1"/>
          <a:r>
            <a:rPr lang="ar-OM" sz="2400" b="1" dirty="0">
              <a:solidFill>
                <a:schemeClr val="tx1"/>
              </a:solidFill>
            </a:rPr>
            <a:t>اخلقي مساحة شجاعة</a:t>
          </a:r>
          <a:endParaRPr lang="en-GB" sz="2400" b="1" dirty="0">
            <a:solidFill>
              <a:schemeClr val="tx1"/>
            </a:solidFill>
          </a:endParaRPr>
        </a:p>
        <a:p>
          <a:pPr algn="l"/>
          <a:endParaRPr lang="en-GB" sz="2400" dirty="0">
            <a:solidFill>
              <a:schemeClr val="tx1"/>
            </a:solidFill>
          </a:endParaRPr>
        </a:p>
        <a:p>
          <a:pPr algn="r" rtl="1"/>
          <a:r>
            <a:rPr lang="ar-OM" sz="2400" dirty="0">
              <a:solidFill>
                <a:schemeClr val="tx1"/>
              </a:solidFill>
            </a:rPr>
            <a:t>حتى يتمكن الجميع من المشاركة والاستمتاع معًا.</a:t>
          </a:r>
          <a:endParaRPr lang="en-GB" sz="2000" dirty="0">
            <a:solidFill>
              <a:schemeClr val="tx1"/>
            </a:solidFill>
          </a:endParaRPr>
        </a:p>
      </dgm:t>
    </dgm:pt>
    <dgm:pt modelId="{EABB8D6B-9C88-4276-B368-79ECBEFE0EEF}" type="parTrans" cxnId="{9B4DAEA4-BF73-4FC4-B7B2-E21908CADB48}">
      <dgm:prSet/>
      <dgm:spPr/>
      <dgm:t>
        <a:bodyPr/>
        <a:lstStyle/>
        <a:p>
          <a:endParaRPr lang="en-GB"/>
        </a:p>
      </dgm:t>
    </dgm:pt>
    <dgm:pt modelId="{5C4D099B-73C1-4D7B-BA19-0D8F6552520D}" type="sibTrans" cxnId="{9B4DAEA4-BF73-4FC4-B7B2-E21908CADB48}">
      <dgm:prSet/>
      <dgm:spPr/>
      <dgm:t>
        <a:bodyPr/>
        <a:lstStyle/>
        <a:p>
          <a:endParaRPr lang="en-GB"/>
        </a:p>
      </dgm:t>
    </dgm:pt>
    <dgm:pt modelId="{E808FA02-9837-46AC-9F14-54FA4BB2DDE6}">
      <dgm:prSet phldrT="[Text]"/>
      <dgm:spPr>
        <a:noFill/>
        <a:ln>
          <a:noFill/>
        </a:ln>
      </dgm:spPr>
      <dgm:t>
        <a:bodyPr/>
        <a:lstStyle/>
        <a:p>
          <a:r>
            <a:rPr lang="ar-OM" b="1" dirty="0">
              <a:solidFill>
                <a:schemeClr val="tx1"/>
              </a:solidFill>
              <a:latin typeface="+mn-lt"/>
            </a:rPr>
            <a:t>الخطوة 2</a:t>
          </a:r>
          <a:endParaRPr lang="en-GB" b="1" dirty="0">
            <a:solidFill>
              <a:schemeClr val="tx1"/>
            </a:solidFill>
            <a:latin typeface="+mn-lt"/>
          </a:endParaRPr>
        </a:p>
      </dgm:t>
    </dgm:pt>
    <dgm:pt modelId="{53790CCC-E755-4270-9377-EE05725FAA10}" type="parTrans" cxnId="{BA1BF617-9D0F-43EF-8DAE-08C003903644}">
      <dgm:prSet/>
      <dgm:spPr/>
      <dgm:t>
        <a:bodyPr/>
        <a:lstStyle/>
        <a:p>
          <a:endParaRPr lang="en-GB"/>
        </a:p>
      </dgm:t>
    </dgm:pt>
    <dgm:pt modelId="{7107909F-CE5C-4A08-8BDA-B1304E6DFB0B}" type="sibTrans" cxnId="{BA1BF617-9D0F-43EF-8DAE-08C003903644}">
      <dgm:prSet/>
      <dgm:spPr/>
      <dgm:t>
        <a:bodyPr/>
        <a:lstStyle/>
        <a:p>
          <a:endParaRPr lang="en-GB"/>
        </a:p>
      </dgm:t>
    </dgm:pt>
    <dgm:pt modelId="{6C664EC3-967A-4D4D-8C54-ECC1FE827AF3}">
      <dgm:prSet phldrT="[Text]" custT="1"/>
      <dgm:spPr>
        <a:solidFill>
          <a:schemeClr val="tx1"/>
        </a:solidFill>
      </dgm:spPr>
      <dgm:t>
        <a:bodyPr anchor="t"/>
        <a:lstStyle/>
        <a:p>
          <a:pPr rtl="1">
            <a:buNone/>
          </a:pPr>
          <a:r>
            <a:rPr lang="ar-OM" sz="2000" b="1" dirty="0"/>
            <a:t>أكملي نشاطًا واحدًا على الأقل من كل قسم</a:t>
          </a:r>
          <a:r>
            <a:rPr lang="en-GB" sz="2000" b="1" dirty="0"/>
            <a:t>:</a:t>
          </a:r>
        </a:p>
        <a:p>
          <a:pPr>
            <a:buNone/>
          </a:pPr>
          <a:endParaRPr lang="en-GB" sz="2000" b="1" dirty="0"/>
        </a:p>
        <a:p>
          <a:pPr>
            <a:buNone/>
          </a:pPr>
          <a:endParaRPr lang="en-GB" sz="2000" b="1" dirty="0"/>
        </a:p>
        <a:p>
          <a:pPr rtl="1">
            <a:buFont typeface="Arial" panose="020B0604020202020204" pitchFamily="34" charset="0"/>
            <a:buChar char="•"/>
          </a:pPr>
          <a:r>
            <a:rPr lang="ar-OM" sz="2000" b="1" dirty="0"/>
            <a:t>قفي قوية - قفي – لنقف معا</a:t>
          </a:r>
          <a:endParaRPr lang="en-GB" sz="1400" b="1" dirty="0"/>
        </a:p>
      </dgm:t>
    </dgm:pt>
    <dgm:pt modelId="{66C3AF29-E1FF-4826-9EC5-FD910D79370F}" type="parTrans" cxnId="{17E02266-CD65-4CED-8283-BF3C1559FEF4}">
      <dgm:prSet/>
      <dgm:spPr/>
      <dgm:t>
        <a:bodyPr/>
        <a:lstStyle/>
        <a:p>
          <a:endParaRPr lang="en-GB"/>
        </a:p>
      </dgm:t>
    </dgm:pt>
    <dgm:pt modelId="{D74EC625-E83D-4CAD-89E9-BFC009003C74}" type="sibTrans" cxnId="{17E02266-CD65-4CED-8283-BF3C1559FEF4}">
      <dgm:prSet/>
      <dgm:spPr/>
      <dgm:t>
        <a:bodyPr/>
        <a:lstStyle/>
        <a:p>
          <a:endParaRPr lang="en-GB"/>
        </a:p>
      </dgm:t>
    </dgm:pt>
    <dgm:pt modelId="{543BEB39-7EEF-4426-9702-C979C4D527D3}">
      <dgm:prSet phldrT="[Text]"/>
      <dgm:spPr>
        <a:noFill/>
        <a:ln>
          <a:noFill/>
        </a:ln>
      </dgm:spPr>
      <dgm:t>
        <a:bodyPr/>
        <a:lstStyle/>
        <a:p>
          <a:r>
            <a:rPr lang="ar-OM" b="1" dirty="0">
              <a:solidFill>
                <a:schemeClr val="tx1"/>
              </a:solidFill>
              <a:latin typeface="+mn-lt"/>
            </a:rPr>
            <a:t>الخطوة 3</a:t>
          </a:r>
          <a:endParaRPr lang="en-GB" b="1" dirty="0">
            <a:solidFill>
              <a:schemeClr val="tx1"/>
            </a:solidFill>
            <a:latin typeface="+mn-lt"/>
          </a:endParaRPr>
        </a:p>
      </dgm:t>
    </dgm:pt>
    <dgm:pt modelId="{F6BA5A10-4F82-4930-8914-F950740A87AD}" type="parTrans" cxnId="{11441EC4-C7D0-40F2-A6A0-C58482343316}">
      <dgm:prSet/>
      <dgm:spPr/>
      <dgm:t>
        <a:bodyPr/>
        <a:lstStyle/>
        <a:p>
          <a:endParaRPr lang="en-GB"/>
        </a:p>
      </dgm:t>
    </dgm:pt>
    <dgm:pt modelId="{3E24B334-701B-45D6-9E83-09B9457A10CB}" type="sibTrans" cxnId="{11441EC4-C7D0-40F2-A6A0-C58482343316}">
      <dgm:prSet/>
      <dgm:spPr/>
      <dgm:t>
        <a:bodyPr/>
        <a:lstStyle/>
        <a:p>
          <a:endParaRPr lang="en-GB"/>
        </a:p>
      </dgm:t>
    </dgm:pt>
    <dgm:pt modelId="{C9B7491E-0817-40F8-BAC1-DA76BC71860D}">
      <dgm:prSet phldrT="[Text]" custT="1"/>
      <dgm:spPr>
        <a:solidFill>
          <a:schemeClr val="tx2">
            <a:lumMod val="40000"/>
            <a:lumOff val="60000"/>
          </a:schemeClr>
        </a:solidFill>
      </dgm:spPr>
      <dgm:t>
        <a:bodyPr anchor="t"/>
        <a:lstStyle/>
        <a:p>
          <a:r>
            <a:rPr lang="ar-OM" sz="2000" b="1" dirty="0">
              <a:solidFill>
                <a:schemeClr val="tx1"/>
              </a:solidFill>
            </a:rPr>
            <a:t>أكملي نشاط "وعدنا العالمي“</a:t>
          </a:r>
          <a:endParaRPr lang="en-GB" sz="2000" b="1" dirty="0">
            <a:solidFill>
              <a:schemeClr val="tx1"/>
            </a:solidFill>
          </a:endParaRPr>
        </a:p>
        <a:p>
          <a:endParaRPr lang="en-GB" sz="2000" b="1" dirty="0">
            <a:solidFill>
              <a:schemeClr val="tx1"/>
            </a:solidFill>
          </a:endParaRPr>
        </a:p>
        <a:p>
          <a:endParaRPr lang="en-GB" sz="2000" b="1" dirty="0">
            <a:solidFill>
              <a:schemeClr val="tx1"/>
            </a:solidFill>
          </a:endParaRPr>
        </a:p>
        <a:p>
          <a:r>
            <a:rPr lang="ar-OM" sz="2000" b="1" dirty="0">
              <a:solidFill>
                <a:schemeClr val="tx1"/>
              </a:solidFill>
            </a:rPr>
            <a:t>وجددوا وعد المرشدات وفتيات الكشافة معًا</a:t>
          </a:r>
          <a:endParaRPr lang="en-GB" sz="2000" b="0" dirty="0">
            <a:solidFill>
              <a:schemeClr val="tx1"/>
            </a:solidFill>
          </a:endParaRPr>
        </a:p>
      </dgm:t>
    </dgm:pt>
    <dgm:pt modelId="{726430B8-ECC6-4D18-A5AB-36B39097F05A}" type="sibTrans" cxnId="{DF408557-6319-4A66-B189-43E978F2137A}">
      <dgm:prSet/>
      <dgm:spPr/>
      <dgm:t>
        <a:bodyPr/>
        <a:lstStyle/>
        <a:p>
          <a:endParaRPr lang="en-GB"/>
        </a:p>
      </dgm:t>
    </dgm:pt>
    <dgm:pt modelId="{A4D7A0C7-41B9-4464-A84E-30DF986A6AE1}" type="parTrans" cxnId="{DF408557-6319-4A66-B189-43E978F2137A}">
      <dgm:prSet/>
      <dgm:spPr/>
      <dgm:t>
        <a:bodyPr/>
        <a:lstStyle/>
        <a:p>
          <a:endParaRPr lang="en-GB"/>
        </a:p>
      </dgm:t>
    </dgm:pt>
    <dgm:pt modelId="{94909B28-632F-48AA-AF56-C77455C44D84}">
      <dgm:prSet phldrT="[Text]"/>
      <dgm:spPr>
        <a:noFill/>
        <a:ln>
          <a:noFill/>
        </a:ln>
      </dgm:spPr>
      <dgm:t>
        <a:bodyPr/>
        <a:lstStyle/>
        <a:p>
          <a:r>
            <a:rPr lang="ar-OM" b="1" dirty="0">
              <a:solidFill>
                <a:schemeClr val="tx1"/>
              </a:solidFill>
              <a:latin typeface="+mn-lt"/>
            </a:rPr>
            <a:t>الخطوة 1</a:t>
          </a:r>
          <a:endParaRPr lang="en-GB" b="1" dirty="0">
            <a:solidFill>
              <a:schemeClr val="tx1"/>
            </a:solidFill>
            <a:latin typeface="+mn-lt"/>
          </a:endParaRPr>
        </a:p>
      </dgm:t>
    </dgm:pt>
    <dgm:pt modelId="{970CFB8F-7761-4A94-99F3-0BC98D51EF9C}" type="sibTrans" cxnId="{0CA5C9B3-957B-4C0C-9644-E3153409BC30}">
      <dgm:prSet/>
      <dgm:spPr/>
      <dgm:t>
        <a:bodyPr/>
        <a:lstStyle/>
        <a:p>
          <a:endParaRPr lang="en-GB"/>
        </a:p>
      </dgm:t>
    </dgm:pt>
    <dgm:pt modelId="{872C28A5-70F8-4DB4-B3E1-63B7BBEF3796}" type="parTrans" cxnId="{0CA5C9B3-957B-4C0C-9644-E3153409BC30}">
      <dgm:prSet/>
      <dgm:spPr/>
      <dgm:t>
        <a:bodyPr/>
        <a:lstStyle/>
        <a:p>
          <a:endParaRPr lang="en-GB"/>
        </a:p>
      </dgm:t>
    </dgm:pt>
    <dgm:pt modelId="{E67BB6C6-4294-4023-B50A-5B4CC227AD5F}" type="pres">
      <dgm:prSet presAssocID="{20384049-22DB-4853-8907-20DFE628943B}" presName="Name0" presStyleCnt="0">
        <dgm:presLayoutVars>
          <dgm:chPref val="1"/>
          <dgm:dir/>
          <dgm:animOne val="branch"/>
          <dgm:animLvl val="lvl"/>
          <dgm:resizeHandles/>
        </dgm:presLayoutVars>
      </dgm:prSet>
      <dgm:spPr/>
    </dgm:pt>
    <dgm:pt modelId="{3E9DAAAC-AC4A-4778-9530-37086037B230}" type="pres">
      <dgm:prSet presAssocID="{94909B28-632F-48AA-AF56-C77455C44D84}" presName="vertOne" presStyleCnt="0"/>
      <dgm:spPr/>
    </dgm:pt>
    <dgm:pt modelId="{3F1EC732-57B8-46BD-9FE8-960AE553537A}" type="pres">
      <dgm:prSet presAssocID="{94909B28-632F-48AA-AF56-C77455C44D84}" presName="txOne" presStyleLbl="node0" presStyleIdx="0" presStyleCnt="3" custScaleY="37124">
        <dgm:presLayoutVars>
          <dgm:chPref val="3"/>
        </dgm:presLayoutVars>
      </dgm:prSet>
      <dgm:spPr/>
    </dgm:pt>
    <dgm:pt modelId="{F5D53F99-0AF5-48A6-8C2F-85892C43BA85}" type="pres">
      <dgm:prSet presAssocID="{94909B28-632F-48AA-AF56-C77455C44D84}" presName="parTransOne" presStyleCnt="0"/>
      <dgm:spPr/>
    </dgm:pt>
    <dgm:pt modelId="{B73BA21F-B5BC-473E-A161-9213E806BAE8}" type="pres">
      <dgm:prSet presAssocID="{94909B28-632F-48AA-AF56-C77455C44D84}" presName="horzOne" presStyleCnt="0"/>
      <dgm:spPr/>
    </dgm:pt>
    <dgm:pt modelId="{15E025DD-0C2D-47A5-AB0E-2915383A501D}" type="pres">
      <dgm:prSet presAssocID="{465332D7-DF73-4BEF-BA5E-4F625053CDB1}" presName="vertTwo" presStyleCnt="0"/>
      <dgm:spPr/>
    </dgm:pt>
    <dgm:pt modelId="{5210D35B-CE0A-4004-9E9F-0D4FEBC8B19D}" type="pres">
      <dgm:prSet presAssocID="{465332D7-DF73-4BEF-BA5E-4F625053CDB1}" presName="txTwo" presStyleLbl="node2" presStyleIdx="0" presStyleCnt="3">
        <dgm:presLayoutVars>
          <dgm:chPref val="3"/>
        </dgm:presLayoutVars>
      </dgm:prSet>
      <dgm:spPr/>
    </dgm:pt>
    <dgm:pt modelId="{05F3736E-CBBA-4CB1-9142-05473A72882E}" type="pres">
      <dgm:prSet presAssocID="{465332D7-DF73-4BEF-BA5E-4F625053CDB1}" presName="horzTwo" presStyleCnt="0"/>
      <dgm:spPr/>
    </dgm:pt>
    <dgm:pt modelId="{2B332DC0-55E1-40D3-920D-9D30B889CBD1}" type="pres">
      <dgm:prSet presAssocID="{970CFB8F-7761-4A94-99F3-0BC98D51EF9C}" presName="sibSpaceOne" presStyleCnt="0"/>
      <dgm:spPr/>
    </dgm:pt>
    <dgm:pt modelId="{6ACA5639-AECA-4DAD-9D48-794579BFB2DF}" type="pres">
      <dgm:prSet presAssocID="{E808FA02-9837-46AC-9F14-54FA4BB2DDE6}" presName="vertOne" presStyleCnt="0"/>
      <dgm:spPr/>
    </dgm:pt>
    <dgm:pt modelId="{CEC21991-4642-482C-B350-5B57626DB692}" type="pres">
      <dgm:prSet presAssocID="{E808FA02-9837-46AC-9F14-54FA4BB2DDE6}" presName="txOne" presStyleLbl="node0" presStyleIdx="1" presStyleCnt="3" custScaleY="36763">
        <dgm:presLayoutVars>
          <dgm:chPref val="3"/>
        </dgm:presLayoutVars>
      </dgm:prSet>
      <dgm:spPr/>
    </dgm:pt>
    <dgm:pt modelId="{A538EB23-EA9F-400B-8647-2C0ACFB20F89}" type="pres">
      <dgm:prSet presAssocID="{E808FA02-9837-46AC-9F14-54FA4BB2DDE6}" presName="parTransOne" presStyleCnt="0"/>
      <dgm:spPr/>
    </dgm:pt>
    <dgm:pt modelId="{577F2B51-377E-4FAB-B980-57B7EE00C91C}" type="pres">
      <dgm:prSet presAssocID="{E808FA02-9837-46AC-9F14-54FA4BB2DDE6}" presName="horzOne" presStyleCnt="0"/>
      <dgm:spPr/>
    </dgm:pt>
    <dgm:pt modelId="{E74093CF-C9B9-41E5-80F2-32DCE402F161}" type="pres">
      <dgm:prSet presAssocID="{6C664EC3-967A-4D4D-8C54-ECC1FE827AF3}" presName="vertTwo" presStyleCnt="0"/>
      <dgm:spPr/>
    </dgm:pt>
    <dgm:pt modelId="{FFCF912A-6E37-45CA-85E3-A84A0D521EB6}" type="pres">
      <dgm:prSet presAssocID="{6C664EC3-967A-4D4D-8C54-ECC1FE827AF3}" presName="txTwo" presStyleLbl="node2" presStyleIdx="1" presStyleCnt="3">
        <dgm:presLayoutVars>
          <dgm:chPref val="3"/>
        </dgm:presLayoutVars>
      </dgm:prSet>
      <dgm:spPr/>
    </dgm:pt>
    <dgm:pt modelId="{CBAF8B7E-F125-47DF-B640-F95C303CAF5D}" type="pres">
      <dgm:prSet presAssocID="{6C664EC3-967A-4D4D-8C54-ECC1FE827AF3}" presName="horzTwo" presStyleCnt="0"/>
      <dgm:spPr/>
    </dgm:pt>
    <dgm:pt modelId="{AD79CC7C-EDE1-43E4-9EC5-0CCF699C123E}" type="pres">
      <dgm:prSet presAssocID="{7107909F-CE5C-4A08-8BDA-B1304E6DFB0B}" presName="sibSpaceOne" presStyleCnt="0"/>
      <dgm:spPr/>
    </dgm:pt>
    <dgm:pt modelId="{0B7AB9AA-E3EF-493C-8817-090F79862E53}" type="pres">
      <dgm:prSet presAssocID="{543BEB39-7EEF-4426-9702-C979C4D527D3}" presName="vertOne" presStyleCnt="0"/>
      <dgm:spPr/>
    </dgm:pt>
    <dgm:pt modelId="{62245F1D-2FFF-4D1C-B747-5FD011130A2F}" type="pres">
      <dgm:prSet presAssocID="{543BEB39-7EEF-4426-9702-C979C4D527D3}" presName="txOne" presStyleLbl="node0" presStyleIdx="2" presStyleCnt="3" custScaleY="35953">
        <dgm:presLayoutVars>
          <dgm:chPref val="3"/>
        </dgm:presLayoutVars>
      </dgm:prSet>
      <dgm:spPr/>
    </dgm:pt>
    <dgm:pt modelId="{8D719223-B25B-41B4-B789-1C26EB99C46A}" type="pres">
      <dgm:prSet presAssocID="{543BEB39-7EEF-4426-9702-C979C4D527D3}" presName="parTransOne" presStyleCnt="0"/>
      <dgm:spPr/>
    </dgm:pt>
    <dgm:pt modelId="{546CB7E8-739B-49F7-9E3B-0DDE90CD1FB8}" type="pres">
      <dgm:prSet presAssocID="{543BEB39-7EEF-4426-9702-C979C4D527D3}" presName="horzOne" presStyleCnt="0"/>
      <dgm:spPr/>
    </dgm:pt>
    <dgm:pt modelId="{AF7C81B2-220E-4AFD-BCEC-74C64D17B914}" type="pres">
      <dgm:prSet presAssocID="{C9B7491E-0817-40F8-BAC1-DA76BC71860D}" presName="vertTwo" presStyleCnt="0"/>
      <dgm:spPr/>
    </dgm:pt>
    <dgm:pt modelId="{DEBE7E94-350D-4E70-B825-3C4AA95C5A91}" type="pres">
      <dgm:prSet presAssocID="{C9B7491E-0817-40F8-BAC1-DA76BC71860D}" presName="txTwo" presStyleLbl="node2" presStyleIdx="2" presStyleCnt="3">
        <dgm:presLayoutVars>
          <dgm:chPref val="3"/>
        </dgm:presLayoutVars>
      </dgm:prSet>
      <dgm:spPr/>
    </dgm:pt>
    <dgm:pt modelId="{F6CD60BC-8C76-443E-8D28-D566DAD84AD2}" type="pres">
      <dgm:prSet presAssocID="{C9B7491E-0817-40F8-BAC1-DA76BC71860D}" presName="horzTwo" presStyleCnt="0"/>
      <dgm:spPr/>
    </dgm:pt>
  </dgm:ptLst>
  <dgm:cxnLst>
    <dgm:cxn modelId="{BA1BF617-9D0F-43EF-8DAE-08C003903644}" srcId="{20384049-22DB-4853-8907-20DFE628943B}" destId="{E808FA02-9837-46AC-9F14-54FA4BB2DDE6}" srcOrd="1" destOrd="0" parTransId="{53790CCC-E755-4270-9377-EE05725FAA10}" sibTransId="{7107909F-CE5C-4A08-8BDA-B1304E6DFB0B}"/>
    <dgm:cxn modelId="{F5D38C21-A651-4546-B1E0-760719380798}" type="presOf" srcId="{20384049-22DB-4853-8907-20DFE628943B}" destId="{E67BB6C6-4294-4023-B50A-5B4CC227AD5F}" srcOrd="0" destOrd="0" presId="urn:microsoft.com/office/officeart/2005/8/layout/hierarchy4"/>
    <dgm:cxn modelId="{17E02266-CD65-4CED-8283-BF3C1559FEF4}" srcId="{E808FA02-9837-46AC-9F14-54FA4BB2DDE6}" destId="{6C664EC3-967A-4D4D-8C54-ECC1FE827AF3}" srcOrd="0" destOrd="0" parTransId="{66C3AF29-E1FF-4826-9EC5-FD910D79370F}" sibTransId="{D74EC625-E83D-4CAD-89E9-BFC009003C74}"/>
    <dgm:cxn modelId="{DF408557-6319-4A66-B189-43E978F2137A}" srcId="{543BEB39-7EEF-4426-9702-C979C4D527D3}" destId="{C9B7491E-0817-40F8-BAC1-DA76BC71860D}" srcOrd="0" destOrd="0" parTransId="{A4D7A0C7-41B9-4464-A84E-30DF986A6AE1}" sibTransId="{726430B8-ECC6-4D18-A5AB-36B39097F05A}"/>
    <dgm:cxn modelId="{3045B183-4E6A-4499-8A08-8EE61D083D97}" type="presOf" srcId="{E808FA02-9837-46AC-9F14-54FA4BB2DDE6}" destId="{CEC21991-4642-482C-B350-5B57626DB692}" srcOrd="0" destOrd="0" presId="urn:microsoft.com/office/officeart/2005/8/layout/hierarchy4"/>
    <dgm:cxn modelId="{EC156C99-1429-43FB-85C4-737EB6F2012D}" type="presOf" srcId="{94909B28-632F-48AA-AF56-C77455C44D84}" destId="{3F1EC732-57B8-46BD-9FE8-960AE553537A}" srcOrd="0" destOrd="0" presId="urn:microsoft.com/office/officeart/2005/8/layout/hierarchy4"/>
    <dgm:cxn modelId="{DDBE51A4-3A37-41ED-AA1F-0F33252F4CBC}" type="presOf" srcId="{6C664EC3-967A-4D4D-8C54-ECC1FE827AF3}" destId="{FFCF912A-6E37-45CA-85E3-A84A0D521EB6}" srcOrd="0" destOrd="0" presId="urn:microsoft.com/office/officeart/2005/8/layout/hierarchy4"/>
    <dgm:cxn modelId="{9B4DAEA4-BF73-4FC4-B7B2-E21908CADB48}" srcId="{94909B28-632F-48AA-AF56-C77455C44D84}" destId="{465332D7-DF73-4BEF-BA5E-4F625053CDB1}" srcOrd="0" destOrd="0" parTransId="{EABB8D6B-9C88-4276-B368-79ECBEFE0EEF}" sibTransId="{5C4D099B-73C1-4D7B-BA19-0D8F6552520D}"/>
    <dgm:cxn modelId="{0CA5C9B3-957B-4C0C-9644-E3153409BC30}" srcId="{20384049-22DB-4853-8907-20DFE628943B}" destId="{94909B28-632F-48AA-AF56-C77455C44D84}" srcOrd="0" destOrd="0" parTransId="{872C28A5-70F8-4DB4-B3E1-63B7BBEF3796}" sibTransId="{970CFB8F-7761-4A94-99F3-0BC98D51EF9C}"/>
    <dgm:cxn modelId="{FBED09BF-8CC9-4526-8F89-9D402DB5B1BA}" type="presOf" srcId="{C9B7491E-0817-40F8-BAC1-DA76BC71860D}" destId="{DEBE7E94-350D-4E70-B825-3C4AA95C5A91}" srcOrd="0" destOrd="0" presId="urn:microsoft.com/office/officeart/2005/8/layout/hierarchy4"/>
    <dgm:cxn modelId="{11441EC4-C7D0-40F2-A6A0-C58482343316}" srcId="{20384049-22DB-4853-8907-20DFE628943B}" destId="{543BEB39-7EEF-4426-9702-C979C4D527D3}" srcOrd="2" destOrd="0" parTransId="{F6BA5A10-4F82-4930-8914-F950740A87AD}" sibTransId="{3E24B334-701B-45D6-9E83-09B9457A10CB}"/>
    <dgm:cxn modelId="{8D7501C6-DA3E-4C7D-9E93-97488304877A}" type="presOf" srcId="{465332D7-DF73-4BEF-BA5E-4F625053CDB1}" destId="{5210D35B-CE0A-4004-9E9F-0D4FEBC8B19D}" srcOrd="0" destOrd="0" presId="urn:microsoft.com/office/officeart/2005/8/layout/hierarchy4"/>
    <dgm:cxn modelId="{30C10CEE-CC6B-4C03-AA95-8686C1B32FC4}" type="presOf" srcId="{543BEB39-7EEF-4426-9702-C979C4D527D3}" destId="{62245F1D-2FFF-4D1C-B747-5FD011130A2F}" srcOrd="0" destOrd="0" presId="urn:microsoft.com/office/officeart/2005/8/layout/hierarchy4"/>
    <dgm:cxn modelId="{A8F64236-87D5-424A-AAD8-E614B38293C3}" type="presParOf" srcId="{E67BB6C6-4294-4023-B50A-5B4CC227AD5F}" destId="{3E9DAAAC-AC4A-4778-9530-37086037B230}" srcOrd="0" destOrd="0" presId="urn:microsoft.com/office/officeart/2005/8/layout/hierarchy4"/>
    <dgm:cxn modelId="{6EFC01FF-1D0E-436F-8A30-8270E66BE92D}" type="presParOf" srcId="{3E9DAAAC-AC4A-4778-9530-37086037B230}" destId="{3F1EC732-57B8-46BD-9FE8-960AE553537A}" srcOrd="0" destOrd="0" presId="urn:microsoft.com/office/officeart/2005/8/layout/hierarchy4"/>
    <dgm:cxn modelId="{F1BC5354-47A6-48B4-8358-5FF9DFBEC908}" type="presParOf" srcId="{3E9DAAAC-AC4A-4778-9530-37086037B230}" destId="{F5D53F99-0AF5-48A6-8C2F-85892C43BA85}" srcOrd="1" destOrd="0" presId="urn:microsoft.com/office/officeart/2005/8/layout/hierarchy4"/>
    <dgm:cxn modelId="{CE067F26-68C9-4A12-967F-0D6A32EA23BE}" type="presParOf" srcId="{3E9DAAAC-AC4A-4778-9530-37086037B230}" destId="{B73BA21F-B5BC-473E-A161-9213E806BAE8}" srcOrd="2" destOrd="0" presId="urn:microsoft.com/office/officeart/2005/8/layout/hierarchy4"/>
    <dgm:cxn modelId="{5E4AED39-58DA-44D0-827A-68AE71496ECD}" type="presParOf" srcId="{B73BA21F-B5BC-473E-A161-9213E806BAE8}" destId="{15E025DD-0C2D-47A5-AB0E-2915383A501D}" srcOrd="0" destOrd="0" presId="urn:microsoft.com/office/officeart/2005/8/layout/hierarchy4"/>
    <dgm:cxn modelId="{E5668DCD-D50A-4A40-8125-02992A9A76A8}" type="presParOf" srcId="{15E025DD-0C2D-47A5-AB0E-2915383A501D}" destId="{5210D35B-CE0A-4004-9E9F-0D4FEBC8B19D}" srcOrd="0" destOrd="0" presId="urn:microsoft.com/office/officeart/2005/8/layout/hierarchy4"/>
    <dgm:cxn modelId="{775365FE-05B7-45DF-8CD4-A70F74CB0430}" type="presParOf" srcId="{15E025DD-0C2D-47A5-AB0E-2915383A501D}" destId="{05F3736E-CBBA-4CB1-9142-05473A72882E}" srcOrd="1" destOrd="0" presId="urn:microsoft.com/office/officeart/2005/8/layout/hierarchy4"/>
    <dgm:cxn modelId="{A00EBA9A-DC7A-4C8B-8541-EE589E1E2E76}" type="presParOf" srcId="{E67BB6C6-4294-4023-B50A-5B4CC227AD5F}" destId="{2B332DC0-55E1-40D3-920D-9D30B889CBD1}" srcOrd="1" destOrd="0" presId="urn:microsoft.com/office/officeart/2005/8/layout/hierarchy4"/>
    <dgm:cxn modelId="{968F3277-9805-4D9C-9D35-EAC795CE9F23}" type="presParOf" srcId="{E67BB6C6-4294-4023-B50A-5B4CC227AD5F}" destId="{6ACA5639-AECA-4DAD-9D48-794579BFB2DF}" srcOrd="2" destOrd="0" presId="urn:microsoft.com/office/officeart/2005/8/layout/hierarchy4"/>
    <dgm:cxn modelId="{126F4E0A-3F6E-44AD-80E9-47DB331C3D7D}" type="presParOf" srcId="{6ACA5639-AECA-4DAD-9D48-794579BFB2DF}" destId="{CEC21991-4642-482C-B350-5B57626DB692}" srcOrd="0" destOrd="0" presId="urn:microsoft.com/office/officeart/2005/8/layout/hierarchy4"/>
    <dgm:cxn modelId="{C7452115-7E6E-4725-8C41-E1A72932D395}" type="presParOf" srcId="{6ACA5639-AECA-4DAD-9D48-794579BFB2DF}" destId="{A538EB23-EA9F-400B-8647-2C0ACFB20F89}" srcOrd="1" destOrd="0" presId="urn:microsoft.com/office/officeart/2005/8/layout/hierarchy4"/>
    <dgm:cxn modelId="{3A6A3DEF-C6F1-4DFE-8603-D9BF03F075CF}" type="presParOf" srcId="{6ACA5639-AECA-4DAD-9D48-794579BFB2DF}" destId="{577F2B51-377E-4FAB-B980-57B7EE00C91C}" srcOrd="2" destOrd="0" presId="urn:microsoft.com/office/officeart/2005/8/layout/hierarchy4"/>
    <dgm:cxn modelId="{ED46A943-25CE-43CC-82A0-DA3A143A4637}" type="presParOf" srcId="{577F2B51-377E-4FAB-B980-57B7EE00C91C}" destId="{E74093CF-C9B9-41E5-80F2-32DCE402F161}" srcOrd="0" destOrd="0" presId="urn:microsoft.com/office/officeart/2005/8/layout/hierarchy4"/>
    <dgm:cxn modelId="{C247C029-D2C5-4188-BC5C-313ED91748B2}" type="presParOf" srcId="{E74093CF-C9B9-41E5-80F2-32DCE402F161}" destId="{FFCF912A-6E37-45CA-85E3-A84A0D521EB6}" srcOrd="0" destOrd="0" presId="urn:microsoft.com/office/officeart/2005/8/layout/hierarchy4"/>
    <dgm:cxn modelId="{32713A95-FBD4-426D-9EDF-D38C478365BE}" type="presParOf" srcId="{E74093CF-C9B9-41E5-80F2-32DCE402F161}" destId="{CBAF8B7E-F125-47DF-B640-F95C303CAF5D}" srcOrd="1" destOrd="0" presId="urn:microsoft.com/office/officeart/2005/8/layout/hierarchy4"/>
    <dgm:cxn modelId="{1AC7C044-D2BF-4CBB-8361-528AD5C87D11}" type="presParOf" srcId="{E67BB6C6-4294-4023-B50A-5B4CC227AD5F}" destId="{AD79CC7C-EDE1-43E4-9EC5-0CCF699C123E}" srcOrd="3" destOrd="0" presId="urn:microsoft.com/office/officeart/2005/8/layout/hierarchy4"/>
    <dgm:cxn modelId="{C49C0561-61A5-44CB-8EF9-BF09A1076492}" type="presParOf" srcId="{E67BB6C6-4294-4023-B50A-5B4CC227AD5F}" destId="{0B7AB9AA-E3EF-493C-8817-090F79862E53}" srcOrd="4" destOrd="0" presId="urn:microsoft.com/office/officeart/2005/8/layout/hierarchy4"/>
    <dgm:cxn modelId="{6D8589A3-6960-435B-A29C-54FC17F54266}" type="presParOf" srcId="{0B7AB9AA-E3EF-493C-8817-090F79862E53}" destId="{62245F1D-2FFF-4D1C-B747-5FD011130A2F}" srcOrd="0" destOrd="0" presId="urn:microsoft.com/office/officeart/2005/8/layout/hierarchy4"/>
    <dgm:cxn modelId="{1F6A6034-E83B-42E0-99ED-CF4621A6B871}" type="presParOf" srcId="{0B7AB9AA-E3EF-493C-8817-090F79862E53}" destId="{8D719223-B25B-41B4-B789-1C26EB99C46A}" srcOrd="1" destOrd="0" presId="urn:microsoft.com/office/officeart/2005/8/layout/hierarchy4"/>
    <dgm:cxn modelId="{BEA259ED-FFC9-4033-A47A-0ACF9EE7F256}" type="presParOf" srcId="{0B7AB9AA-E3EF-493C-8817-090F79862E53}" destId="{546CB7E8-739B-49F7-9E3B-0DDE90CD1FB8}" srcOrd="2" destOrd="0" presId="urn:microsoft.com/office/officeart/2005/8/layout/hierarchy4"/>
    <dgm:cxn modelId="{340AF42E-A2FD-4983-9A82-7A4AF7D9BDE8}" type="presParOf" srcId="{546CB7E8-739B-49F7-9E3B-0DDE90CD1FB8}" destId="{AF7C81B2-220E-4AFD-BCEC-74C64D17B914}" srcOrd="0" destOrd="0" presId="urn:microsoft.com/office/officeart/2005/8/layout/hierarchy4"/>
    <dgm:cxn modelId="{72CD5E48-B1C7-479E-991F-159B8371ADB2}" type="presParOf" srcId="{AF7C81B2-220E-4AFD-BCEC-74C64D17B914}" destId="{DEBE7E94-350D-4E70-B825-3C4AA95C5A91}" srcOrd="0" destOrd="0" presId="urn:microsoft.com/office/officeart/2005/8/layout/hierarchy4"/>
    <dgm:cxn modelId="{A74C5A19-AD7E-43BA-95AA-5A0787E26D0F}" type="presParOf" srcId="{AF7C81B2-220E-4AFD-BCEC-74C64D17B914}" destId="{F6CD60BC-8C76-443E-8D28-D566DAD84AD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EC732-57B8-46BD-9FE8-960AE553537A}">
      <dsp:nvSpPr>
        <dsp:cNvPr id="0" name=""/>
        <dsp:cNvSpPr/>
      </dsp:nvSpPr>
      <dsp:spPr>
        <a:xfrm>
          <a:off x="5626" y="323"/>
          <a:ext cx="2275089" cy="1100956"/>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ar-OM" sz="4600" b="1" kern="1200" dirty="0">
              <a:solidFill>
                <a:schemeClr val="tx1"/>
              </a:solidFill>
              <a:latin typeface="+mn-lt"/>
            </a:rPr>
            <a:t>الخطوة 1</a:t>
          </a:r>
          <a:endParaRPr lang="en-GB" sz="4600" b="1" kern="1200" dirty="0">
            <a:solidFill>
              <a:schemeClr val="tx1"/>
            </a:solidFill>
            <a:latin typeface="+mn-lt"/>
          </a:endParaRPr>
        </a:p>
      </dsp:txBody>
      <dsp:txXfrm>
        <a:off x="37872" y="32569"/>
        <a:ext cx="2210597" cy="1036464"/>
      </dsp:txXfrm>
    </dsp:sp>
    <dsp:sp modelId="{5210D35B-CE0A-4004-9E9F-0D4FEBC8B19D}">
      <dsp:nvSpPr>
        <dsp:cNvPr id="0" name=""/>
        <dsp:cNvSpPr/>
      </dsp:nvSpPr>
      <dsp:spPr>
        <a:xfrm>
          <a:off x="5626" y="1391006"/>
          <a:ext cx="2275089" cy="2965618"/>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r>
            <a:rPr lang="ar-OM" sz="2400" b="1" kern="1200" dirty="0">
              <a:solidFill>
                <a:schemeClr val="tx1"/>
              </a:solidFill>
            </a:rPr>
            <a:t>اخلقي مساحة شجاعة</a:t>
          </a:r>
          <a:endParaRPr lang="en-GB" sz="2400" b="1" kern="1200" dirty="0">
            <a:solidFill>
              <a:schemeClr val="tx1"/>
            </a:solidFill>
          </a:endParaRPr>
        </a:p>
        <a:p>
          <a:pPr marL="0" lvl="0" indent="0" algn="l" defTabSz="1066800">
            <a:lnSpc>
              <a:spcPct val="90000"/>
            </a:lnSpc>
            <a:spcBef>
              <a:spcPct val="0"/>
            </a:spcBef>
            <a:spcAft>
              <a:spcPct val="35000"/>
            </a:spcAft>
            <a:buNone/>
          </a:pPr>
          <a:endParaRPr lang="en-GB" sz="2400" kern="1200" dirty="0">
            <a:solidFill>
              <a:schemeClr val="tx1"/>
            </a:solidFill>
          </a:endParaRPr>
        </a:p>
        <a:p>
          <a:pPr marL="0" lvl="0" indent="0" algn="r" defTabSz="1066800" rtl="1">
            <a:lnSpc>
              <a:spcPct val="90000"/>
            </a:lnSpc>
            <a:spcBef>
              <a:spcPct val="0"/>
            </a:spcBef>
            <a:spcAft>
              <a:spcPct val="35000"/>
            </a:spcAft>
            <a:buNone/>
          </a:pPr>
          <a:r>
            <a:rPr lang="ar-OM" sz="2400" kern="1200" dirty="0">
              <a:solidFill>
                <a:schemeClr val="tx1"/>
              </a:solidFill>
            </a:rPr>
            <a:t>حتى يتمكن الجميع من المشاركة والاستمتاع معًا.</a:t>
          </a:r>
          <a:endParaRPr lang="en-GB" sz="2000" kern="1200" dirty="0">
            <a:solidFill>
              <a:schemeClr val="tx1"/>
            </a:solidFill>
          </a:endParaRPr>
        </a:p>
      </dsp:txBody>
      <dsp:txXfrm>
        <a:off x="72261" y="1457641"/>
        <a:ext cx="2141819" cy="2832348"/>
      </dsp:txXfrm>
    </dsp:sp>
    <dsp:sp modelId="{CEC21991-4642-482C-B350-5B57626DB692}">
      <dsp:nvSpPr>
        <dsp:cNvPr id="0" name=""/>
        <dsp:cNvSpPr/>
      </dsp:nvSpPr>
      <dsp:spPr>
        <a:xfrm>
          <a:off x="2662930" y="323"/>
          <a:ext cx="2275089" cy="1090250"/>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ar-OM" sz="4600" b="1" kern="1200" dirty="0">
              <a:solidFill>
                <a:schemeClr val="tx1"/>
              </a:solidFill>
              <a:latin typeface="+mn-lt"/>
            </a:rPr>
            <a:t>الخطوة 2</a:t>
          </a:r>
          <a:endParaRPr lang="en-GB" sz="4600" b="1" kern="1200" dirty="0">
            <a:solidFill>
              <a:schemeClr val="tx1"/>
            </a:solidFill>
            <a:latin typeface="+mn-lt"/>
          </a:endParaRPr>
        </a:p>
      </dsp:txBody>
      <dsp:txXfrm>
        <a:off x="2694862" y="32255"/>
        <a:ext cx="2211225" cy="1026386"/>
      </dsp:txXfrm>
    </dsp:sp>
    <dsp:sp modelId="{FFCF912A-6E37-45CA-85E3-A84A0D521EB6}">
      <dsp:nvSpPr>
        <dsp:cNvPr id="0" name=""/>
        <dsp:cNvSpPr/>
      </dsp:nvSpPr>
      <dsp:spPr>
        <a:xfrm>
          <a:off x="2662930" y="1380300"/>
          <a:ext cx="2275089" cy="2965618"/>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rtl="1">
            <a:lnSpc>
              <a:spcPct val="90000"/>
            </a:lnSpc>
            <a:spcBef>
              <a:spcPct val="0"/>
            </a:spcBef>
            <a:spcAft>
              <a:spcPct val="35000"/>
            </a:spcAft>
            <a:buNone/>
          </a:pPr>
          <a:r>
            <a:rPr lang="ar-OM" sz="2000" b="1" kern="1200" dirty="0"/>
            <a:t>أكملي نشاطًا واحدًا على الأقل من كل قسم</a:t>
          </a:r>
          <a:r>
            <a:rPr lang="en-GB" sz="2000" b="1" kern="1200" dirty="0"/>
            <a:t>:</a:t>
          </a:r>
        </a:p>
        <a:p>
          <a:pPr marL="0" lvl="0" indent="0" algn="ctr" defTabSz="889000">
            <a:lnSpc>
              <a:spcPct val="90000"/>
            </a:lnSpc>
            <a:spcBef>
              <a:spcPct val="0"/>
            </a:spcBef>
            <a:spcAft>
              <a:spcPct val="35000"/>
            </a:spcAft>
            <a:buNone/>
          </a:pPr>
          <a:endParaRPr lang="en-GB" sz="2000" b="1" kern="1200" dirty="0"/>
        </a:p>
        <a:p>
          <a:pPr marL="0" lvl="0" indent="0" algn="ctr" defTabSz="889000">
            <a:lnSpc>
              <a:spcPct val="90000"/>
            </a:lnSpc>
            <a:spcBef>
              <a:spcPct val="0"/>
            </a:spcBef>
            <a:spcAft>
              <a:spcPct val="35000"/>
            </a:spcAft>
            <a:buNone/>
          </a:pPr>
          <a:endParaRPr lang="en-GB" sz="2000" b="1" kern="1200" dirty="0"/>
        </a:p>
        <a:p>
          <a:pPr marL="0" lvl="0" indent="0" algn="ctr" defTabSz="889000" rtl="1">
            <a:lnSpc>
              <a:spcPct val="90000"/>
            </a:lnSpc>
            <a:spcBef>
              <a:spcPct val="0"/>
            </a:spcBef>
            <a:spcAft>
              <a:spcPct val="35000"/>
            </a:spcAft>
            <a:buFont typeface="Arial" panose="020B0604020202020204" pitchFamily="34" charset="0"/>
            <a:buNone/>
          </a:pPr>
          <a:r>
            <a:rPr lang="ar-OM" sz="2000" b="1" kern="1200" dirty="0"/>
            <a:t>قفي قوية - قفي – لنقف معا</a:t>
          </a:r>
          <a:endParaRPr lang="en-GB" sz="1400" b="1" kern="1200" dirty="0"/>
        </a:p>
      </dsp:txBody>
      <dsp:txXfrm>
        <a:off x="2729565" y="1446935"/>
        <a:ext cx="2141819" cy="2832348"/>
      </dsp:txXfrm>
    </dsp:sp>
    <dsp:sp modelId="{62245F1D-2FFF-4D1C-B747-5FD011130A2F}">
      <dsp:nvSpPr>
        <dsp:cNvPr id="0" name=""/>
        <dsp:cNvSpPr/>
      </dsp:nvSpPr>
      <dsp:spPr>
        <a:xfrm>
          <a:off x="5320234" y="323"/>
          <a:ext cx="2275089" cy="1066228"/>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ar-OM" sz="4600" b="1" kern="1200" dirty="0">
              <a:solidFill>
                <a:schemeClr val="tx1"/>
              </a:solidFill>
              <a:latin typeface="+mn-lt"/>
            </a:rPr>
            <a:t>الخطوة 3</a:t>
          </a:r>
          <a:endParaRPr lang="en-GB" sz="4600" b="1" kern="1200" dirty="0">
            <a:solidFill>
              <a:schemeClr val="tx1"/>
            </a:solidFill>
            <a:latin typeface="+mn-lt"/>
          </a:endParaRPr>
        </a:p>
      </dsp:txBody>
      <dsp:txXfrm>
        <a:off x="5351463" y="31552"/>
        <a:ext cx="2212631" cy="1003770"/>
      </dsp:txXfrm>
    </dsp:sp>
    <dsp:sp modelId="{DEBE7E94-350D-4E70-B825-3C4AA95C5A91}">
      <dsp:nvSpPr>
        <dsp:cNvPr id="0" name=""/>
        <dsp:cNvSpPr/>
      </dsp:nvSpPr>
      <dsp:spPr>
        <a:xfrm>
          <a:off x="5320234" y="1356279"/>
          <a:ext cx="2275089" cy="2965618"/>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ar-OM" sz="2000" b="1" kern="1200" dirty="0">
              <a:solidFill>
                <a:schemeClr val="tx1"/>
              </a:solidFill>
            </a:rPr>
            <a:t>أكملي نشاط "وعدنا العالمي“</a:t>
          </a:r>
          <a:endParaRPr lang="en-GB" sz="2000" b="1" kern="1200" dirty="0">
            <a:solidFill>
              <a:schemeClr val="tx1"/>
            </a:solidFill>
          </a:endParaRPr>
        </a:p>
        <a:p>
          <a:pPr marL="0" lvl="0" indent="0" algn="ctr" defTabSz="889000">
            <a:lnSpc>
              <a:spcPct val="90000"/>
            </a:lnSpc>
            <a:spcBef>
              <a:spcPct val="0"/>
            </a:spcBef>
            <a:spcAft>
              <a:spcPct val="35000"/>
            </a:spcAft>
            <a:buNone/>
          </a:pPr>
          <a:endParaRPr lang="en-GB" sz="2000" b="1" kern="1200" dirty="0">
            <a:solidFill>
              <a:schemeClr val="tx1"/>
            </a:solidFill>
          </a:endParaRPr>
        </a:p>
        <a:p>
          <a:pPr marL="0" lvl="0" indent="0" algn="ctr" defTabSz="889000">
            <a:lnSpc>
              <a:spcPct val="90000"/>
            </a:lnSpc>
            <a:spcBef>
              <a:spcPct val="0"/>
            </a:spcBef>
            <a:spcAft>
              <a:spcPct val="35000"/>
            </a:spcAft>
            <a:buNone/>
          </a:pPr>
          <a:endParaRPr lang="en-GB" sz="2000" b="1" kern="1200" dirty="0">
            <a:solidFill>
              <a:schemeClr val="tx1"/>
            </a:solidFill>
          </a:endParaRPr>
        </a:p>
        <a:p>
          <a:pPr marL="0" lvl="0" indent="0" algn="ctr" defTabSz="889000">
            <a:lnSpc>
              <a:spcPct val="90000"/>
            </a:lnSpc>
            <a:spcBef>
              <a:spcPct val="0"/>
            </a:spcBef>
            <a:spcAft>
              <a:spcPct val="35000"/>
            </a:spcAft>
            <a:buNone/>
          </a:pPr>
          <a:r>
            <a:rPr lang="ar-OM" sz="2000" b="1" kern="1200" dirty="0">
              <a:solidFill>
                <a:schemeClr val="tx1"/>
              </a:solidFill>
            </a:rPr>
            <a:t>وجددوا وعد المرشدات وفتيات الكشافة معًا</a:t>
          </a:r>
          <a:endParaRPr lang="en-GB" sz="2000" b="0" kern="1200" dirty="0">
            <a:solidFill>
              <a:schemeClr val="tx1"/>
            </a:solidFill>
          </a:endParaRPr>
        </a:p>
      </dsp:txBody>
      <dsp:txXfrm>
        <a:off x="5386869" y="1422914"/>
        <a:ext cx="2141819" cy="28323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7B143-8D7A-4091-88EE-C03291D542C6}" type="datetimeFigureOut">
              <a:rPr lang="en-GB" smtClean="0"/>
              <a:t>16/02/2021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C136-656C-4743-8121-A5ED6124FE82}" type="slidenum">
              <a:rPr lang="en-GB" smtClean="0"/>
              <a:t>‹#›</a:t>
            </a:fld>
            <a:endParaRPr lang="en-GB"/>
          </a:p>
        </p:txBody>
      </p:sp>
    </p:spTree>
    <p:extLst>
      <p:ext uri="{BB962C8B-B14F-4D97-AF65-F5344CB8AC3E}">
        <p14:creationId xmlns:p14="http://schemas.microsoft.com/office/powerpoint/2010/main" val="311940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2BE2F1D6-D856-459E-9E28-37028D15605E}" type="slidenum">
              <a:rPr lang="en-GB" smtClean="0"/>
              <a:t>1</a:t>
            </a:fld>
            <a:endParaRPr lang="en-GB" dirty="0"/>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dirty="0"/>
              <a:t>© World Association Of Girl Guides &amp; Girl Scouts | World Thinking Day 2021</a:t>
            </a:r>
          </a:p>
        </p:txBody>
      </p:sp>
    </p:spTree>
    <p:extLst>
      <p:ext uri="{BB962C8B-B14F-4D97-AF65-F5344CB8AC3E}">
        <p14:creationId xmlns:p14="http://schemas.microsoft.com/office/powerpoint/2010/main" val="5621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sz="1100" b="1" dirty="0"/>
              <a:t>(اختياري)</a:t>
            </a:r>
          </a:p>
          <a:p>
            <a:pPr marL="0" lvl="0" indent="0" algn="r" rtl="1">
              <a:spcBef>
                <a:spcPts val="0"/>
              </a:spcBef>
              <a:spcAft>
                <a:spcPts val="0"/>
              </a:spcAft>
              <a:buNone/>
            </a:pPr>
            <a:endParaRPr lang="ar-SA" sz="1100" b="1" dirty="0"/>
          </a:p>
          <a:p>
            <a:pPr marL="0" lvl="0" indent="0" algn="r" rtl="1">
              <a:spcBef>
                <a:spcPts val="0"/>
              </a:spcBef>
              <a:spcAft>
                <a:spcPts val="0"/>
              </a:spcAft>
              <a:buNone/>
            </a:pPr>
            <a:r>
              <a:rPr lang="ar-SA" sz="1100" b="1" dirty="0"/>
              <a:t>صممت هذه الصفحة لمعلومات القائدة فقط</a:t>
            </a:r>
          </a:p>
          <a:p>
            <a:pPr marL="0" lvl="0" indent="0" algn="r" rtl="1">
              <a:spcBef>
                <a:spcPts val="0"/>
              </a:spcBef>
              <a:spcAft>
                <a:spcPts val="0"/>
              </a:spcAft>
              <a:buNone/>
            </a:pPr>
            <a:endParaRPr lang="ar-SA" sz="1100" dirty="0"/>
          </a:p>
          <a:p>
            <a:pPr marL="0" lvl="0" indent="0" algn="l" rtl="0">
              <a:spcBef>
                <a:spcPts val="0"/>
              </a:spcBef>
              <a:spcAft>
                <a:spcPts val="0"/>
              </a:spcAft>
              <a:buNone/>
            </a:pPr>
            <a:endParaRPr lang="ar-SA" sz="1100" dirty="0"/>
          </a:p>
          <a:p>
            <a:pPr marL="0" lvl="0" indent="0" algn="l" rtl="0">
              <a:spcBef>
                <a:spcPts val="0"/>
              </a:spcBef>
              <a:spcAft>
                <a:spcPts val="0"/>
              </a:spcAft>
              <a:buNone/>
            </a:pPr>
            <a:endParaRPr lang="ar-SA" sz="1100" dirty="0"/>
          </a:p>
          <a:p>
            <a:endParaRPr lang="en-GB" sz="1100" dirty="0"/>
          </a:p>
          <a:p>
            <a:r>
              <a:rPr lang="en-GB" sz="1100" dirty="0">
                <a:effectLst/>
                <a:latin typeface="Calibri" panose="020F0502020204030204" pitchFamily="34" charset="0"/>
                <a:ea typeface="DengXian" panose="02010600030101010101" pitchFamily="2" charset="-122"/>
              </a:rPr>
              <a:t> You can choose to read this to your group at the start of the activity rather than showing the slide – this will depend of the reading levels of the girls in your group. </a:t>
            </a:r>
          </a:p>
          <a:p>
            <a:endParaRPr lang="en-GB" sz="1100" dirty="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2BE2F1D6-D856-459E-9E28-37028D15605E}" type="slidenum">
              <a:rPr lang="en-GB" smtClean="0"/>
              <a:t>11</a:t>
            </a:fld>
            <a:endParaRPr lang="en-GB" dirty="0"/>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dirty="0"/>
              <a:t>© World Association Of Girl Guides &amp; Girl Scouts | World Thinking Day 2021</a:t>
            </a:r>
          </a:p>
        </p:txBody>
      </p:sp>
    </p:spTree>
    <p:extLst>
      <p:ext uri="{BB962C8B-B14F-4D97-AF65-F5344CB8AC3E}">
        <p14:creationId xmlns:p14="http://schemas.microsoft.com/office/powerpoint/2010/main" val="1210677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2BE2F1D6-D856-459E-9E28-37028D15605E}" type="slidenum">
              <a:rPr lang="en-GB" smtClean="0"/>
              <a:t>12</a:t>
            </a:fld>
            <a:endParaRPr lang="en-GB" dirty="0"/>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dirty="0"/>
              <a:t>© World Association Of Girl Guides &amp; Girl Scouts | World Thinking Day 2021</a:t>
            </a:r>
          </a:p>
        </p:txBody>
      </p:sp>
    </p:spTree>
    <p:extLst>
      <p:ext uri="{BB962C8B-B14F-4D97-AF65-F5344CB8AC3E}">
        <p14:creationId xmlns:p14="http://schemas.microsoft.com/office/powerpoint/2010/main" val="3695243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b="1" dirty="0"/>
              <a:t>(اختياري)</a:t>
            </a:r>
          </a:p>
          <a:p>
            <a:pPr marL="0" lvl="0" indent="0" algn="r" rtl="1">
              <a:spcBef>
                <a:spcPts val="0"/>
              </a:spcBef>
              <a:spcAft>
                <a:spcPts val="0"/>
              </a:spcAft>
              <a:buNone/>
            </a:pPr>
            <a:endParaRPr lang="ar-SA" b="1" dirty="0"/>
          </a:p>
          <a:p>
            <a:pPr marL="0" lvl="0" indent="0" algn="r" rtl="1">
              <a:spcBef>
                <a:spcPts val="0"/>
              </a:spcBef>
              <a:spcAft>
                <a:spcPts val="0"/>
              </a:spcAft>
              <a:buNone/>
            </a:pPr>
            <a:r>
              <a:rPr lang="ar-SA" b="1" dirty="0"/>
              <a:t>صممت هذه الصفحة لمعلومات القائدة فقط</a:t>
            </a:r>
          </a:p>
          <a:p>
            <a:pPr marL="0" lvl="0" indent="0" algn="r" rtl="1">
              <a:spcBef>
                <a:spcPts val="0"/>
              </a:spcBef>
              <a:spcAft>
                <a:spcPts val="0"/>
              </a:spcAft>
              <a:buNone/>
            </a:pPr>
            <a:endParaRPr lang="ar-SA" dirty="0"/>
          </a:p>
        </p:txBody>
      </p:sp>
      <p:sp>
        <p:nvSpPr>
          <p:cNvPr id="4" name="Slide Number Placeholder 3"/>
          <p:cNvSpPr>
            <a:spLocks noGrp="1"/>
          </p:cNvSpPr>
          <p:nvPr>
            <p:ph type="sldNum" sz="quarter" idx="5"/>
          </p:nvPr>
        </p:nvSpPr>
        <p:spPr/>
        <p:txBody>
          <a:bodyPr/>
          <a:lstStyle/>
          <a:p>
            <a:fld id="{BE1BC136-656C-4743-8121-A5ED6124FE82}" type="slidenum">
              <a:rPr lang="en-GB" smtClean="0"/>
              <a:t>14</a:t>
            </a:fld>
            <a:endParaRPr lang="en-GB" dirty="0"/>
          </a:p>
        </p:txBody>
      </p:sp>
    </p:spTree>
    <p:extLst>
      <p:ext uri="{BB962C8B-B14F-4D97-AF65-F5344CB8AC3E}">
        <p14:creationId xmlns:p14="http://schemas.microsoft.com/office/powerpoint/2010/main" val="17859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Footer Placeholder 3"/>
          <p:cNvSpPr>
            <a:spLocks noGrp="1"/>
          </p:cNvSpPr>
          <p:nvPr>
            <p:ph type="ftr" sz="quarter" idx="4"/>
          </p:nvPr>
        </p:nvSpPr>
        <p:spPr/>
        <p:txBody>
          <a:bodyPr/>
          <a:lstStyle/>
          <a:p>
            <a:r>
              <a:rPr lang="en-GB" dirty="0"/>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15</a:t>
            </a:fld>
            <a:endParaRPr lang="en-GB" dirty="0"/>
          </a:p>
        </p:txBody>
      </p:sp>
    </p:spTree>
    <p:extLst>
      <p:ext uri="{BB962C8B-B14F-4D97-AF65-F5344CB8AC3E}">
        <p14:creationId xmlns:p14="http://schemas.microsoft.com/office/powerpoint/2010/main" val="4146113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Footer Placeholder 3"/>
          <p:cNvSpPr>
            <a:spLocks noGrp="1"/>
          </p:cNvSpPr>
          <p:nvPr>
            <p:ph type="ftr" sz="quarter" idx="4"/>
          </p:nvPr>
        </p:nvSpPr>
        <p:spPr/>
        <p:txBody>
          <a:bodyPr/>
          <a:lstStyle/>
          <a:p>
            <a:r>
              <a:rPr lang="en-GB" dirty="0"/>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16</a:t>
            </a:fld>
            <a:endParaRPr lang="en-GB" dirty="0"/>
          </a:p>
        </p:txBody>
      </p:sp>
    </p:spTree>
    <p:extLst>
      <p:ext uri="{BB962C8B-B14F-4D97-AF65-F5344CB8AC3E}">
        <p14:creationId xmlns:p14="http://schemas.microsoft.com/office/powerpoint/2010/main" val="1171337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000" b="1" dirty="0"/>
              <a:t>خطوات النشاط:</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000" b="0" dirty="0"/>
              <a:t>اختاري سؤالاً واحداً من المربع الأول للإجابة عليه، ومن ثم قومي بإجابة السؤال الموجود أسفل الصفحة: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000" b="0" dirty="0"/>
              <a:t>"كيف يمكنكِ إحياء هذه اللوحة الجدارية من خلال سلوكياتك وأنشطتك في المرشدات / فتيات الكشافة؟" اكتبي هذه الأفكار وراجعيها عند التخطيط لبرنامج مجموعتك في وقت لاحق من العام.</a:t>
            </a:r>
            <a:endParaRPr lang="en-GB" sz="1000" b="0" dirty="0"/>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17</a:t>
            </a:fld>
            <a:endParaRPr lang="en-GB"/>
          </a:p>
        </p:txBody>
      </p:sp>
    </p:spTree>
    <p:extLst>
      <p:ext uri="{BB962C8B-B14F-4D97-AF65-F5344CB8AC3E}">
        <p14:creationId xmlns:p14="http://schemas.microsoft.com/office/powerpoint/2010/main" val="3231495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b="1" dirty="0"/>
              <a:t>(اختياري)</a:t>
            </a:r>
          </a:p>
          <a:p>
            <a:pPr marL="0" lvl="0" indent="0" algn="r" rtl="1">
              <a:spcBef>
                <a:spcPts val="0"/>
              </a:spcBef>
              <a:spcAft>
                <a:spcPts val="0"/>
              </a:spcAft>
              <a:buNone/>
            </a:pPr>
            <a:endParaRPr lang="ar-SA" b="1" dirty="0"/>
          </a:p>
          <a:p>
            <a:pPr marL="0" lvl="0" indent="0" algn="r" rtl="1">
              <a:spcBef>
                <a:spcPts val="0"/>
              </a:spcBef>
              <a:spcAft>
                <a:spcPts val="0"/>
              </a:spcAft>
              <a:buNone/>
            </a:pPr>
            <a:r>
              <a:rPr lang="ar-SA" b="1" dirty="0"/>
              <a:t>صممت هذه الصفحة لمعلومات القائدة فقط</a:t>
            </a:r>
          </a:p>
          <a:p>
            <a:pPr marL="0" lvl="0" indent="0" algn="r" rtl="1">
              <a:spcBef>
                <a:spcPts val="0"/>
              </a:spcBef>
              <a:spcAft>
                <a:spcPts val="0"/>
              </a:spcAft>
              <a:buNone/>
            </a:pPr>
            <a:endParaRPr lang="ar-SA" dirty="0"/>
          </a:p>
          <a:p>
            <a:pPr marL="0" lvl="0" indent="0" algn="l" rtl="0">
              <a:spcBef>
                <a:spcPts val="0"/>
              </a:spcBef>
              <a:spcAft>
                <a:spcPts val="0"/>
              </a:spcAft>
              <a:buNone/>
            </a:pPr>
            <a:endParaRPr lang="ar-SA" dirty="0"/>
          </a:p>
          <a:p>
            <a:pPr marL="0" lvl="0" indent="0" algn="l" rtl="0">
              <a:spcBef>
                <a:spcPts val="0"/>
              </a:spcBef>
              <a:spcAft>
                <a:spcPts val="0"/>
              </a:spcAft>
              <a:buNone/>
            </a:pPr>
            <a:endParaRPr lang="ar-SA" dirty="0"/>
          </a:p>
        </p:txBody>
      </p:sp>
      <p:sp>
        <p:nvSpPr>
          <p:cNvPr id="4" name="Slide Number Placeholder 3"/>
          <p:cNvSpPr>
            <a:spLocks noGrp="1"/>
          </p:cNvSpPr>
          <p:nvPr>
            <p:ph type="sldNum" sz="quarter" idx="5"/>
          </p:nvPr>
        </p:nvSpPr>
        <p:spPr/>
        <p:txBody>
          <a:bodyPr/>
          <a:lstStyle/>
          <a:p>
            <a:fld id="{BE1BC136-656C-4743-8121-A5ED6124FE82}" type="slidenum">
              <a:rPr lang="en-GB" smtClean="0"/>
              <a:t>18</a:t>
            </a:fld>
            <a:endParaRPr lang="en-GB"/>
          </a:p>
        </p:txBody>
      </p:sp>
    </p:spTree>
    <p:extLst>
      <p:ext uri="{BB962C8B-B14F-4D97-AF65-F5344CB8AC3E}">
        <p14:creationId xmlns:p14="http://schemas.microsoft.com/office/powerpoint/2010/main" val="230272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19</a:t>
            </a:fld>
            <a:endParaRPr lang="en-GB"/>
          </a:p>
        </p:txBody>
      </p:sp>
    </p:spTree>
    <p:extLst>
      <p:ext uri="{BB962C8B-B14F-4D97-AF65-F5344CB8AC3E}">
        <p14:creationId xmlns:p14="http://schemas.microsoft.com/office/powerpoint/2010/main" val="3116390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b="1" dirty="0"/>
              <a:t>خطوات النشاط:</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b="1"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b="0" dirty="0"/>
              <a:t>إقرأي بصوت عالٍ</a:t>
            </a:r>
            <a:endParaRPr lang="en-GB" b="0" dirty="0"/>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20</a:t>
            </a:fld>
            <a:endParaRPr lang="en-GB"/>
          </a:p>
        </p:txBody>
      </p:sp>
    </p:spTree>
    <p:extLst>
      <p:ext uri="{BB962C8B-B14F-4D97-AF65-F5344CB8AC3E}">
        <p14:creationId xmlns:p14="http://schemas.microsoft.com/office/powerpoint/2010/main" val="1639175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b="1" dirty="0"/>
              <a:t>(اختياري)</a:t>
            </a:r>
          </a:p>
          <a:p>
            <a:pPr marL="0" lvl="0" indent="0" algn="r" rtl="1">
              <a:spcBef>
                <a:spcPts val="0"/>
              </a:spcBef>
              <a:spcAft>
                <a:spcPts val="0"/>
              </a:spcAft>
              <a:buNone/>
            </a:pPr>
            <a:endParaRPr lang="ar-SA" b="1" dirty="0"/>
          </a:p>
          <a:p>
            <a:pPr marL="0" lvl="0" indent="0" algn="r" rtl="1">
              <a:spcBef>
                <a:spcPts val="0"/>
              </a:spcBef>
              <a:spcAft>
                <a:spcPts val="0"/>
              </a:spcAft>
              <a:buNone/>
            </a:pPr>
            <a:r>
              <a:rPr lang="ar-SA" b="1" dirty="0"/>
              <a:t>صممت هذه الصفحة لمعلومات القائدة فقط</a:t>
            </a:r>
          </a:p>
          <a:p>
            <a:pPr marL="0" lvl="0" indent="0" algn="r" rtl="1">
              <a:spcBef>
                <a:spcPts val="0"/>
              </a:spcBef>
              <a:spcAft>
                <a:spcPts val="0"/>
              </a:spcAft>
              <a:buNone/>
            </a:pPr>
            <a:endParaRPr lang="ar-SA" dirty="0"/>
          </a:p>
          <a:p>
            <a:pPr marL="0" lvl="0" indent="0" algn="l" rtl="0">
              <a:spcBef>
                <a:spcPts val="0"/>
              </a:spcBef>
              <a:spcAft>
                <a:spcPts val="0"/>
              </a:spcAft>
              <a:buNone/>
            </a:pPr>
            <a:endParaRPr lang="ar-SA" dirty="0"/>
          </a:p>
          <a:p>
            <a:pPr marL="0" lvl="0" indent="0" algn="l" rtl="0">
              <a:spcBef>
                <a:spcPts val="0"/>
              </a:spcBef>
              <a:spcAft>
                <a:spcPts val="0"/>
              </a:spcAft>
              <a:buNone/>
            </a:pPr>
            <a:endParaRPr lang="ar-SA" dirty="0"/>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21</a:t>
            </a:fld>
            <a:endParaRPr lang="en-GB"/>
          </a:p>
        </p:txBody>
      </p:sp>
    </p:spTree>
    <p:extLst>
      <p:ext uri="{BB962C8B-B14F-4D97-AF65-F5344CB8AC3E}">
        <p14:creationId xmlns:p14="http://schemas.microsoft.com/office/powerpoint/2010/main" val="423464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sz="1100" b="1" dirty="0"/>
              <a:t>(اختياري)</a:t>
            </a:r>
          </a:p>
          <a:p>
            <a:pPr marL="0" lvl="0" indent="0" algn="r" rtl="1">
              <a:spcBef>
                <a:spcPts val="0"/>
              </a:spcBef>
              <a:spcAft>
                <a:spcPts val="0"/>
              </a:spcAft>
              <a:buNone/>
            </a:pPr>
            <a:endParaRPr lang="ar-SA" sz="1100" b="1" dirty="0"/>
          </a:p>
          <a:p>
            <a:pPr marL="0" lvl="0" indent="0" algn="r" rtl="1">
              <a:spcBef>
                <a:spcPts val="0"/>
              </a:spcBef>
              <a:spcAft>
                <a:spcPts val="0"/>
              </a:spcAft>
              <a:buNone/>
            </a:pPr>
            <a:r>
              <a:rPr lang="ar-SA" sz="1100" b="1" dirty="0"/>
              <a:t>صممت هذه الصفحة لمعلومات القائدة فقط</a:t>
            </a:r>
          </a:p>
          <a:p>
            <a:pPr marL="0" lvl="0" indent="0" algn="r" rtl="1">
              <a:spcBef>
                <a:spcPts val="0"/>
              </a:spcBef>
              <a:spcAft>
                <a:spcPts val="0"/>
              </a:spcAft>
              <a:buNone/>
            </a:pPr>
            <a:endParaRPr lang="ar-SA" sz="1100" dirty="0"/>
          </a:p>
          <a:p>
            <a:pPr marL="0" lvl="0" indent="0" algn="l" rtl="0">
              <a:spcBef>
                <a:spcPts val="0"/>
              </a:spcBef>
              <a:spcAft>
                <a:spcPts val="0"/>
              </a:spcAft>
              <a:buNone/>
            </a:pPr>
            <a:endParaRPr lang="ar-SA" sz="1100" dirty="0"/>
          </a:p>
          <a:p>
            <a:pPr marL="0" lvl="0" indent="0" algn="l" rtl="0">
              <a:spcBef>
                <a:spcPts val="0"/>
              </a:spcBef>
              <a:spcAft>
                <a:spcPts val="0"/>
              </a:spcAft>
              <a:buNone/>
            </a:pPr>
            <a:endParaRPr lang="ar-SA" sz="1100" dirty="0"/>
          </a:p>
          <a:p>
            <a:pPr algn="r" rtl="1"/>
            <a:endParaRPr lang="en-GB" sz="1100" dirty="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2BE2F1D6-D856-459E-9E28-37028D15605E}" type="slidenum">
              <a:rPr lang="en-GB" smtClean="0"/>
              <a:t>3</a:t>
            </a:fld>
            <a:endParaRPr lang="en-GB" dirty="0"/>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dirty="0"/>
              <a:t>© World Association Of Girl Guides &amp; Girl Scouts | World Thinking Day 2021</a:t>
            </a:r>
          </a:p>
        </p:txBody>
      </p:sp>
    </p:spTree>
    <p:extLst>
      <p:ext uri="{BB962C8B-B14F-4D97-AF65-F5344CB8AC3E}">
        <p14:creationId xmlns:p14="http://schemas.microsoft.com/office/powerpoint/2010/main" val="1539041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000" b="1" dirty="0"/>
              <a:t>اقرأي بصوت عالٍ: </a:t>
            </a:r>
            <a:r>
              <a:rPr lang="ar-SA" sz="1000" b="0" dirty="0"/>
              <a:t>اقرأي تعريف السلام وبناء السلام لمجموعتك.</a:t>
            </a:r>
          </a:p>
          <a:p>
            <a:pPr algn="r" rtl="1"/>
            <a:endParaRPr lang="ar-SA" sz="1000" b="1" dirty="0"/>
          </a:p>
          <a:p>
            <a:pPr algn="r" rtl="1"/>
            <a:r>
              <a:rPr lang="ar-SA" sz="1000" b="1" dirty="0"/>
              <a:t>تلميح: </a:t>
            </a:r>
            <a:r>
              <a:rPr lang="ar-SA" sz="1000" b="0" dirty="0"/>
              <a:t>قد ترغبين بتكييف اللغة لتناسب قدرات مجموعتك. يمكنكِ أيضًا اختيار إزالة التعريفات والاحتفاظ بالعناوين وقراءة النص بصوت عالٍ فقط.</a:t>
            </a:r>
            <a:endParaRPr lang="en-GB" sz="1000" b="0" dirty="0"/>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22</a:t>
            </a:fld>
            <a:endParaRPr lang="en-GB"/>
          </a:p>
        </p:txBody>
      </p:sp>
    </p:spTree>
    <p:extLst>
      <p:ext uri="{BB962C8B-B14F-4D97-AF65-F5344CB8AC3E}">
        <p14:creationId xmlns:p14="http://schemas.microsoft.com/office/powerpoint/2010/main" val="1647645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b="1" dirty="0"/>
              <a:t>خطوات النشاط:</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b="0" dirty="0"/>
              <a:t>إقرأي بصوت عالٍ</a:t>
            </a:r>
            <a:endParaRPr lang="en-GB" b="0" dirty="0"/>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23</a:t>
            </a:fld>
            <a:endParaRPr lang="en-GB"/>
          </a:p>
        </p:txBody>
      </p:sp>
    </p:spTree>
    <p:extLst>
      <p:ext uri="{BB962C8B-B14F-4D97-AF65-F5344CB8AC3E}">
        <p14:creationId xmlns:p14="http://schemas.microsoft.com/office/powerpoint/2010/main" val="903802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24</a:t>
            </a:fld>
            <a:endParaRPr lang="en-GB"/>
          </a:p>
        </p:txBody>
      </p:sp>
    </p:spTree>
    <p:extLst>
      <p:ext uri="{BB962C8B-B14F-4D97-AF65-F5344CB8AC3E}">
        <p14:creationId xmlns:p14="http://schemas.microsoft.com/office/powerpoint/2010/main" val="3034457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25</a:t>
            </a:fld>
            <a:endParaRPr lang="en-GB"/>
          </a:p>
        </p:txBody>
      </p:sp>
    </p:spTree>
    <p:extLst>
      <p:ext uri="{BB962C8B-B14F-4D97-AF65-F5344CB8AC3E}">
        <p14:creationId xmlns:p14="http://schemas.microsoft.com/office/powerpoint/2010/main" val="3663921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a:t>استخدمي المجموعات المعينة في بداية النشاط. يجب أن تستغرق هذه الشريحة 60-90 ثانية</a:t>
            </a:r>
            <a:endParaRPr lang="en-GB" dirty="0"/>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26</a:t>
            </a:fld>
            <a:endParaRPr lang="en-GB"/>
          </a:p>
        </p:txBody>
      </p:sp>
    </p:spTree>
    <p:extLst>
      <p:ext uri="{BB962C8B-B14F-4D97-AF65-F5344CB8AC3E}">
        <p14:creationId xmlns:p14="http://schemas.microsoft.com/office/powerpoint/2010/main" val="1018372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27</a:t>
            </a:fld>
            <a:endParaRPr lang="en-GB"/>
          </a:p>
        </p:txBody>
      </p:sp>
    </p:spTree>
    <p:extLst>
      <p:ext uri="{BB962C8B-B14F-4D97-AF65-F5344CB8AC3E}">
        <p14:creationId xmlns:p14="http://schemas.microsoft.com/office/powerpoint/2010/main" val="2273815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28</a:t>
            </a:fld>
            <a:endParaRPr lang="en-GB"/>
          </a:p>
        </p:txBody>
      </p:sp>
    </p:spTree>
    <p:extLst>
      <p:ext uri="{BB962C8B-B14F-4D97-AF65-F5344CB8AC3E}">
        <p14:creationId xmlns:p14="http://schemas.microsoft.com/office/powerpoint/2010/main" val="1756008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b="1" dirty="0"/>
              <a:t>(اختياري)</a:t>
            </a:r>
          </a:p>
          <a:p>
            <a:pPr marL="0" lvl="0" indent="0" algn="r" rtl="1">
              <a:spcBef>
                <a:spcPts val="0"/>
              </a:spcBef>
              <a:spcAft>
                <a:spcPts val="0"/>
              </a:spcAft>
              <a:buNone/>
            </a:pPr>
            <a:endParaRPr lang="ar-SA" b="1" dirty="0"/>
          </a:p>
          <a:p>
            <a:pPr marL="0" lvl="0" indent="0" algn="r" rtl="1">
              <a:spcBef>
                <a:spcPts val="0"/>
              </a:spcBef>
              <a:spcAft>
                <a:spcPts val="0"/>
              </a:spcAft>
              <a:buNone/>
            </a:pPr>
            <a:r>
              <a:rPr lang="ar-SA" b="1" dirty="0"/>
              <a:t>صممت هذه الصفحة لمعلومات القائدة فقط</a:t>
            </a:r>
          </a:p>
          <a:p>
            <a:pPr marL="0" lvl="0" indent="0" algn="r" rtl="1">
              <a:spcBef>
                <a:spcPts val="0"/>
              </a:spcBef>
              <a:spcAft>
                <a:spcPts val="0"/>
              </a:spcAft>
              <a:buNone/>
            </a:pPr>
            <a:endParaRPr lang="ar-SA" dirty="0"/>
          </a:p>
          <a:p>
            <a:pPr marL="0" lvl="0" indent="0" algn="l" rtl="0">
              <a:spcBef>
                <a:spcPts val="0"/>
              </a:spcBef>
              <a:spcAft>
                <a:spcPts val="0"/>
              </a:spcAft>
              <a:buNone/>
            </a:pPr>
            <a:endParaRPr lang="ar-SA" dirty="0"/>
          </a:p>
          <a:p>
            <a:pPr marL="0" lvl="0" indent="0" algn="r" rtl="1">
              <a:spcBef>
                <a:spcPts val="0"/>
              </a:spcBef>
              <a:spcAft>
                <a:spcPts val="0"/>
              </a:spcAft>
              <a:buNone/>
            </a:pPr>
            <a:endParaRPr lang="ar-SA" dirty="0"/>
          </a:p>
        </p:txBody>
      </p:sp>
      <p:sp>
        <p:nvSpPr>
          <p:cNvPr id="4" name="Slide Number Placeholder 3"/>
          <p:cNvSpPr>
            <a:spLocks noGrp="1"/>
          </p:cNvSpPr>
          <p:nvPr>
            <p:ph type="sldNum" sz="quarter" idx="5"/>
          </p:nvPr>
        </p:nvSpPr>
        <p:spPr/>
        <p:txBody>
          <a:bodyPr/>
          <a:lstStyle/>
          <a:p>
            <a:fld id="{BE1BC136-656C-4743-8121-A5ED6124FE82}" type="slidenum">
              <a:rPr lang="en-GB" smtClean="0"/>
              <a:t>30</a:t>
            </a:fld>
            <a:endParaRPr lang="en-GB"/>
          </a:p>
        </p:txBody>
      </p:sp>
    </p:spTree>
    <p:extLst>
      <p:ext uri="{BB962C8B-B14F-4D97-AF65-F5344CB8AC3E}">
        <p14:creationId xmlns:p14="http://schemas.microsoft.com/office/powerpoint/2010/main" val="99408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b="1" dirty="0"/>
              <a:t>(اختياري)</a:t>
            </a:r>
          </a:p>
          <a:p>
            <a:pPr marL="0" lvl="0" indent="0" algn="r" rtl="1">
              <a:spcBef>
                <a:spcPts val="0"/>
              </a:spcBef>
              <a:spcAft>
                <a:spcPts val="0"/>
              </a:spcAft>
              <a:buNone/>
            </a:pPr>
            <a:endParaRPr lang="ar-SA" b="1" dirty="0"/>
          </a:p>
          <a:p>
            <a:pPr marL="0" lvl="0" indent="0" algn="r" rtl="1">
              <a:spcBef>
                <a:spcPts val="0"/>
              </a:spcBef>
              <a:spcAft>
                <a:spcPts val="0"/>
              </a:spcAft>
              <a:buNone/>
            </a:pPr>
            <a:r>
              <a:rPr lang="ar-SA" b="1" dirty="0"/>
              <a:t>صممت هذه الصفحة لمعلومات القائدة فقط</a:t>
            </a:r>
          </a:p>
          <a:p>
            <a:pPr marL="0" lvl="0" indent="0" algn="r" rtl="1">
              <a:spcBef>
                <a:spcPts val="0"/>
              </a:spcBef>
              <a:spcAft>
                <a:spcPts val="0"/>
              </a:spcAft>
              <a:buNone/>
            </a:pPr>
            <a:endParaRPr lang="ar-SA" dirty="0"/>
          </a:p>
          <a:p>
            <a:pPr marL="0" lvl="0" indent="0" algn="l" rtl="0">
              <a:spcBef>
                <a:spcPts val="0"/>
              </a:spcBef>
              <a:spcAft>
                <a:spcPts val="0"/>
              </a:spcAft>
              <a:buNone/>
            </a:pPr>
            <a:endParaRPr lang="ar-SA" dirty="0"/>
          </a:p>
          <a:p>
            <a:pPr marL="0" lvl="0" indent="0" algn="l" rtl="0">
              <a:spcBef>
                <a:spcPts val="0"/>
              </a:spcBef>
              <a:spcAft>
                <a:spcPts val="0"/>
              </a:spcAft>
              <a:buNone/>
            </a:pPr>
            <a:endParaRPr lang="ar-SA" dirty="0"/>
          </a:p>
          <a:p>
            <a:pPr algn="r" rtl="1"/>
            <a:endParaRPr lang="en-GB" dirty="0"/>
          </a:p>
        </p:txBody>
      </p:sp>
      <p:sp>
        <p:nvSpPr>
          <p:cNvPr id="4" name="Slide Number Placeholder 3"/>
          <p:cNvSpPr>
            <a:spLocks noGrp="1"/>
          </p:cNvSpPr>
          <p:nvPr>
            <p:ph type="sldNum" sz="quarter" idx="5"/>
          </p:nvPr>
        </p:nvSpPr>
        <p:spPr/>
        <p:txBody>
          <a:bodyPr/>
          <a:lstStyle/>
          <a:p>
            <a:fld id="{BE1BC136-656C-4743-8121-A5ED6124FE82}" type="slidenum">
              <a:rPr lang="en-GB" smtClean="0"/>
              <a:t>34</a:t>
            </a:fld>
            <a:endParaRPr lang="en-GB"/>
          </a:p>
        </p:txBody>
      </p:sp>
    </p:spTree>
    <p:extLst>
      <p:ext uri="{BB962C8B-B14F-4D97-AF65-F5344CB8AC3E}">
        <p14:creationId xmlns:p14="http://schemas.microsoft.com/office/powerpoint/2010/main" val="2818132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dirty="0"/>
              <a:t>إرشادات للقائدات:</a:t>
            </a:r>
          </a:p>
          <a:p>
            <a:pPr algn="r" rtl="1"/>
            <a:endParaRPr lang="ar-SA" b="1" dirty="0"/>
          </a:p>
          <a:p>
            <a:pPr algn="r" rtl="1"/>
            <a:r>
              <a:rPr lang="ar-SA" b="1" dirty="0"/>
              <a:t>* بديل عن العمل في مجموعات</a:t>
            </a:r>
          </a:p>
          <a:p>
            <a:pPr algn="r" rtl="1"/>
            <a:r>
              <a:rPr lang="ar-SA" b="0" dirty="0"/>
              <a:t>إذا لم تتمكني من مسح رمز </a:t>
            </a:r>
            <a:r>
              <a:rPr lang="en-US" b="0" dirty="0"/>
              <a:t>QR </a:t>
            </a:r>
            <a:r>
              <a:rPr lang="ar-SA" b="0" dirty="0"/>
              <a:t>ضوئيًا ، فقومي بتقسيمهن</a:t>
            </a:r>
            <a:r>
              <a:rPr lang="ar-SA" b="0" baseline="0" dirty="0"/>
              <a:t> إلى 1</a:t>
            </a:r>
            <a:r>
              <a:rPr lang="ar-SA" b="0" dirty="0"/>
              <a:t>1 زوجًا / مجموعة وقومي بتعيين صانعة السلام لكل مجموعة أو زوج من المشاركات بحيث تتوافق مع رقم المجموعة أو الزوج. للوصول إلى بطاقات </a:t>
            </a:r>
            <a:r>
              <a:rPr lang="en-US" b="0" dirty="0"/>
              <a:t>Women Peacebuilder ، </a:t>
            </a:r>
            <a:r>
              <a:rPr lang="ar-SA" b="0" dirty="0"/>
              <a:t>يرجى اتباع هذا الرابط: </a:t>
            </a:r>
            <a:r>
              <a:rPr lang="en-US" b="0" dirty="0"/>
              <a:t>https://www.wagggs.org/en/resources/world-thinking-day-2021-activity-pack/</a:t>
            </a:r>
            <a:endParaRPr lang="ar-SA" b="0" dirty="0"/>
          </a:p>
          <a:p>
            <a:endParaRPr lang="en-GB" dirty="0"/>
          </a:p>
          <a:p>
            <a:endParaRPr lang="en-GB" dirty="0"/>
          </a:p>
        </p:txBody>
      </p:sp>
      <p:sp>
        <p:nvSpPr>
          <p:cNvPr id="4" name="Slide Number Placeholder 3"/>
          <p:cNvSpPr>
            <a:spLocks noGrp="1"/>
          </p:cNvSpPr>
          <p:nvPr>
            <p:ph type="sldNum" sz="quarter" idx="5"/>
          </p:nvPr>
        </p:nvSpPr>
        <p:spPr/>
        <p:txBody>
          <a:bodyPr/>
          <a:lstStyle/>
          <a:p>
            <a:fld id="{BE1BC136-656C-4743-8121-A5ED6124FE82}" type="slidenum">
              <a:rPr lang="en-GB" smtClean="0"/>
              <a:t>35</a:t>
            </a:fld>
            <a:endParaRPr lang="en-GB"/>
          </a:p>
        </p:txBody>
      </p:sp>
    </p:spTree>
    <p:extLst>
      <p:ext uri="{BB962C8B-B14F-4D97-AF65-F5344CB8AC3E}">
        <p14:creationId xmlns:p14="http://schemas.microsoft.com/office/powerpoint/2010/main" val="297644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sz="1100" b="1" dirty="0"/>
              <a:t>(اختياري)</a:t>
            </a:r>
          </a:p>
          <a:p>
            <a:pPr marL="0" lvl="0" indent="0" algn="r" rtl="1">
              <a:spcBef>
                <a:spcPts val="0"/>
              </a:spcBef>
              <a:spcAft>
                <a:spcPts val="0"/>
              </a:spcAft>
              <a:buNone/>
            </a:pPr>
            <a:endParaRPr lang="ar-SA" sz="1100" b="1" dirty="0"/>
          </a:p>
          <a:p>
            <a:pPr marL="0" lvl="0" indent="0" algn="r" rtl="1">
              <a:spcBef>
                <a:spcPts val="0"/>
              </a:spcBef>
              <a:spcAft>
                <a:spcPts val="0"/>
              </a:spcAft>
              <a:buNone/>
            </a:pPr>
            <a:r>
              <a:rPr lang="ar-SA" sz="1100" b="1" dirty="0"/>
              <a:t>صممت هذه الصفحة لمعلومات القائدة فقط</a:t>
            </a:r>
          </a:p>
          <a:p>
            <a:pPr marL="0" lvl="0" indent="0" algn="r" rtl="1">
              <a:spcBef>
                <a:spcPts val="0"/>
              </a:spcBef>
              <a:spcAft>
                <a:spcPts val="0"/>
              </a:spcAft>
              <a:buNone/>
            </a:pPr>
            <a:endParaRPr lang="ar-SA" sz="1100" dirty="0"/>
          </a:p>
          <a:p>
            <a:pPr marL="0" lvl="0" indent="0" algn="l" rtl="0">
              <a:spcBef>
                <a:spcPts val="0"/>
              </a:spcBef>
              <a:spcAft>
                <a:spcPts val="0"/>
              </a:spcAft>
              <a:buNone/>
            </a:pPr>
            <a:endParaRPr lang="ar-SA" sz="1100" dirty="0"/>
          </a:p>
          <a:p>
            <a:pPr marL="0" lvl="0" indent="0" algn="l" rtl="0">
              <a:spcBef>
                <a:spcPts val="0"/>
              </a:spcBef>
              <a:spcAft>
                <a:spcPts val="0"/>
              </a:spcAft>
              <a:buNone/>
            </a:pPr>
            <a:endParaRPr lang="ar-SA" sz="1100" dirty="0"/>
          </a:p>
          <a:p>
            <a:endParaRPr lang="en-GB" sz="1100" dirty="0"/>
          </a:p>
          <a:p>
            <a:r>
              <a:rPr lang="en-GB" sz="1100" dirty="0">
                <a:effectLst/>
                <a:latin typeface="Calibri" panose="020F0502020204030204" pitchFamily="34" charset="0"/>
                <a:ea typeface="DengXian" panose="02010600030101010101" pitchFamily="2" charset="-122"/>
              </a:rPr>
              <a:t> You can choose to read this to your group at the start of the activity rather than showing the slide – this will depend of the reading levels of the girls in your group. </a:t>
            </a:r>
          </a:p>
          <a:p>
            <a:endParaRPr lang="en-GB" sz="1100" dirty="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2BE2F1D6-D856-459E-9E28-37028D15605E}" type="slidenum">
              <a:rPr lang="en-GB" smtClean="0"/>
              <a:t>4</a:t>
            </a:fld>
            <a:endParaRPr lang="en-GB" dirty="0"/>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dirty="0"/>
              <a:t>© World Association Of Girl Guides &amp; Girl Scouts | World Thinking Day 2021</a:t>
            </a:r>
          </a:p>
        </p:txBody>
      </p:sp>
    </p:spTree>
    <p:extLst>
      <p:ext uri="{BB962C8B-B14F-4D97-AF65-F5344CB8AC3E}">
        <p14:creationId xmlns:p14="http://schemas.microsoft.com/office/powerpoint/2010/main" val="2732004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36</a:t>
            </a:fld>
            <a:endParaRPr lang="en-GB"/>
          </a:p>
        </p:txBody>
      </p:sp>
    </p:spTree>
    <p:extLst>
      <p:ext uri="{BB962C8B-B14F-4D97-AF65-F5344CB8AC3E}">
        <p14:creationId xmlns:p14="http://schemas.microsoft.com/office/powerpoint/2010/main" val="1587451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dirty="0"/>
              <a:t>إرشادات للقائدات:</a:t>
            </a:r>
          </a:p>
          <a:p>
            <a:pPr algn="r" rtl="1"/>
            <a:endParaRPr lang="ar-SA" b="1" dirty="0"/>
          </a:p>
          <a:p>
            <a:pPr algn="r" rtl="1"/>
            <a:r>
              <a:rPr lang="ar-SA" b="1" dirty="0"/>
              <a:t>أفكار العروض التقديمية</a:t>
            </a:r>
            <a:r>
              <a:rPr lang="ar-SA" b="1" baseline="0" dirty="0"/>
              <a:t>:</a:t>
            </a:r>
          </a:p>
          <a:p>
            <a:pPr marL="171450" indent="-171450" algn="r" rtl="1">
              <a:buFont typeface="Arial" panose="020B0604020202020204" pitchFamily="34" charset="0"/>
              <a:buChar char="•"/>
            </a:pPr>
            <a:r>
              <a:rPr lang="ar-SA" b="0" dirty="0"/>
              <a:t>بناءً على الوقت المتاح لديكِ ، يمكنكِ أن الطلب من المجموعة التصويت لعرضين أو ثلاثة عروض في وقت واحد (قد يساعد ذلك الجميع على تذكر العروض التقديمية بشكل أفضل).</a:t>
            </a:r>
          </a:p>
          <a:p>
            <a:pPr marL="171450" indent="-171450" algn="r" rtl="1">
              <a:buFont typeface="Arial" panose="020B0604020202020204" pitchFamily="34" charset="0"/>
              <a:buChar char="•"/>
            </a:pPr>
            <a:r>
              <a:rPr lang="ar-SA" b="0" dirty="0"/>
              <a:t>يمكن للفائزين من كل جولة تقديم عرضهم مرة أخرى (لمدة 60 ثانية) في المرحلة النهائية.</a:t>
            </a:r>
          </a:p>
          <a:p>
            <a:pPr marL="171450" indent="-171450" algn="r" rtl="1">
              <a:buFont typeface="Arial" panose="020B0604020202020204" pitchFamily="34" charset="0"/>
              <a:buChar char="•"/>
            </a:pPr>
            <a:endParaRPr lang="ar-SA" b="0" dirty="0"/>
          </a:p>
          <a:p>
            <a:pPr marL="0" indent="0" algn="r" rtl="1">
              <a:buFont typeface="Arial" panose="020B0604020202020204" pitchFamily="34" charset="0"/>
              <a:buNone/>
            </a:pPr>
            <a:r>
              <a:rPr lang="ar-SA" b="0" dirty="0"/>
              <a:t>للوصول إلى بطاقات </a:t>
            </a:r>
            <a:r>
              <a:rPr lang="en-US" b="0" dirty="0"/>
              <a:t>Women Peacebuilders ، </a:t>
            </a:r>
            <a:r>
              <a:rPr lang="ar-SA" b="0" dirty="0"/>
              <a:t>يرجى اتباع هذا الرابط: </a:t>
            </a:r>
            <a:r>
              <a:rPr lang="en-US" b="0" dirty="0"/>
              <a:t>https://www.wagggs.org/en/resources/world-thinking-day-2021-activity-pack/</a:t>
            </a:r>
            <a:endParaRPr lang="ar-SA" b="0" dirty="0"/>
          </a:p>
          <a:p>
            <a:endParaRPr lang="en-GB" dirty="0"/>
          </a:p>
          <a:p>
            <a:endParaRPr lang="en-GB" dirty="0"/>
          </a:p>
          <a:p>
            <a:endParaRPr lang="en-GB" dirty="0"/>
          </a:p>
          <a:p>
            <a:pPr algn="r" rtl="1"/>
            <a:endParaRPr lang="en-GB" dirty="0"/>
          </a:p>
        </p:txBody>
      </p:sp>
      <p:sp>
        <p:nvSpPr>
          <p:cNvPr id="4" name="Slide Number Placeholder 3"/>
          <p:cNvSpPr>
            <a:spLocks noGrp="1"/>
          </p:cNvSpPr>
          <p:nvPr>
            <p:ph type="sldNum" sz="quarter" idx="5"/>
          </p:nvPr>
        </p:nvSpPr>
        <p:spPr/>
        <p:txBody>
          <a:bodyPr/>
          <a:lstStyle/>
          <a:p>
            <a:fld id="{BE1BC136-656C-4743-8121-A5ED6124FE82}" type="slidenum">
              <a:rPr lang="en-GB" smtClean="0"/>
              <a:t>37</a:t>
            </a:fld>
            <a:endParaRPr lang="en-GB"/>
          </a:p>
        </p:txBody>
      </p:sp>
    </p:spTree>
    <p:extLst>
      <p:ext uri="{BB962C8B-B14F-4D97-AF65-F5344CB8AC3E}">
        <p14:creationId xmlns:p14="http://schemas.microsoft.com/office/powerpoint/2010/main" val="2603837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dirty="0"/>
              <a:t>إرشادات للقائدات:</a:t>
            </a:r>
          </a:p>
          <a:p>
            <a:pPr algn="r" rtl="1"/>
            <a:endParaRPr lang="ar-SA" b="1" dirty="0"/>
          </a:p>
          <a:p>
            <a:pPr algn="r" rtl="1"/>
            <a:r>
              <a:rPr lang="ar-SA" b="1" dirty="0"/>
              <a:t>أفكار العروض التقديمية</a:t>
            </a:r>
            <a:r>
              <a:rPr lang="ar-SA" b="1" baseline="0" dirty="0"/>
              <a:t>:</a:t>
            </a:r>
          </a:p>
          <a:p>
            <a:pPr marL="171450" indent="-171450" algn="r" rtl="1">
              <a:buFont typeface="Arial" panose="020B0604020202020204" pitchFamily="34" charset="0"/>
              <a:buChar char="•"/>
            </a:pPr>
            <a:r>
              <a:rPr lang="ar-SA" b="0" dirty="0"/>
              <a:t>بناءً على الوقت المتاح لديكِ ، يمكنكِ أن الطلب من المجموعة التصويت لعرضين أو ثلاثة عروض في وقت واحد (قد يساعد ذلك الجميع على تذكر العروض التقديمية بشكل أفضل).</a:t>
            </a:r>
          </a:p>
          <a:p>
            <a:pPr marL="171450" indent="-171450" algn="r" rtl="1">
              <a:buFont typeface="Arial" panose="020B0604020202020204" pitchFamily="34" charset="0"/>
              <a:buChar char="•"/>
            </a:pPr>
            <a:r>
              <a:rPr lang="ar-SA" b="0" dirty="0"/>
              <a:t>يمكن للفائزين من كل جولة تقديم عرضهم مرة أخرى (لمدة 60 ثانية) في المرحلة النهائية.</a:t>
            </a:r>
          </a:p>
          <a:p>
            <a:pPr marL="171450" indent="-171450" algn="r" rtl="1">
              <a:buFont typeface="Arial" panose="020B0604020202020204" pitchFamily="34" charset="0"/>
              <a:buChar char="•"/>
            </a:pPr>
            <a:endParaRPr lang="ar-SA" b="0" dirty="0"/>
          </a:p>
          <a:p>
            <a:pPr marL="0" indent="0" algn="r" rtl="1">
              <a:buFont typeface="Arial" panose="020B0604020202020204" pitchFamily="34" charset="0"/>
              <a:buNone/>
            </a:pPr>
            <a:r>
              <a:rPr lang="ar-SA" b="0" dirty="0"/>
              <a:t>للوصول إلى بطاقات </a:t>
            </a:r>
            <a:r>
              <a:rPr lang="en-US" b="0" dirty="0"/>
              <a:t>Women Peacebuilders ، </a:t>
            </a:r>
            <a:r>
              <a:rPr lang="ar-SA" b="0" dirty="0"/>
              <a:t>يرجى اتباع هذا الرابط: </a:t>
            </a:r>
            <a:r>
              <a:rPr lang="en-US" b="0" dirty="0"/>
              <a:t>https://www.wagggs.org/en/resources/world-thinking-day-2021-activity-pack/</a:t>
            </a:r>
            <a:endParaRPr lang="ar-SA" b="0"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E1BC136-656C-4743-8121-A5ED6124FE82}" type="slidenum">
              <a:rPr lang="en-GB" smtClean="0"/>
              <a:t>38</a:t>
            </a:fld>
            <a:endParaRPr lang="en-GB"/>
          </a:p>
        </p:txBody>
      </p:sp>
    </p:spTree>
    <p:extLst>
      <p:ext uri="{BB962C8B-B14F-4D97-AF65-F5344CB8AC3E}">
        <p14:creationId xmlns:p14="http://schemas.microsoft.com/office/powerpoint/2010/main" val="728304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39</a:t>
            </a:fld>
            <a:endParaRPr lang="en-GB"/>
          </a:p>
        </p:txBody>
      </p:sp>
    </p:spTree>
    <p:extLst>
      <p:ext uri="{BB962C8B-B14F-4D97-AF65-F5344CB8AC3E}">
        <p14:creationId xmlns:p14="http://schemas.microsoft.com/office/powerpoint/2010/main" val="247487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b="1" dirty="0"/>
              <a:t>(اختياري)</a:t>
            </a:r>
          </a:p>
          <a:p>
            <a:pPr marL="0" lvl="0" indent="0" algn="r" rtl="1">
              <a:spcBef>
                <a:spcPts val="0"/>
              </a:spcBef>
              <a:spcAft>
                <a:spcPts val="0"/>
              </a:spcAft>
              <a:buNone/>
            </a:pPr>
            <a:endParaRPr lang="ar-SA" b="1" dirty="0"/>
          </a:p>
          <a:p>
            <a:pPr marL="0" lvl="0" indent="0" algn="r" rtl="1">
              <a:spcBef>
                <a:spcPts val="0"/>
              </a:spcBef>
              <a:spcAft>
                <a:spcPts val="0"/>
              </a:spcAft>
              <a:buNone/>
            </a:pPr>
            <a:r>
              <a:rPr lang="ar-SA" b="1" dirty="0"/>
              <a:t>صممت هذه الصفحة لمعلومات القائدة فقط</a:t>
            </a:r>
          </a:p>
          <a:p>
            <a:pPr marL="0" lvl="0" indent="0" algn="r" rtl="1">
              <a:spcBef>
                <a:spcPts val="0"/>
              </a:spcBef>
              <a:spcAft>
                <a:spcPts val="0"/>
              </a:spcAft>
              <a:buNone/>
            </a:pPr>
            <a:endParaRPr lang="ar-SA" dirty="0"/>
          </a:p>
          <a:p>
            <a:pPr marL="0" lvl="0" indent="0" algn="l" rtl="0">
              <a:spcBef>
                <a:spcPts val="0"/>
              </a:spcBef>
              <a:spcAft>
                <a:spcPts val="0"/>
              </a:spcAft>
              <a:buNone/>
            </a:pPr>
            <a:endParaRPr lang="ar-SA" dirty="0"/>
          </a:p>
          <a:p>
            <a:pPr marL="0" lvl="0" indent="0" algn="l" rtl="0">
              <a:spcBef>
                <a:spcPts val="0"/>
              </a:spcBef>
              <a:spcAft>
                <a:spcPts val="0"/>
              </a:spcAft>
              <a:buNone/>
            </a:pPr>
            <a:endParaRPr lang="ar-SA" dirty="0"/>
          </a:p>
        </p:txBody>
      </p:sp>
      <p:sp>
        <p:nvSpPr>
          <p:cNvPr id="4" name="Slide Number Placeholder 3"/>
          <p:cNvSpPr>
            <a:spLocks noGrp="1"/>
          </p:cNvSpPr>
          <p:nvPr>
            <p:ph type="sldNum" sz="quarter" idx="5"/>
          </p:nvPr>
        </p:nvSpPr>
        <p:spPr/>
        <p:txBody>
          <a:bodyPr/>
          <a:lstStyle/>
          <a:p>
            <a:fld id="{BE1BC136-656C-4743-8121-A5ED6124FE82}" type="slidenum">
              <a:rPr lang="en-GB" smtClean="0"/>
              <a:t>41</a:t>
            </a:fld>
            <a:endParaRPr lang="en-GB"/>
          </a:p>
        </p:txBody>
      </p:sp>
    </p:spTree>
    <p:extLst>
      <p:ext uri="{BB962C8B-B14F-4D97-AF65-F5344CB8AC3E}">
        <p14:creationId xmlns:p14="http://schemas.microsoft.com/office/powerpoint/2010/main" val="4108744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42</a:t>
            </a:fld>
            <a:endParaRPr lang="en-GB"/>
          </a:p>
        </p:txBody>
      </p:sp>
    </p:spTree>
    <p:extLst>
      <p:ext uri="{BB962C8B-B14F-4D97-AF65-F5344CB8AC3E}">
        <p14:creationId xmlns:p14="http://schemas.microsoft.com/office/powerpoint/2010/main" val="171407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45</a:t>
            </a:fld>
            <a:endParaRPr lang="en-GB"/>
          </a:p>
        </p:txBody>
      </p:sp>
    </p:spTree>
    <p:extLst>
      <p:ext uri="{BB962C8B-B14F-4D97-AF65-F5344CB8AC3E}">
        <p14:creationId xmlns:p14="http://schemas.microsoft.com/office/powerpoint/2010/main" val="3120254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b="1" dirty="0"/>
              <a:t>(اختياري)</a:t>
            </a:r>
          </a:p>
          <a:p>
            <a:pPr marL="0" lvl="0" indent="0" algn="r" rtl="1">
              <a:spcBef>
                <a:spcPts val="0"/>
              </a:spcBef>
              <a:spcAft>
                <a:spcPts val="0"/>
              </a:spcAft>
              <a:buNone/>
            </a:pPr>
            <a:endParaRPr lang="ar-SA" b="1" dirty="0"/>
          </a:p>
          <a:p>
            <a:pPr marL="0" lvl="0" indent="0" algn="r" rtl="1">
              <a:spcBef>
                <a:spcPts val="0"/>
              </a:spcBef>
              <a:spcAft>
                <a:spcPts val="0"/>
              </a:spcAft>
              <a:buNone/>
            </a:pPr>
            <a:r>
              <a:rPr lang="ar-SA" b="1" dirty="0"/>
              <a:t>صممت هذه الصفحة لمعلومات القائدة فقط</a:t>
            </a:r>
          </a:p>
          <a:p>
            <a:pPr marL="0" lvl="0" indent="0" algn="r" rtl="1">
              <a:spcBef>
                <a:spcPts val="0"/>
              </a:spcBef>
              <a:spcAft>
                <a:spcPts val="0"/>
              </a:spcAft>
              <a:buNone/>
            </a:pPr>
            <a:endParaRPr lang="ar-SA" dirty="0"/>
          </a:p>
          <a:p>
            <a:pPr marL="0" lvl="0" indent="0" algn="l" rtl="0">
              <a:spcBef>
                <a:spcPts val="0"/>
              </a:spcBef>
              <a:spcAft>
                <a:spcPts val="0"/>
              </a:spcAft>
              <a:buNone/>
            </a:pPr>
            <a:endParaRPr lang="ar-SA" dirty="0"/>
          </a:p>
          <a:p>
            <a:pPr marL="0" lvl="0" indent="0" algn="l" rtl="0">
              <a:spcBef>
                <a:spcPts val="0"/>
              </a:spcBef>
              <a:spcAft>
                <a:spcPts val="0"/>
              </a:spcAft>
              <a:buNone/>
            </a:pPr>
            <a:endParaRPr lang="ar-SA" dirty="0"/>
          </a:p>
        </p:txBody>
      </p:sp>
      <p:sp>
        <p:nvSpPr>
          <p:cNvPr id="4" name="Slide Number Placeholder 3"/>
          <p:cNvSpPr>
            <a:spLocks noGrp="1"/>
          </p:cNvSpPr>
          <p:nvPr>
            <p:ph type="sldNum" sz="quarter" idx="5"/>
          </p:nvPr>
        </p:nvSpPr>
        <p:spPr/>
        <p:txBody>
          <a:bodyPr/>
          <a:lstStyle/>
          <a:p>
            <a:fld id="{BE1BC136-656C-4743-8121-A5ED6124FE82}" type="slidenum">
              <a:rPr lang="en-GB" smtClean="0"/>
              <a:t>46</a:t>
            </a:fld>
            <a:endParaRPr lang="en-GB"/>
          </a:p>
        </p:txBody>
      </p:sp>
    </p:spTree>
    <p:extLst>
      <p:ext uri="{BB962C8B-B14F-4D97-AF65-F5344CB8AC3E}">
        <p14:creationId xmlns:p14="http://schemas.microsoft.com/office/powerpoint/2010/main" val="1586094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b="1" dirty="0"/>
              <a:t>(اختياري)</a:t>
            </a:r>
          </a:p>
          <a:p>
            <a:pPr marL="0" lvl="0" indent="0" algn="r" rtl="1">
              <a:spcBef>
                <a:spcPts val="0"/>
              </a:spcBef>
              <a:spcAft>
                <a:spcPts val="0"/>
              </a:spcAft>
              <a:buNone/>
            </a:pPr>
            <a:endParaRPr lang="ar-SA" b="1" dirty="0"/>
          </a:p>
          <a:p>
            <a:pPr marL="0" lvl="0" indent="0" algn="r" rtl="1">
              <a:spcBef>
                <a:spcPts val="0"/>
              </a:spcBef>
              <a:spcAft>
                <a:spcPts val="0"/>
              </a:spcAft>
              <a:buNone/>
            </a:pPr>
            <a:r>
              <a:rPr lang="ar-SA" b="1" dirty="0"/>
              <a:t>صممت هذه الصفحة لمعلومات القائدة فقط</a:t>
            </a:r>
          </a:p>
          <a:p>
            <a:pPr marL="0" lvl="0" indent="0" algn="r" rtl="1">
              <a:spcBef>
                <a:spcPts val="0"/>
              </a:spcBef>
              <a:spcAft>
                <a:spcPts val="0"/>
              </a:spcAft>
              <a:buNone/>
            </a:pPr>
            <a:endParaRPr lang="ar-SA" dirty="0"/>
          </a:p>
          <a:p>
            <a:pPr marL="0" lvl="0" indent="0" algn="l" rtl="0">
              <a:spcBef>
                <a:spcPts val="0"/>
              </a:spcBef>
              <a:spcAft>
                <a:spcPts val="0"/>
              </a:spcAft>
              <a:buNone/>
            </a:pPr>
            <a:endParaRPr lang="ar-SA" dirty="0"/>
          </a:p>
          <a:p>
            <a:pPr marL="0" lvl="0" indent="0" algn="l" rtl="0">
              <a:spcBef>
                <a:spcPts val="0"/>
              </a:spcBef>
              <a:spcAft>
                <a:spcPts val="0"/>
              </a:spcAft>
              <a:buNone/>
            </a:pPr>
            <a:endParaRPr lang="ar-SA" dirty="0"/>
          </a:p>
        </p:txBody>
      </p:sp>
      <p:sp>
        <p:nvSpPr>
          <p:cNvPr id="4" name="Slide Number Placeholder 3"/>
          <p:cNvSpPr>
            <a:spLocks noGrp="1"/>
          </p:cNvSpPr>
          <p:nvPr>
            <p:ph type="sldNum" sz="quarter" idx="5"/>
          </p:nvPr>
        </p:nvSpPr>
        <p:spPr/>
        <p:txBody>
          <a:bodyPr/>
          <a:lstStyle/>
          <a:p>
            <a:fld id="{BE1BC136-656C-4743-8121-A5ED6124FE82}" type="slidenum">
              <a:rPr lang="en-GB" smtClean="0"/>
              <a:t>49</a:t>
            </a:fld>
            <a:endParaRPr lang="en-GB"/>
          </a:p>
        </p:txBody>
      </p:sp>
    </p:spTree>
    <p:extLst>
      <p:ext uri="{BB962C8B-B14F-4D97-AF65-F5344CB8AC3E}">
        <p14:creationId xmlns:p14="http://schemas.microsoft.com/office/powerpoint/2010/main" val="1816448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BC136-656C-4743-8121-A5ED6124FE82}" type="slidenum">
              <a:rPr lang="en-GB" smtClean="0"/>
              <a:t>51</a:t>
            </a:fld>
            <a:endParaRPr lang="en-GB"/>
          </a:p>
        </p:txBody>
      </p:sp>
    </p:spTree>
    <p:extLst>
      <p:ext uri="{BB962C8B-B14F-4D97-AF65-F5344CB8AC3E}">
        <p14:creationId xmlns:p14="http://schemas.microsoft.com/office/powerpoint/2010/main" val="206867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sz="1100" b="1" dirty="0"/>
              <a:t>(اختياري)</a:t>
            </a:r>
          </a:p>
          <a:p>
            <a:pPr marL="0" lvl="0" indent="0" algn="r" rtl="1">
              <a:spcBef>
                <a:spcPts val="0"/>
              </a:spcBef>
              <a:spcAft>
                <a:spcPts val="0"/>
              </a:spcAft>
              <a:buNone/>
            </a:pPr>
            <a:endParaRPr lang="ar-SA" sz="1100" b="1" dirty="0"/>
          </a:p>
          <a:p>
            <a:pPr marL="0" lvl="0" indent="0" algn="r" rtl="1">
              <a:spcBef>
                <a:spcPts val="0"/>
              </a:spcBef>
              <a:spcAft>
                <a:spcPts val="0"/>
              </a:spcAft>
              <a:buNone/>
            </a:pPr>
            <a:r>
              <a:rPr lang="ar-SA" sz="1100" b="1" dirty="0"/>
              <a:t>صممت هذه الصفحة لمعلومات القائدة فقط</a:t>
            </a:r>
          </a:p>
          <a:p>
            <a:pPr marL="0" lvl="0" indent="0" algn="r" rtl="1">
              <a:spcBef>
                <a:spcPts val="0"/>
              </a:spcBef>
              <a:spcAft>
                <a:spcPts val="0"/>
              </a:spcAft>
              <a:buNone/>
            </a:pPr>
            <a:endParaRPr lang="ar-SA" sz="1100" dirty="0"/>
          </a:p>
          <a:p>
            <a:pPr marL="0" lvl="0" indent="0" algn="l" rtl="0">
              <a:spcBef>
                <a:spcPts val="0"/>
              </a:spcBef>
              <a:spcAft>
                <a:spcPts val="0"/>
              </a:spcAft>
              <a:buNone/>
            </a:pPr>
            <a:endParaRPr lang="ar-SA" sz="1100" dirty="0"/>
          </a:p>
          <a:p>
            <a:pPr marL="0" lvl="0" indent="0" algn="l" rtl="0">
              <a:spcBef>
                <a:spcPts val="0"/>
              </a:spcBef>
              <a:spcAft>
                <a:spcPts val="0"/>
              </a:spcAft>
              <a:buNone/>
            </a:pPr>
            <a:endParaRPr lang="ar-SA" sz="1100" dirty="0"/>
          </a:p>
          <a:p>
            <a:pPr algn="r" rtl="1"/>
            <a:endParaRPr lang="en-GB" sz="1100" dirty="0"/>
          </a:p>
          <a:p>
            <a:r>
              <a:rPr lang="en-GB" sz="1100" dirty="0">
                <a:effectLst/>
                <a:latin typeface="Calibri" panose="020F0502020204030204" pitchFamily="34" charset="0"/>
                <a:ea typeface="DengXian" panose="02010600030101010101" pitchFamily="2" charset="-122"/>
              </a:rPr>
              <a:t> You can choose to read this to your group at the start of the activity rather than showing the slide – this will depend of the reading levels of the girls in your group. </a:t>
            </a:r>
          </a:p>
          <a:p>
            <a:endParaRPr lang="en-GB" sz="1100" dirty="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2BE2F1D6-D856-459E-9E28-37028D15605E}" type="slidenum">
              <a:rPr lang="en-GB" smtClean="0"/>
              <a:t>5</a:t>
            </a:fld>
            <a:endParaRPr lang="en-GB" dirty="0"/>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dirty="0"/>
              <a:t>© World Association Of Girl Guides &amp; Girl Scouts | World Thinking Day 2021</a:t>
            </a:r>
          </a:p>
        </p:txBody>
      </p:sp>
    </p:spTree>
    <p:extLst>
      <p:ext uri="{BB962C8B-B14F-4D97-AF65-F5344CB8AC3E}">
        <p14:creationId xmlns:p14="http://schemas.microsoft.com/office/powerpoint/2010/main" val="932365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b="1" dirty="0"/>
              <a:t>(اختياري)</a:t>
            </a:r>
          </a:p>
          <a:p>
            <a:pPr marL="0" lvl="0" indent="0" algn="r" rtl="1">
              <a:spcBef>
                <a:spcPts val="0"/>
              </a:spcBef>
              <a:spcAft>
                <a:spcPts val="0"/>
              </a:spcAft>
              <a:buNone/>
            </a:pPr>
            <a:endParaRPr lang="ar-SA" b="1" dirty="0"/>
          </a:p>
          <a:p>
            <a:pPr marL="0" lvl="0" indent="0" algn="r" rtl="1">
              <a:spcBef>
                <a:spcPts val="0"/>
              </a:spcBef>
              <a:spcAft>
                <a:spcPts val="0"/>
              </a:spcAft>
              <a:buNone/>
            </a:pPr>
            <a:r>
              <a:rPr lang="ar-SA" b="1" dirty="0"/>
              <a:t>صممت هذه الصفحة لمعلومات القائدة فقط</a:t>
            </a:r>
          </a:p>
          <a:p>
            <a:pPr marL="0" lvl="0" indent="0" algn="r" rtl="1">
              <a:spcBef>
                <a:spcPts val="0"/>
              </a:spcBef>
              <a:spcAft>
                <a:spcPts val="0"/>
              </a:spcAft>
              <a:buNone/>
            </a:pPr>
            <a:endParaRPr lang="ar-SA" dirty="0"/>
          </a:p>
          <a:p>
            <a:pPr marL="0" lvl="0" indent="0" algn="l" rtl="0">
              <a:spcBef>
                <a:spcPts val="0"/>
              </a:spcBef>
              <a:spcAft>
                <a:spcPts val="0"/>
              </a:spcAft>
              <a:buNone/>
            </a:pPr>
            <a:endParaRPr lang="ar-SA" dirty="0"/>
          </a:p>
          <a:p>
            <a:pPr marL="0" lvl="0" indent="0" algn="l" rtl="0">
              <a:spcBef>
                <a:spcPts val="0"/>
              </a:spcBef>
              <a:spcAft>
                <a:spcPts val="0"/>
              </a:spcAft>
              <a:buNone/>
            </a:pPr>
            <a:endParaRPr lang="ar-SA" dirty="0"/>
          </a:p>
        </p:txBody>
      </p:sp>
      <p:sp>
        <p:nvSpPr>
          <p:cNvPr id="4" name="Slide Number Placeholder 3"/>
          <p:cNvSpPr>
            <a:spLocks noGrp="1"/>
          </p:cNvSpPr>
          <p:nvPr>
            <p:ph type="sldNum" sz="quarter" idx="5"/>
          </p:nvPr>
        </p:nvSpPr>
        <p:spPr/>
        <p:txBody>
          <a:bodyPr/>
          <a:lstStyle/>
          <a:p>
            <a:fld id="{BE1BC136-656C-4743-8121-A5ED6124FE82}" type="slidenum">
              <a:rPr lang="en-GB" smtClean="0"/>
              <a:t>52</a:t>
            </a:fld>
            <a:endParaRPr lang="en-GB"/>
          </a:p>
        </p:txBody>
      </p:sp>
    </p:spTree>
    <p:extLst>
      <p:ext uri="{BB962C8B-B14F-4D97-AF65-F5344CB8AC3E}">
        <p14:creationId xmlns:p14="http://schemas.microsoft.com/office/powerpoint/2010/main" val="823961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dirty="0"/>
              <a:t>تعليمات القائدة:</a:t>
            </a:r>
          </a:p>
          <a:p>
            <a:pPr algn="r" rtl="1"/>
            <a:endParaRPr lang="ar-SA" b="1" dirty="0"/>
          </a:p>
          <a:p>
            <a:pPr marL="228600" indent="-228600" algn="r" rtl="1">
              <a:buAutoNum type="arabicPeriod"/>
            </a:pPr>
            <a:r>
              <a:rPr lang="ar-SA" baseline="0" dirty="0"/>
              <a:t>في مجموعات، أو المجموعة بأكملها فكري وشاركي:</a:t>
            </a:r>
          </a:p>
          <a:p>
            <a:pPr marL="171450" indent="-171450" algn="r" rtl="1">
              <a:buFont typeface="Arial" panose="020B0604020202020204" pitchFamily="34" charset="0"/>
              <a:buChar char="•"/>
            </a:pPr>
            <a:r>
              <a:rPr lang="ar-SA" dirty="0"/>
              <a:t>ما هي الإجراءات التي يمكنهم اتخاذها لإزالة العقبة أو حل المشكلة؟</a:t>
            </a:r>
          </a:p>
          <a:p>
            <a:pPr marL="171450" indent="-171450" algn="r" rtl="1">
              <a:buFont typeface="Arial" panose="020B0604020202020204" pitchFamily="34" charset="0"/>
              <a:buChar char="•"/>
            </a:pPr>
            <a:endParaRPr lang="ar-SA"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SA" dirty="0"/>
              <a:t>2. بمجرد انتهاء النقاش لجميع المجموعات،</a:t>
            </a:r>
            <a:r>
              <a:rPr lang="ar-SA" baseline="0" dirty="0"/>
              <a:t> اطلبي من البعض مشاركة نماذجهن والقضايا والحلول الخاصة بهن وعرضها على الشاشة.</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SA" baseline="0" dirty="0"/>
          </a:p>
          <a:p>
            <a:pPr marL="171450" indent="-171450" algn="r" rtl="1">
              <a:buFont typeface="Arial" panose="020B0604020202020204" pitchFamily="34" charset="0"/>
              <a:buChar char="•"/>
            </a:pPr>
            <a:r>
              <a:rPr lang="ar-SA" b="1" baseline="0" dirty="0"/>
              <a:t>إقرأي </a:t>
            </a:r>
            <a:r>
              <a:rPr lang="ar-SA" b="0" baseline="0" dirty="0"/>
              <a:t>: هناك العديد من الأشياء التي تؤثر على حياتنا ، وبعضها أسهل في التغيير من البعض الآخر. امنحي كل مجموعة بضع دقائق لترتيب الإجراءات على مقياس سهل ، متوسط ، صعب.</a:t>
            </a:r>
          </a:p>
          <a:p>
            <a:endParaRPr lang="en-GB" dirty="0"/>
          </a:p>
        </p:txBody>
      </p:sp>
      <p:sp>
        <p:nvSpPr>
          <p:cNvPr id="4" name="Slide Number Placeholder 3"/>
          <p:cNvSpPr>
            <a:spLocks noGrp="1"/>
          </p:cNvSpPr>
          <p:nvPr>
            <p:ph type="sldNum" sz="quarter" idx="5"/>
          </p:nvPr>
        </p:nvSpPr>
        <p:spPr/>
        <p:txBody>
          <a:bodyPr/>
          <a:lstStyle/>
          <a:p>
            <a:fld id="{BE1BC136-656C-4743-8121-A5ED6124FE82}" type="slidenum">
              <a:rPr lang="en-GB" smtClean="0"/>
              <a:t>53</a:t>
            </a:fld>
            <a:endParaRPr lang="en-GB"/>
          </a:p>
        </p:txBody>
      </p:sp>
    </p:spTree>
    <p:extLst>
      <p:ext uri="{BB962C8B-B14F-4D97-AF65-F5344CB8AC3E}">
        <p14:creationId xmlns:p14="http://schemas.microsoft.com/office/powerpoint/2010/main" val="22667094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dirty="0"/>
              <a:t>تعليمات القائدة:</a:t>
            </a:r>
          </a:p>
          <a:p>
            <a:pPr algn="r" rtl="1"/>
            <a:endParaRPr lang="ar-SA" b="1" dirty="0"/>
          </a:p>
          <a:p>
            <a:pPr marL="228600" indent="-228600" algn="r" rtl="1">
              <a:buAutoNum type="arabicPeriod"/>
            </a:pPr>
            <a:r>
              <a:rPr lang="ar-SA" baseline="0" dirty="0"/>
              <a:t>في مجموعات، أو المجموعة بأكملها فكري وشاركي:</a:t>
            </a:r>
          </a:p>
          <a:p>
            <a:pPr marL="171450" indent="-171450" algn="r" rtl="1">
              <a:buFont typeface="Arial" panose="020B0604020202020204" pitchFamily="34" charset="0"/>
              <a:buChar char="•"/>
            </a:pPr>
            <a:r>
              <a:rPr lang="ar-SA" dirty="0"/>
              <a:t>ما هي الإجراءات التي يمكنهم اتخاذها لإزالة العقبة أو حل المشكلة؟</a:t>
            </a:r>
          </a:p>
          <a:p>
            <a:pPr marL="171450" indent="-171450" algn="r" rtl="1">
              <a:buFont typeface="Arial" panose="020B0604020202020204" pitchFamily="34" charset="0"/>
              <a:buChar char="•"/>
            </a:pPr>
            <a:endParaRPr lang="ar-SA"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SA" dirty="0"/>
              <a:t>2. بمجرد انتهاء النقاش لجميع المجموعات،</a:t>
            </a:r>
            <a:r>
              <a:rPr lang="ar-SA" baseline="0" dirty="0"/>
              <a:t> اطلبي من البعض مشاركة نماذجهن والقضايا والحلول الخاصة بهن وعرضها على الشاشة.</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SA" baseline="0" dirty="0"/>
          </a:p>
          <a:p>
            <a:pPr marL="171450" indent="-171450" algn="r" rtl="1">
              <a:buFont typeface="Arial" panose="020B0604020202020204" pitchFamily="34" charset="0"/>
              <a:buChar char="•"/>
            </a:pPr>
            <a:r>
              <a:rPr lang="ar-SA" b="1" baseline="0" dirty="0"/>
              <a:t>إقرأي </a:t>
            </a:r>
            <a:r>
              <a:rPr lang="ar-SA" b="0" baseline="0" dirty="0"/>
              <a:t>: هناك العديد من الأشياء التي تؤثر على حياتنا ، وبعضها أسهل في التغيير من البعض الآخر. امنحي كل مجموعة بضع دقائق لترتيب الإجراءات على مقياس سهل ، متوسط ، صعب.</a:t>
            </a:r>
          </a:p>
          <a:p>
            <a:endParaRPr lang="en-GB" dirty="0"/>
          </a:p>
        </p:txBody>
      </p:sp>
      <p:sp>
        <p:nvSpPr>
          <p:cNvPr id="4" name="Slide Number Placeholder 3"/>
          <p:cNvSpPr>
            <a:spLocks noGrp="1"/>
          </p:cNvSpPr>
          <p:nvPr>
            <p:ph type="sldNum" sz="quarter" idx="5"/>
          </p:nvPr>
        </p:nvSpPr>
        <p:spPr/>
        <p:txBody>
          <a:bodyPr/>
          <a:lstStyle/>
          <a:p>
            <a:fld id="{BE1BC136-656C-4743-8121-A5ED6124FE82}" type="slidenum">
              <a:rPr lang="en-GB" smtClean="0"/>
              <a:t>54</a:t>
            </a:fld>
            <a:endParaRPr lang="en-GB"/>
          </a:p>
        </p:txBody>
      </p:sp>
    </p:spTree>
    <p:extLst>
      <p:ext uri="{BB962C8B-B14F-4D97-AF65-F5344CB8AC3E}">
        <p14:creationId xmlns:p14="http://schemas.microsoft.com/office/powerpoint/2010/main" val="2266576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dirty="0"/>
              <a:t>تعليمات القائدة:</a:t>
            </a:r>
          </a:p>
          <a:p>
            <a:pPr algn="r" rtl="1"/>
            <a:endParaRPr lang="ar-SA" b="1" dirty="0"/>
          </a:p>
          <a:p>
            <a:pPr marL="228600" indent="-228600" algn="r" rtl="1">
              <a:buAutoNum type="arabicPeriod"/>
            </a:pPr>
            <a:r>
              <a:rPr lang="ar-SA" baseline="0" dirty="0"/>
              <a:t>في مجموعات، أو المجموعة بأكملها فكري وشاركي:</a:t>
            </a:r>
          </a:p>
          <a:p>
            <a:pPr marL="171450" indent="-171450" algn="r" rtl="1">
              <a:buFont typeface="Arial" panose="020B0604020202020204" pitchFamily="34" charset="0"/>
              <a:buChar char="•"/>
            </a:pPr>
            <a:r>
              <a:rPr lang="ar-SA" dirty="0"/>
              <a:t>ما هي الإجراءات التي يمكنهم اتخاذها لإزالة العقبة أو حل المشكلة؟</a:t>
            </a:r>
          </a:p>
          <a:p>
            <a:pPr marL="171450" indent="-171450" algn="r" rtl="1">
              <a:buFont typeface="Arial" panose="020B0604020202020204" pitchFamily="34" charset="0"/>
              <a:buChar char="•"/>
            </a:pPr>
            <a:endParaRPr lang="ar-SA" dirty="0"/>
          </a:p>
          <a:p>
            <a:pPr marL="0" indent="0" algn="r" rtl="1">
              <a:buFont typeface="Arial" panose="020B0604020202020204" pitchFamily="34" charset="0"/>
              <a:buNone/>
            </a:pPr>
            <a:r>
              <a:rPr lang="ar-SA" dirty="0"/>
              <a:t>2. بمجرد انتهاء النقاش لجميع المجموعات،</a:t>
            </a:r>
            <a:r>
              <a:rPr lang="ar-SA" baseline="0" dirty="0"/>
              <a:t> اطلبي من البعض مشاركة نماذجهن والقضايا والحلول الخاصة بهن وعرضها على الشاشة.</a:t>
            </a:r>
          </a:p>
          <a:p>
            <a:pPr marL="171450" indent="-171450" algn="r" rtl="1">
              <a:buFont typeface="Arial" panose="020B0604020202020204" pitchFamily="34" charset="0"/>
              <a:buChar char="•"/>
            </a:pPr>
            <a:r>
              <a:rPr lang="ar-SA" b="1" baseline="0" dirty="0"/>
              <a:t>إقرأي </a:t>
            </a:r>
            <a:r>
              <a:rPr lang="ar-SA" b="0" baseline="0" dirty="0"/>
              <a:t>: هناك العديد من الأشياء التي تؤثر على حياتنا ، وبعضها أسهل في التغيير من البعض الآخر. امنحي كل مجموعة بضع دقائق لترتيب الإجراءات على مقياس سهل ، متوسط ، صعب.</a:t>
            </a:r>
          </a:p>
          <a:p>
            <a:pPr marL="171450" indent="-171450" algn="r" rtl="1">
              <a:buFont typeface="Arial" panose="020B0604020202020204" pitchFamily="34" charset="0"/>
              <a:buChar char="•"/>
            </a:pPr>
            <a:endParaRPr lang="ar-SA" b="0" baseline="0" dirty="0"/>
          </a:p>
          <a:p>
            <a:pPr marL="0" indent="0" algn="r" rtl="1">
              <a:buFont typeface="Arial" panose="020B0604020202020204" pitchFamily="34" charset="0"/>
              <a:buNone/>
            </a:pPr>
            <a:r>
              <a:rPr lang="ar-SA" b="1" dirty="0"/>
              <a:t>بعد أن اكملت جميع المجموعات إجراءاتها، قومي بجمعهن مرة أخرى.</a:t>
            </a:r>
          </a:p>
          <a:p>
            <a:pPr marL="0" indent="0" algn="r" rtl="1">
              <a:buFont typeface="Arial" panose="020B0604020202020204" pitchFamily="34" charset="0"/>
              <a:buNone/>
            </a:pPr>
            <a:endParaRPr lang="ar-SA" b="1" dirty="0"/>
          </a:p>
          <a:p>
            <a:pPr marL="171450" indent="-171450" algn="r" rtl="1">
              <a:buFont typeface="Arial" panose="020B0604020202020204" pitchFamily="34" charset="0"/>
              <a:buChar char="•"/>
            </a:pPr>
            <a:r>
              <a:rPr lang="ar-SA" b="1" dirty="0"/>
              <a:t>اقرأي بصوت عالٍ: </a:t>
            </a:r>
            <a:r>
              <a:rPr lang="ar-SA" b="0" dirty="0"/>
              <a:t>لديك القوة لبناء السلام وإحداث التغيير! حافظي على صورة التغيير. هل أنتِ مستعدة للتعامل مع المشكلة التي حددتها؟ هل هناك أي شيء تعتقدين أنه من المستحيل تغييره؟ لماذا؟</a:t>
            </a:r>
          </a:p>
          <a:p>
            <a:pPr marL="171450" indent="-171450" algn="r" rtl="1">
              <a:buFont typeface="Arial" panose="020B0604020202020204" pitchFamily="34" charset="0"/>
              <a:buChar char="•"/>
            </a:pPr>
            <a:endParaRPr lang="ar-SA" b="0" dirty="0"/>
          </a:p>
          <a:p>
            <a:pPr marL="0" indent="0" algn="r" rtl="1">
              <a:buFont typeface="Arial" panose="020B0604020202020204" pitchFamily="34" charset="0"/>
              <a:buNone/>
            </a:pPr>
            <a:r>
              <a:rPr lang="ar-SA" b="1" dirty="0"/>
              <a:t>القائدات</a:t>
            </a:r>
            <a:r>
              <a:rPr lang="ar-SA" b="0" dirty="0"/>
              <a:t>: عليكم تتبع الإجراءات والخطوات الإضافية التي يمكن للفتيات</a:t>
            </a:r>
            <a:r>
              <a:rPr lang="ar-SA" b="0" baseline="0" dirty="0"/>
              <a:t> اتخاذها بشأن القضايا المذكورة.</a:t>
            </a:r>
            <a:endParaRPr lang="ar-SA" b="0" dirty="0"/>
          </a:p>
          <a:p>
            <a:pPr marL="0" indent="0" algn="r" rtl="1">
              <a:buFont typeface="Arial" panose="020B0604020202020204" pitchFamily="34" charset="0"/>
              <a:buNone/>
            </a:pPr>
            <a:endParaRPr lang="en-GB" b="1" dirty="0"/>
          </a:p>
          <a:p>
            <a:endParaRPr lang="en-US" b="1" dirty="0">
              <a:ea typeface="+mn-lt"/>
              <a:cs typeface="+mn-lt"/>
            </a:endParaRPr>
          </a:p>
          <a:p>
            <a:endParaRPr lang="en-GB" dirty="0"/>
          </a:p>
        </p:txBody>
      </p:sp>
      <p:sp>
        <p:nvSpPr>
          <p:cNvPr id="4" name="Slide Number Placeholder 3"/>
          <p:cNvSpPr>
            <a:spLocks noGrp="1"/>
          </p:cNvSpPr>
          <p:nvPr>
            <p:ph type="sldNum" sz="quarter" idx="5"/>
          </p:nvPr>
        </p:nvSpPr>
        <p:spPr/>
        <p:txBody>
          <a:bodyPr/>
          <a:lstStyle/>
          <a:p>
            <a:fld id="{BE1BC136-656C-4743-8121-A5ED6124FE82}" type="slidenum">
              <a:rPr lang="en-GB" smtClean="0"/>
              <a:t>55</a:t>
            </a:fld>
            <a:endParaRPr lang="en-GB"/>
          </a:p>
        </p:txBody>
      </p:sp>
    </p:spTree>
    <p:extLst>
      <p:ext uri="{BB962C8B-B14F-4D97-AF65-F5344CB8AC3E}">
        <p14:creationId xmlns:p14="http://schemas.microsoft.com/office/powerpoint/2010/main" val="6831950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b="1" dirty="0"/>
              <a:t>(اختياري)</a:t>
            </a:r>
          </a:p>
          <a:p>
            <a:pPr marL="0" lvl="0" indent="0" algn="r" rtl="1">
              <a:spcBef>
                <a:spcPts val="0"/>
              </a:spcBef>
              <a:spcAft>
                <a:spcPts val="0"/>
              </a:spcAft>
              <a:buNone/>
            </a:pPr>
            <a:endParaRPr b="1" dirty="0"/>
          </a:p>
          <a:p>
            <a:pPr marL="0" lvl="0" indent="0" algn="r" rtl="1">
              <a:spcBef>
                <a:spcPts val="0"/>
              </a:spcBef>
              <a:spcAft>
                <a:spcPts val="0"/>
              </a:spcAft>
              <a:buNone/>
            </a:pPr>
            <a:r>
              <a:rPr lang="ar-SA" b="1" dirty="0"/>
              <a:t>صممت هذه الصفحة لمعلومات القائدة فقط</a:t>
            </a:r>
          </a:p>
          <a:p>
            <a:pPr marL="0" lvl="0" indent="0" algn="r" rtl="1">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05" name="Google Shape;905;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56</a:t>
            </a:fld>
            <a:endParaRPr/>
          </a:p>
        </p:txBody>
      </p:sp>
    </p:spTree>
    <p:extLst>
      <p:ext uri="{BB962C8B-B14F-4D97-AF65-F5344CB8AC3E}">
        <p14:creationId xmlns:p14="http://schemas.microsoft.com/office/powerpoint/2010/main" val="22804746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Arial"/>
              <a:buNone/>
            </a:pPr>
            <a:r>
              <a:rPr lang="ar-SA" b="1" dirty="0"/>
              <a:t>تعليمات للقائدات:</a:t>
            </a:r>
          </a:p>
          <a:p>
            <a:pPr marL="0" marR="0" lvl="0" indent="0" algn="r" rtl="1">
              <a:lnSpc>
                <a:spcPct val="100000"/>
              </a:lnSpc>
              <a:spcBef>
                <a:spcPts val="0"/>
              </a:spcBef>
              <a:spcAft>
                <a:spcPts val="0"/>
              </a:spcAft>
              <a:buClr>
                <a:schemeClr val="dk1"/>
              </a:buClr>
              <a:buSzPts val="1200"/>
              <a:buFont typeface="Arial"/>
              <a:buNone/>
            </a:pPr>
            <a:endParaRPr lang="ar-SA" b="1" dirty="0"/>
          </a:p>
          <a:p>
            <a:pPr marL="0" marR="0" lvl="0" indent="0" algn="r" rtl="1">
              <a:lnSpc>
                <a:spcPct val="100000"/>
              </a:lnSpc>
              <a:spcBef>
                <a:spcPts val="0"/>
              </a:spcBef>
              <a:spcAft>
                <a:spcPts val="0"/>
              </a:spcAft>
              <a:buClr>
                <a:schemeClr val="dk1"/>
              </a:buClr>
              <a:buSzPts val="1200"/>
              <a:buFont typeface="Arial"/>
              <a:buNone/>
            </a:pPr>
            <a:r>
              <a:rPr lang="ar-SA" b="1" dirty="0"/>
              <a:t>يقرأ الراوي بصوت عالٍ:</a:t>
            </a:r>
          </a:p>
          <a:p>
            <a:pPr marL="228600" marR="0" lvl="0" indent="-228600" algn="r" rtl="1">
              <a:lnSpc>
                <a:spcPct val="100000"/>
              </a:lnSpc>
              <a:spcBef>
                <a:spcPts val="0"/>
              </a:spcBef>
              <a:spcAft>
                <a:spcPts val="0"/>
              </a:spcAft>
              <a:buClr>
                <a:schemeClr val="dk1"/>
              </a:buClr>
              <a:buSzPts val="1200"/>
              <a:buFont typeface="Arial"/>
              <a:buAutoNum type="arabicPeriod"/>
            </a:pPr>
            <a:r>
              <a:rPr lang="ar-SA" b="0" baseline="0" dirty="0"/>
              <a:t>ماذا سيحدث إذا قامت عشرة ملايين مرشدة وفتيات كشافة بعمل واحد تجاه السلام ، كيف ستبدو هذه التموجات؟ ما الفرق الذي سيحدثه هذا في العالم؟</a:t>
            </a:r>
          </a:p>
          <a:p>
            <a:pPr marL="228600" marR="0" lvl="0" indent="-228600" algn="r" rtl="1">
              <a:lnSpc>
                <a:spcPct val="100000"/>
              </a:lnSpc>
              <a:spcBef>
                <a:spcPts val="0"/>
              </a:spcBef>
              <a:spcAft>
                <a:spcPts val="0"/>
              </a:spcAft>
              <a:buClr>
                <a:schemeClr val="dk1"/>
              </a:buClr>
              <a:buSzPts val="1200"/>
              <a:buFont typeface="Arial"/>
              <a:buAutoNum type="arabicPeriod"/>
            </a:pPr>
            <a:endParaRPr lang="ar-SA" b="0" baseline="0" dirty="0"/>
          </a:p>
          <a:p>
            <a:pPr marL="228600" marR="0" lvl="0" indent="-228600" algn="r" rtl="1">
              <a:lnSpc>
                <a:spcPct val="100000"/>
              </a:lnSpc>
              <a:spcBef>
                <a:spcPts val="0"/>
              </a:spcBef>
              <a:spcAft>
                <a:spcPts val="0"/>
              </a:spcAft>
              <a:buClr>
                <a:schemeClr val="dk1"/>
              </a:buClr>
              <a:buSzPts val="1200"/>
              <a:buFont typeface="Arial"/>
              <a:buAutoNum type="arabicPeriod"/>
            </a:pPr>
            <a:r>
              <a:rPr lang="en-US" sz="1200" b="1" dirty="0" err="1">
                <a:latin typeface="Simplified Arabic" panose="02020603050405020304" pitchFamily="18" charset="-78"/>
                <a:cs typeface="Simplified Arabic" panose="02020603050405020304" pitchFamily="18" charset="-78"/>
              </a:rPr>
              <a:t>الآن</a:t>
            </a:r>
            <a:r>
              <a:rPr lang="en-US" sz="1200" b="1" dirty="0">
                <a:latin typeface="Simplified Arabic" panose="02020603050405020304" pitchFamily="18" charset="-78"/>
                <a:cs typeface="Simplified Arabic" panose="02020603050405020304" pitchFamily="18" charset="-78"/>
              </a:rPr>
              <a:t> </a:t>
            </a:r>
            <a:r>
              <a:rPr lang="en-US" sz="1200" b="1" dirty="0" err="1">
                <a:latin typeface="Simplified Arabic" panose="02020603050405020304" pitchFamily="18" charset="-78"/>
                <a:cs typeface="Simplified Arabic" panose="02020603050405020304" pitchFamily="18" charset="-78"/>
              </a:rPr>
              <a:t>التقط</a:t>
            </a:r>
            <a:r>
              <a:rPr lang="ar-SA" sz="1200" b="1" dirty="0">
                <a:latin typeface="Simplified Arabic" panose="02020603050405020304" pitchFamily="18" charset="-78"/>
                <a:cs typeface="Simplified Arabic" panose="02020603050405020304" pitchFamily="18" charset="-78"/>
              </a:rPr>
              <a:t>ي</a:t>
            </a:r>
            <a:r>
              <a:rPr lang="en-US" sz="1200" b="1" dirty="0">
                <a:latin typeface="Simplified Arabic" panose="02020603050405020304" pitchFamily="18" charset="-78"/>
                <a:cs typeface="Simplified Arabic" panose="02020603050405020304" pitchFamily="18" charset="-78"/>
              </a:rPr>
              <a:t> </a:t>
            </a:r>
            <a:r>
              <a:rPr lang="en-US" sz="1200" b="1" dirty="0" err="1">
                <a:latin typeface="Simplified Arabic" panose="02020603050405020304" pitchFamily="18" charset="-78"/>
                <a:cs typeface="Simplified Arabic" panose="02020603050405020304" pitchFamily="18" charset="-78"/>
              </a:rPr>
              <a:t>الحصاة</a:t>
            </a:r>
            <a:r>
              <a:rPr lang="en-US" sz="1200" b="1" dirty="0">
                <a:latin typeface="Simplified Arabic" panose="02020603050405020304" pitchFamily="18" charset="-78"/>
                <a:cs typeface="Simplified Arabic" panose="02020603050405020304" pitchFamily="18" charset="-78"/>
              </a:rPr>
              <a:t> وأغلق</a:t>
            </a:r>
            <a:r>
              <a:rPr lang="ar-SA" sz="1200" b="1" dirty="0">
                <a:latin typeface="Simplified Arabic" panose="02020603050405020304" pitchFamily="18" charset="-78"/>
                <a:cs typeface="Simplified Arabic" panose="02020603050405020304" pitchFamily="18" charset="-78"/>
              </a:rPr>
              <a:t>ي</a:t>
            </a:r>
            <a:r>
              <a:rPr lang="en-US" sz="1200" b="1" dirty="0">
                <a:latin typeface="Simplified Arabic" panose="02020603050405020304" pitchFamily="18" charset="-78"/>
                <a:cs typeface="Simplified Arabic" panose="02020603050405020304" pitchFamily="18" charset="-78"/>
              </a:rPr>
              <a:t> عينيك</a:t>
            </a:r>
            <a:r>
              <a:rPr lang="ar-SA" sz="1200" b="1"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كيف</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تشعر</a:t>
            </a:r>
            <a:r>
              <a:rPr lang="ar-SA" sz="1200" dirty="0">
                <a:latin typeface="Simplified Arabic" panose="02020603050405020304" pitchFamily="18" charset="-78"/>
                <a:cs typeface="Simplified Arabic" panose="02020603050405020304" pitchFamily="18" charset="-78"/>
              </a:rPr>
              <a:t>ين</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بها</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في</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يدك</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أين</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تعتقد</a:t>
            </a:r>
            <a:r>
              <a:rPr lang="ar-SA" sz="1200" dirty="0">
                <a:latin typeface="Simplified Arabic" panose="02020603050405020304" pitchFamily="18" charset="-78"/>
                <a:cs typeface="Simplified Arabic" panose="02020603050405020304" pitchFamily="18" charset="-78"/>
              </a:rPr>
              <a:t>ين</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أنها</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كا</a:t>
            </a:r>
            <a:r>
              <a:rPr lang="ar-SA" sz="1200" dirty="0">
                <a:latin typeface="Simplified Arabic" panose="02020603050405020304" pitchFamily="18" charset="-78"/>
                <a:cs typeface="Simplified Arabic" panose="02020603050405020304" pitchFamily="18" charset="-78"/>
              </a:rPr>
              <a:t>ن</a:t>
            </a:r>
            <a:r>
              <a:rPr lang="en-US" sz="1200" dirty="0">
                <a:latin typeface="Simplified Arabic" panose="02020603050405020304" pitchFamily="18" charset="-78"/>
                <a:cs typeface="Simplified Arabic" panose="02020603050405020304" pitchFamily="18" charset="-78"/>
              </a:rPr>
              <a:t>ت؟ </a:t>
            </a:r>
            <a:r>
              <a:rPr lang="en-US" sz="1200" dirty="0" err="1">
                <a:latin typeface="Simplified Arabic" panose="02020603050405020304" pitchFamily="18" charset="-78"/>
                <a:cs typeface="Simplified Arabic" panose="02020603050405020304" pitchFamily="18" charset="-78"/>
              </a:rPr>
              <a:t>فكر</a:t>
            </a:r>
            <a:r>
              <a:rPr lang="ar-SA" sz="1200" dirty="0">
                <a:latin typeface="Simplified Arabic" panose="02020603050405020304" pitchFamily="18" charset="-78"/>
                <a:cs typeface="Simplified Arabic" panose="02020603050405020304" pitchFamily="18" charset="-78"/>
              </a:rPr>
              <a:t>ي</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في</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الرحلة</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التي</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مرت</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بها</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واللحظات</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المدهشة</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والمبهجة</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والهادئة</a:t>
            </a:r>
            <a:r>
              <a:rPr lang="ar-SA" sz="1200" dirty="0">
                <a:latin typeface="Simplified Arabic" panose="02020603050405020304" pitchFamily="18" charset="-78"/>
                <a:cs typeface="Simplified Arabic" panose="02020603050405020304" pitchFamily="18" charset="-78"/>
              </a:rPr>
              <a:t> ا</a:t>
            </a:r>
            <a:r>
              <a:rPr lang="en-US" sz="1200" dirty="0" err="1">
                <a:latin typeface="Simplified Arabic" panose="02020603050405020304" pitchFamily="18" charset="-78"/>
                <a:cs typeface="Simplified Arabic" panose="02020603050405020304" pitchFamily="18" charset="-78"/>
              </a:rPr>
              <a:t>لتي</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مرت</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خلالها</a:t>
            </a:r>
            <a:r>
              <a:rPr lang="en-US" sz="1200" dirty="0">
                <a:latin typeface="Simplified Arabic" panose="02020603050405020304" pitchFamily="18" charset="-78"/>
                <a:cs typeface="Simplified Arabic" panose="02020603050405020304" pitchFamily="18" charset="-78"/>
              </a:rPr>
              <a:t>​</a:t>
            </a:r>
            <a:r>
              <a:rPr lang="ar-SA" sz="1200" dirty="0">
                <a:latin typeface="Simplified Arabic" panose="02020603050405020304" pitchFamily="18" charset="-78"/>
                <a:cs typeface="Simplified Arabic" panose="02020603050405020304" pitchFamily="18" charset="-78"/>
              </a:rPr>
              <a:t>. يمكن لحجر</a:t>
            </a:r>
            <a:r>
              <a:rPr lang="ar-SA" sz="1200" baseline="0" dirty="0">
                <a:latin typeface="Simplified Arabic" panose="02020603050405020304" pitchFamily="18" charset="-78"/>
                <a:cs typeface="Simplified Arabic" panose="02020603050405020304" pitchFamily="18" charset="-78"/>
              </a:rPr>
              <a:t> صغير أن يحدث فرقاً- لكن تخيلي تأثير الحجار معاً.</a:t>
            </a:r>
          </a:p>
          <a:p>
            <a:pPr marL="228600" marR="0" lvl="0" indent="-228600" algn="r" rtl="1">
              <a:lnSpc>
                <a:spcPct val="100000"/>
              </a:lnSpc>
              <a:spcBef>
                <a:spcPts val="0"/>
              </a:spcBef>
              <a:spcAft>
                <a:spcPts val="0"/>
              </a:spcAft>
              <a:buClr>
                <a:schemeClr val="dk1"/>
              </a:buClr>
              <a:buSzPts val="1200"/>
              <a:buFont typeface="Arial"/>
              <a:buAutoNum type="arabicPeriod"/>
            </a:pPr>
            <a:endParaRPr lang="ar-SA" sz="1200" b="0" baseline="0" dirty="0">
              <a:latin typeface="Simplified Arabic" panose="02020603050405020304" pitchFamily="18" charset="-78"/>
              <a:cs typeface="Simplified Arabic" panose="02020603050405020304" pitchFamily="18" charset="-78"/>
            </a:endParaRPr>
          </a:p>
          <a:p>
            <a:pPr marL="228600" marR="0" lvl="0" indent="-228600" algn="r" rtl="1">
              <a:lnSpc>
                <a:spcPct val="100000"/>
              </a:lnSpc>
              <a:spcBef>
                <a:spcPts val="0"/>
              </a:spcBef>
              <a:spcAft>
                <a:spcPts val="0"/>
              </a:spcAft>
              <a:buClr>
                <a:schemeClr val="dk1"/>
              </a:buClr>
              <a:buSzPts val="1200"/>
              <a:buFont typeface="Arial"/>
              <a:buAutoNum type="arabicPeriod"/>
            </a:pPr>
            <a:r>
              <a:rPr lang="en-US" sz="1200" dirty="0" err="1">
                <a:latin typeface="Simplified Arabic" panose="02020603050405020304" pitchFamily="18" charset="-78"/>
                <a:cs typeface="Simplified Arabic" panose="02020603050405020304" pitchFamily="18" charset="-78"/>
              </a:rPr>
              <a:t>الآن</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خذ</a:t>
            </a:r>
            <a:r>
              <a:rPr lang="ar-SA" sz="1200" dirty="0">
                <a:latin typeface="Simplified Arabic" panose="02020603050405020304" pitchFamily="18" charset="-78"/>
                <a:cs typeface="Simplified Arabic" panose="02020603050405020304" pitchFamily="18" charset="-78"/>
              </a:rPr>
              <a:t>ي</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بعض</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الحصى</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وق</a:t>
            </a:r>
            <a:r>
              <a:rPr lang="ar-SA" sz="1200" dirty="0">
                <a:latin typeface="Simplified Arabic" panose="02020603050405020304" pitchFamily="18" charset="-78"/>
                <a:cs typeface="Simplified Arabic" panose="02020603050405020304" pitchFamily="18" charset="-78"/>
              </a:rPr>
              <a:t>ومي</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بإسقاطها</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معاً</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في</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الوعا</a:t>
            </a:r>
            <a:r>
              <a:rPr lang="ar-SA" sz="1200" dirty="0">
                <a:latin typeface="Simplified Arabic" panose="02020603050405020304" pitchFamily="18" charset="-78"/>
                <a:cs typeface="Simplified Arabic" panose="02020603050405020304" pitchFamily="18" charset="-78"/>
              </a:rPr>
              <a:t>ء-</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ماذا</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فعل</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الماء</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هذه</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المرة</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كيف</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تغير</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التموج</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هل</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كان</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هناك</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المزيد</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من</a:t>
            </a:r>
            <a:r>
              <a:rPr lang="en-US" sz="1200" dirty="0">
                <a:latin typeface="Simplified Arabic" panose="02020603050405020304" pitchFamily="18" charset="-78"/>
                <a:cs typeface="Simplified Arabic" panose="02020603050405020304" pitchFamily="18" charset="-78"/>
              </a:rPr>
              <a:t> </a:t>
            </a:r>
            <a:r>
              <a:rPr lang="en-US" sz="1200" dirty="0" err="1">
                <a:latin typeface="Simplified Arabic" panose="02020603050405020304" pitchFamily="18" charset="-78"/>
                <a:cs typeface="Simplified Arabic" panose="02020603050405020304" pitchFamily="18" charset="-78"/>
              </a:rPr>
              <a:t>الحركة</a:t>
            </a:r>
            <a:r>
              <a:rPr lang="en-US" sz="1200" dirty="0">
                <a:latin typeface="Simplified Arabic" panose="02020603050405020304" pitchFamily="18" charset="-78"/>
                <a:cs typeface="Simplified Arabic" panose="02020603050405020304" pitchFamily="18" charset="-78"/>
              </a:rPr>
              <a:t>؟</a:t>
            </a:r>
            <a:r>
              <a:rPr lang="ar-SA" sz="1200" dirty="0">
                <a:latin typeface="Simplified Arabic" panose="02020603050405020304" pitchFamily="18" charset="-78"/>
                <a:cs typeface="Simplified Arabic" panose="02020603050405020304" pitchFamily="18" charset="-78"/>
              </a:rPr>
              <a:t> تخيلي أن كل حصاة هي فعل سلام. إنها</a:t>
            </a:r>
            <a:r>
              <a:rPr lang="ar-SA" sz="1200" baseline="0" dirty="0">
                <a:latin typeface="Simplified Arabic" panose="02020603050405020304" pitchFamily="18" charset="-78"/>
                <a:cs typeface="Simplified Arabic" panose="02020603050405020304" pitchFamily="18" charset="-78"/>
              </a:rPr>
              <a:t> تحدث </a:t>
            </a:r>
            <a:r>
              <a:rPr lang="ar-SA" sz="1200" dirty="0">
                <a:latin typeface="Simplified Arabic" panose="02020603050405020304" pitchFamily="18" charset="-78"/>
                <a:cs typeface="Simplified Arabic" panose="02020603050405020304" pitchFamily="18" charset="-78"/>
              </a:rPr>
              <a:t>تموجًا ويمكن أن يكون لها تأثيراً أكبر مما قد تتخيلين.</a:t>
            </a:r>
          </a:p>
          <a:p>
            <a:pPr marL="228600" marR="0" lvl="0" indent="-228600" algn="r" rtl="1">
              <a:lnSpc>
                <a:spcPct val="100000"/>
              </a:lnSpc>
              <a:spcBef>
                <a:spcPts val="0"/>
              </a:spcBef>
              <a:spcAft>
                <a:spcPts val="0"/>
              </a:spcAft>
              <a:buClr>
                <a:schemeClr val="dk1"/>
              </a:buClr>
              <a:buSzPts val="1200"/>
              <a:buFont typeface="Arial"/>
              <a:buAutoNum type="arabicPeriod"/>
            </a:pPr>
            <a:endParaRPr lang="ar-SA" sz="1200" b="0" baseline="0" dirty="0">
              <a:latin typeface="Simplified Arabic" panose="02020603050405020304" pitchFamily="18" charset="-78"/>
              <a:cs typeface="Simplified Arabic" panose="02020603050405020304" pitchFamily="18" charset="-78"/>
            </a:endParaRPr>
          </a:p>
          <a:p>
            <a:pPr marL="228600" marR="0" lvl="0" indent="-228600" algn="r" rtl="1">
              <a:lnSpc>
                <a:spcPct val="100000"/>
              </a:lnSpc>
              <a:spcBef>
                <a:spcPts val="0"/>
              </a:spcBef>
              <a:spcAft>
                <a:spcPts val="0"/>
              </a:spcAft>
              <a:buClr>
                <a:schemeClr val="dk1"/>
              </a:buClr>
              <a:buSzPts val="1200"/>
              <a:buFont typeface="Arial"/>
              <a:buAutoNum type="arabicPeriod"/>
            </a:pPr>
            <a:r>
              <a:rPr lang="ar-SA" b="0" baseline="0" dirty="0"/>
              <a:t>فكري في التأثير الذي يمكنك إحداثه كواحدة من عشرة ملايين مرشدة وفتاة كشافة تعمل جميعها من أجل بناء السلام.</a:t>
            </a:r>
          </a:p>
          <a:p>
            <a:pPr marL="0" marR="0" lvl="0" indent="0" algn="just" rtl="0">
              <a:lnSpc>
                <a:spcPct val="100000"/>
              </a:lnSpc>
              <a:spcBef>
                <a:spcPts val="0"/>
              </a:spcBef>
              <a:spcAft>
                <a:spcPts val="0"/>
              </a:spcAft>
              <a:buClr>
                <a:schemeClr val="dk1"/>
              </a:buClr>
              <a:buSzPts val="1200"/>
              <a:buFont typeface="Calibri"/>
              <a:buNone/>
            </a:pPr>
            <a:endParaRPr sz="1200" dirty="0"/>
          </a:p>
        </p:txBody>
      </p:sp>
      <p:sp>
        <p:nvSpPr>
          <p:cNvPr id="920" name="Google Shape;920;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57</a:t>
            </a:fld>
            <a:endParaRPr/>
          </a:p>
        </p:txBody>
      </p:sp>
    </p:spTree>
    <p:extLst>
      <p:ext uri="{BB962C8B-B14F-4D97-AF65-F5344CB8AC3E}">
        <p14:creationId xmlns:p14="http://schemas.microsoft.com/office/powerpoint/2010/main" val="290434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dirty="0"/>
              <a:t>تعليمات القائدات:</a:t>
            </a:r>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b="1" dirty="0"/>
              <a:t>إقرأي بصوت عالٍ</a:t>
            </a:r>
            <a:r>
              <a:rPr lang="ar-SA" dirty="0"/>
              <a:t>:  بصفتنا مرشدات وفتيات كشافة ، نتشارك بمجموعة من القيم الفريدة التي تساعدنا على العيش بهدف جعل العالم مكانًا أفضل. بالرغم من اختلاف</a:t>
            </a:r>
            <a:r>
              <a:rPr lang="ar-SA" baseline="0" dirty="0"/>
              <a:t> الوعد</a:t>
            </a:r>
            <a:r>
              <a:rPr lang="ar-SA" dirty="0"/>
              <a:t> من دولة إلى أخرى، فإنه يتكون من ثلاثة أجزاء رئيسية:</a:t>
            </a:r>
          </a:p>
          <a:p>
            <a:pPr marL="0" lvl="0" indent="0" algn="l" rtl="0">
              <a:spcBef>
                <a:spcPts val="0"/>
              </a:spcBef>
              <a:spcAft>
                <a:spcPts val="0"/>
              </a:spcAft>
              <a:buNone/>
            </a:pPr>
            <a:endParaRPr dirty="0"/>
          </a:p>
        </p:txBody>
      </p:sp>
      <p:sp>
        <p:nvSpPr>
          <p:cNvPr id="931" name="Google Shape;931;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58</a:t>
            </a:fld>
            <a:endParaRPr/>
          </a:p>
        </p:txBody>
      </p:sp>
    </p:spTree>
    <p:extLst>
      <p:ext uri="{BB962C8B-B14F-4D97-AF65-F5344CB8AC3E}">
        <p14:creationId xmlns:p14="http://schemas.microsoft.com/office/powerpoint/2010/main" val="3874846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dirty="0"/>
              <a:t>تعليمات القائدات:</a:t>
            </a:r>
          </a:p>
          <a:p>
            <a:pPr marL="0" lvl="0" indent="0" algn="r" rtl="1">
              <a:spcBef>
                <a:spcPts val="0"/>
              </a:spcBef>
              <a:spcAft>
                <a:spcPts val="0"/>
              </a:spcAft>
              <a:buNone/>
            </a:pPr>
            <a:endParaRPr b="1" dirty="0"/>
          </a:p>
          <a:p>
            <a:pPr marL="0" lvl="0" indent="0" algn="r" rtl="1">
              <a:spcBef>
                <a:spcPts val="0"/>
              </a:spcBef>
              <a:spcAft>
                <a:spcPts val="0"/>
              </a:spcAft>
              <a:buNone/>
            </a:pPr>
            <a:r>
              <a:rPr lang="ar-SA" b="1" dirty="0"/>
              <a:t>اقرأي بصوت عالٍ: </a:t>
            </a:r>
            <a:r>
              <a:rPr lang="ar-SA" b="0" dirty="0"/>
              <a:t>إذا اتخذنا جميعًا خطوات معًا نحو عالم أكثر سلامًا وقمنا بعمل جيد كل يوم فسيكون ذلك عشرة ملايين عملية سلام كل يوم وثلاثة مليارات وستمائة وخمسين مليون عمل سلام كل عام!</a:t>
            </a:r>
            <a:endParaRPr b="0" dirty="0"/>
          </a:p>
        </p:txBody>
      </p:sp>
      <p:sp>
        <p:nvSpPr>
          <p:cNvPr id="951" name="Google Shape;951;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59</a:t>
            </a:fld>
            <a:endParaRPr/>
          </a:p>
        </p:txBody>
      </p:sp>
    </p:spTree>
    <p:extLst>
      <p:ext uri="{BB962C8B-B14F-4D97-AF65-F5344CB8AC3E}">
        <p14:creationId xmlns:p14="http://schemas.microsoft.com/office/powerpoint/2010/main" val="1581457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1" name="Google Shape;961;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4019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6" name="Google Shape;996;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61</a:t>
            </a:fld>
            <a:endParaRPr/>
          </a:p>
        </p:txBody>
      </p:sp>
    </p:spTree>
    <p:extLst>
      <p:ext uri="{BB962C8B-B14F-4D97-AF65-F5344CB8AC3E}">
        <p14:creationId xmlns:p14="http://schemas.microsoft.com/office/powerpoint/2010/main" val="149810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dirty="0"/>
              <a:t>تذكير:</a:t>
            </a:r>
          </a:p>
          <a:p>
            <a:pPr algn="r" rtl="1"/>
            <a:endParaRPr lang="ar-SA" b="1" dirty="0"/>
          </a:p>
          <a:p>
            <a:pPr algn="r" rtl="1"/>
            <a:r>
              <a:rPr lang="ar-SA" b="1" dirty="0"/>
              <a:t>عند تيسير </a:t>
            </a:r>
            <a:r>
              <a:rPr lang="en-US" b="1" dirty="0"/>
              <a:t>“</a:t>
            </a:r>
            <a:r>
              <a:rPr lang="ar-SA" b="1" dirty="0"/>
              <a:t>الوقوف معًا من أجل السلام</a:t>
            </a:r>
            <a:r>
              <a:rPr lang="en-US" b="1" dirty="0"/>
              <a:t>”</a:t>
            </a:r>
            <a:r>
              <a:rPr lang="ar-SA" b="1" dirty="0"/>
              <a:t> ، من المهم إنشاء مساحة آمنة تشعر فيها المشاركات بأنهن تستطعن</a:t>
            </a:r>
            <a:r>
              <a:rPr lang="ar-SA" b="1" baseline="0" dirty="0"/>
              <a:t> أن تتحلين بالشجاعة</a:t>
            </a:r>
            <a:r>
              <a:rPr lang="ar-SA" b="1" dirty="0"/>
              <a:t> ، وأن تخرجن من مناطق راحتهن، وأن تستمعن حقًا إلى قصص بعضهن البعض، وأن يثقن</a:t>
            </a:r>
            <a:r>
              <a:rPr lang="ar-SA" b="1" baseline="0" dirty="0"/>
              <a:t> </a:t>
            </a:r>
            <a:r>
              <a:rPr lang="ar-SA" b="1" dirty="0"/>
              <a:t>في الآخرين لسماعها. يمكنك استخدام العديد من الطرق المختلفة لهذا الغرض. بعض الأشياء التي قد ترغبين</a:t>
            </a:r>
            <a:r>
              <a:rPr lang="ar-SA" b="1" baseline="0" dirty="0"/>
              <a:t> بأخذها بعين </a:t>
            </a:r>
            <a:r>
              <a:rPr lang="ar-SA" b="1" dirty="0"/>
              <a:t>الاعتبار:</a:t>
            </a:r>
            <a:endParaRPr lang="en-GB" dirty="0"/>
          </a:p>
        </p:txBody>
      </p:sp>
      <p:sp>
        <p:nvSpPr>
          <p:cNvPr id="4" name="Footer Placeholder 3"/>
          <p:cNvSpPr>
            <a:spLocks noGrp="1"/>
          </p:cNvSpPr>
          <p:nvPr>
            <p:ph type="ftr" sz="quarter" idx="4"/>
          </p:nvPr>
        </p:nvSpPr>
        <p:spPr/>
        <p:txBody>
          <a:bodyPr/>
          <a:lstStyle/>
          <a:p>
            <a:r>
              <a:rPr lang="en-GB" dirty="0"/>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6</a:t>
            </a:fld>
            <a:endParaRPr lang="en-GB" dirty="0"/>
          </a:p>
        </p:txBody>
      </p:sp>
    </p:spTree>
    <p:extLst>
      <p:ext uri="{BB962C8B-B14F-4D97-AF65-F5344CB8AC3E}">
        <p14:creationId xmlns:p14="http://schemas.microsoft.com/office/powerpoint/2010/main" val="38454326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8" name="Google Shape;100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b="1" dirty="0"/>
              <a:t>تعليمات القائدات:</a:t>
            </a:r>
            <a:endParaRPr dirty="0"/>
          </a:p>
          <a:p>
            <a:pPr marL="0" marR="0" lvl="0" indent="0" algn="r" rtl="1">
              <a:lnSpc>
                <a:spcPct val="100000"/>
              </a:lnSpc>
              <a:spcBef>
                <a:spcPts val="0"/>
              </a:spcBef>
              <a:spcAft>
                <a:spcPts val="0"/>
              </a:spcAft>
              <a:buClr>
                <a:schemeClr val="dk1"/>
              </a:buClr>
              <a:buSzPts val="1200"/>
              <a:buFont typeface="Calibri"/>
              <a:buNone/>
            </a:pPr>
            <a:endParaRPr b="1" dirty="0"/>
          </a:p>
          <a:p>
            <a:pPr marL="0" marR="0" lvl="0" indent="0" algn="r" rtl="1">
              <a:lnSpc>
                <a:spcPct val="100000"/>
              </a:lnSpc>
              <a:spcBef>
                <a:spcPts val="0"/>
              </a:spcBef>
              <a:spcAft>
                <a:spcPts val="0"/>
              </a:spcAft>
              <a:buClr>
                <a:schemeClr val="dk1"/>
              </a:buClr>
              <a:buSzPts val="1200"/>
              <a:buFont typeface="Calibri"/>
              <a:buNone/>
            </a:pPr>
            <a:r>
              <a:rPr lang="ar-SA" b="0" dirty="0"/>
              <a:t>استخدمي هذه الصفحة لتأكيد البلدان التي بها مرشدات أو فتيات كشافة.</a:t>
            </a:r>
            <a:endParaRPr b="1" dirty="0"/>
          </a:p>
        </p:txBody>
      </p:sp>
      <p:sp>
        <p:nvSpPr>
          <p:cNvPr id="1009" name="Google Shape;1009;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62</a:t>
            </a:fld>
            <a:endParaRPr/>
          </a:p>
        </p:txBody>
      </p:sp>
    </p:spTree>
    <p:extLst>
      <p:ext uri="{BB962C8B-B14F-4D97-AF65-F5344CB8AC3E}">
        <p14:creationId xmlns:p14="http://schemas.microsoft.com/office/powerpoint/2010/main" val="24389775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5" name="Google Shape;1015;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20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dirty="0"/>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7</a:t>
            </a:fld>
            <a:endParaRPr lang="en-GB" dirty="0"/>
          </a:p>
        </p:txBody>
      </p:sp>
    </p:spTree>
    <p:extLst>
      <p:ext uri="{BB962C8B-B14F-4D97-AF65-F5344CB8AC3E}">
        <p14:creationId xmlns:p14="http://schemas.microsoft.com/office/powerpoint/2010/main" val="16702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dirty="0"/>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8</a:t>
            </a:fld>
            <a:endParaRPr lang="en-GB" dirty="0"/>
          </a:p>
        </p:txBody>
      </p:sp>
    </p:spTree>
    <p:extLst>
      <p:ext uri="{BB962C8B-B14F-4D97-AF65-F5344CB8AC3E}">
        <p14:creationId xmlns:p14="http://schemas.microsoft.com/office/powerpoint/2010/main" val="29766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sz="1100" b="1" dirty="0"/>
              <a:t>(اختياري)</a:t>
            </a:r>
          </a:p>
          <a:p>
            <a:pPr marL="0" lvl="0" indent="0" algn="r" rtl="1">
              <a:spcBef>
                <a:spcPts val="0"/>
              </a:spcBef>
              <a:spcAft>
                <a:spcPts val="0"/>
              </a:spcAft>
              <a:buNone/>
            </a:pPr>
            <a:endParaRPr lang="ar-SA" sz="1100" b="1" dirty="0"/>
          </a:p>
          <a:p>
            <a:pPr marL="0" lvl="0" indent="0" algn="r" rtl="1">
              <a:spcBef>
                <a:spcPts val="0"/>
              </a:spcBef>
              <a:spcAft>
                <a:spcPts val="0"/>
              </a:spcAft>
              <a:buNone/>
            </a:pPr>
            <a:r>
              <a:rPr lang="ar-SA" sz="1100" b="1" dirty="0"/>
              <a:t>صممت هذه الصفحة لمعلومات القائدة فقط</a:t>
            </a:r>
          </a:p>
          <a:p>
            <a:pPr marL="0" lvl="0" indent="0" algn="r" rtl="1">
              <a:spcBef>
                <a:spcPts val="0"/>
              </a:spcBef>
              <a:spcAft>
                <a:spcPts val="0"/>
              </a:spcAft>
              <a:buNone/>
            </a:pPr>
            <a:endParaRPr lang="ar-SA" sz="1100" dirty="0"/>
          </a:p>
          <a:p>
            <a:pPr marL="0" lvl="0" indent="0" algn="r" rtl="1">
              <a:spcBef>
                <a:spcPts val="0"/>
              </a:spcBef>
              <a:spcAft>
                <a:spcPts val="0"/>
              </a:spcAft>
              <a:buNone/>
            </a:pPr>
            <a:r>
              <a:rPr lang="ar-SA" sz="1100" dirty="0"/>
              <a:t>يمكنك قراءة هذا لمجموعتك في بداية النشاط بدلاً من عرض الشريحة - سيعتمد هذا على مستويات القراءة للفتيات في مجموعتك.</a:t>
            </a:r>
          </a:p>
          <a:p>
            <a:pPr marL="0" lvl="0" indent="0" algn="l" rtl="0">
              <a:spcBef>
                <a:spcPts val="0"/>
              </a:spcBef>
              <a:spcAft>
                <a:spcPts val="0"/>
              </a:spcAft>
              <a:buNone/>
            </a:pPr>
            <a:endParaRPr lang="ar-SA" sz="1100" dirty="0"/>
          </a:p>
        </p:txBody>
      </p:sp>
      <p:sp>
        <p:nvSpPr>
          <p:cNvPr id="4" name="Slide Number Placeholder 3"/>
          <p:cNvSpPr>
            <a:spLocks noGrp="1"/>
          </p:cNvSpPr>
          <p:nvPr>
            <p:ph type="sldNum" sz="quarter" idx="5"/>
          </p:nvPr>
        </p:nvSpPr>
        <p:spPr/>
        <p:txBody>
          <a:bodyPr/>
          <a:lstStyle/>
          <a:p>
            <a:fld id="{2BE2F1D6-D856-459E-9E28-37028D15605E}" type="slidenum">
              <a:rPr lang="en-GB" smtClean="0"/>
              <a:t>9</a:t>
            </a:fld>
            <a:endParaRPr lang="en-GB" dirty="0"/>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dirty="0"/>
              <a:t>© World Association Of Girl Guides &amp; Girl Scouts | World Thinking Day 2021</a:t>
            </a:r>
          </a:p>
        </p:txBody>
      </p:sp>
    </p:spTree>
    <p:extLst>
      <p:ext uri="{BB962C8B-B14F-4D97-AF65-F5344CB8AC3E}">
        <p14:creationId xmlns:p14="http://schemas.microsoft.com/office/powerpoint/2010/main" val="167689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SA" sz="1100" b="1" dirty="0"/>
              <a:t>(اختياري)</a:t>
            </a:r>
          </a:p>
          <a:p>
            <a:pPr marL="0" lvl="0" indent="0" algn="r" rtl="1">
              <a:spcBef>
                <a:spcPts val="0"/>
              </a:spcBef>
              <a:spcAft>
                <a:spcPts val="0"/>
              </a:spcAft>
              <a:buNone/>
            </a:pPr>
            <a:endParaRPr lang="ar-SA" sz="1100" b="1" dirty="0"/>
          </a:p>
          <a:p>
            <a:pPr marL="0" lvl="0" indent="0" algn="r" rtl="1">
              <a:spcBef>
                <a:spcPts val="0"/>
              </a:spcBef>
              <a:spcAft>
                <a:spcPts val="0"/>
              </a:spcAft>
              <a:buNone/>
            </a:pPr>
            <a:r>
              <a:rPr lang="ar-SA" sz="1100" b="1" dirty="0"/>
              <a:t>صممت هذه الصفحة لمعلومات القائدة فقط</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100" dirty="0"/>
              <a:t>يمكنك قراءة هذا لمجموعتك في بداية النشاط بدلاً من عرض الشريحة - سيعتمد هذا على مستويات القراءة للفتيات في مجموعتك.</a:t>
            </a:r>
          </a:p>
          <a:p>
            <a:pPr marL="0" lvl="0" indent="0" algn="r" rtl="1">
              <a:spcBef>
                <a:spcPts val="0"/>
              </a:spcBef>
              <a:spcAft>
                <a:spcPts val="0"/>
              </a:spcAft>
              <a:buNone/>
            </a:pPr>
            <a:endParaRPr lang="ar-SA" sz="1100" dirty="0"/>
          </a:p>
          <a:p>
            <a:endParaRPr lang="en-GB" sz="1100" dirty="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2BE2F1D6-D856-459E-9E28-37028D15605E}" type="slidenum">
              <a:rPr lang="en-GB" smtClean="0"/>
              <a:t>10</a:t>
            </a:fld>
            <a:endParaRPr lang="en-GB" dirty="0"/>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dirty="0"/>
              <a:t>© World Association Of Girl Guides &amp; Girl Scouts | World Thinking Day 2021</a:t>
            </a:r>
          </a:p>
        </p:txBody>
      </p:sp>
    </p:spTree>
    <p:extLst>
      <p:ext uri="{BB962C8B-B14F-4D97-AF65-F5344CB8AC3E}">
        <p14:creationId xmlns:p14="http://schemas.microsoft.com/office/powerpoint/2010/main" val="2471963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4C8B52-992C-4E84-8484-5BE9EE46F71F}"/>
              </a:ext>
            </a:extLst>
          </p:cNvPr>
          <p:cNvSpPr/>
          <p:nvPr/>
        </p:nvSpPr>
        <p:spPr>
          <a:xfrm>
            <a:off x="0" y="1009293"/>
            <a:ext cx="9144000" cy="5848709"/>
          </a:xfrm>
          <a:prstGeom prst="rect">
            <a:avLst/>
          </a:prstGeom>
          <a:solidFill>
            <a:srgbClr val="4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623888" y="1709743"/>
            <a:ext cx="7886700" cy="2852737"/>
          </a:xfrm>
        </p:spPr>
        <p:txBody>
          <a:bodyPr anchor="b">
            <a:normAutofit/>
          </a:bodyPr>
          <a:lstStyle>
            <a:lvl1pPr>
              <a:defRPr sz="3300" b="1"/>
            </a:lvl1pPr>
          </a:lstStyle>
          <a:p>
            <a:r>
              <a:rPr lang="en-US"/>
              <a:t>Click to edit Master title style</a:t>
            </a:r>
            <a:endParaRPr lang="en-GB"/>
          </a:p>
        </p:txBody>
      </p:sp>
      <p:sp>
        <p:nvSpPr>
          <p:cNvPr id="3" name="Text Placeholder 2"/>
          <p:cNvSpPr>
            <a:spLocks noGrp="1"/>
          </p:cNvSpPr>
          <p:nvPr>
            <p:ph type="body" idx="1"/>
          </p:nvPr>
        </p:nvSpPr>
        <p:spPr>
          <a:xfrm>
            <a:off x="623888" y="4589468"/>
            <a:ext cx="7886700" cy="1500187"/>
          </a:xfrm>
        </p:spPr>
        <p:txBody>
          <a:bodyPr>
            <a:normAutofit/>
          </a:bodyPr>
          <a:lstStyle>
            <a:lvl1pPr marL="0" indent="0">
              <a:buNone/>
              <a:defRPr sz="1800" b="1">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8" name="Footer Placeholder 6">
            <a:extLst>
              <a:ext uri="{FF2B5EF4-FFF2-40B4-BE49-F238E27FC236}">
                <a16:creationId xmlns:a16="http://schemas.microsoft.com/office/drawing/2014/main" id="{A7655EA3-474D-4E3A-BA96-9B50667575EE}"/>
              </a:ext>
            </a:extLst>
          </p:cNvPr>
          <p:cNvSpPr>
            <a:spLocks noGrp="1"/>
          </p:cNvSpPr>
          <p:nvPr>
            <p:ph type="ftr" sz="quarter" idx="11"/>
          </p:nvPr>
        </p:nvSpPr>
        <p:spPr>
          <a:xfrm>
            <a:off x="3028950" y="6356355"/>
            <a:ext cx="3086100" cy="365125"/>
          </a:xfrm>
        </p:spPr>
        <p:txBody>
          <a:bodyPr/>
          <a:lstStyle/>
          <a:p>
            <a:endParaRPr lang="en-GB"/>
          </a:p>
        </p:txBody>
      </p:sp>
      <p:pic>
        <p:nvPicPr>
          <p:cNvPr id="18" name="Graphic 17">
            <a:extLst>
              <a:ext uri="{FF2B5EF4-FFF2-40B4-BE49-F238E27FC236}">
                <a16:creationId xmlns:a16="http://schemas.microsoft.com/office/drawing/2014/main" id="{F97095CF-D539-4140-9E0A-542562B21D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3888" y="6350005"/>
            <a:ext cx="7962900" cy="371475"/>
          </a:xfrm>
          <a:prstGeom prst="rect">
            <a:avLst/>
          </a:prstGeom>
        </p:spPr>
      </p:pic>
    </p:spTree>
    <p:extLst>
      <p:ext uri="{BB962C8B-B14F-4D97-AF65-F5344CB8AC3E}">
        <p14:creationId xmlns:p14="http://schemas.microsoft.com/office/powerpoint/2010/main" val="2579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68F9BB3-0B05-41C7-9FBD-655C2793549D}"/>
              </a:ext>
            </a:extLst>
          </p:cNvPr>
          <p:cNvSpPr/>
          <p:nvPr/>
        </p:nvSpPr>
        <p:spPr>
          <a:xfrm>
            <a:off x="14515" y="60384"/>
            <a:ext cx="9063623" cy="6797615"/>
          </a:xfrm>
          <a:prstGeom prst="rect">
            <a:avLst/>
          </a:prstGeom>
          <a:solidFill>
            <a:schemeClr val="bg2"/>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Footer Placeholder 6">
            <a:extLst>
              <a:ext uri="{FF2B5EF4-FFF2-40B4-BE49-F238E27FC236}">
                <a16:creationId xmlns:a16="http://schemas.microsoft.com/office/drawing/2014/main" id="{04BE83F8-86FD-4856-BEDF-84F9C813F2A9}"/>
              </a:ext>
            </a:extLst>
          </p:cNvPr>
          <p:cNvSpPr>
            <a:spLocks noGrp="1"/>
          </p:cNvSpPr>
          <p:nvPr>
            <p:ph type="ftr" sz="quarter" idx="11"/>
          </p:nvPr>
        </p:nvSpPr>
        <p:spPr>
          <a:xfrm>
            <a:off x="3028950" y="6356355"/>
            <a:ext cx="3086100" cy="365125"/>
          </a:xfrm>
        </p:spPr>
        <p:txBody>
          <a:bodyPr/>
          <a:lstStyle/>
          <a:p>
            <a:endParaRPr lang="en-GB"/>
          </a:p>
        </p:txBody>
      </p:sp>
      <p:pic>
        <p:nvPicPr>
          <p:cNvPr id="12" name="Graphic 11">
            <a:extLst>
              <a:ext uri="{FF2B5EF4-FFF2-40B4-BE49-F238E27FC236}">
                <a16:creationId xmlns:a16="http://schemas.microsoft.com/office/drawing/2014/main" id="{7F07D648-A4A3-4121-93F4-D62F4269E4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84432" y="6244102"/>
            <a:ext cx="474337" cy="474337"/>
          </a:xfrm>
          <a:prstGeom prst="rect">
            <a:avLst/>
          </a:prstGeom>
        </p:spPr>
      </p:pic>
      <p:pic>
        <p:nvPicPr>
          <p:cNvPr id="6" name="Picture 5">
            <a:extLst>
              <a:ext uri="{FF2B5EF4-FFF2-40B4-BE49-F238E27FC236}">
                <a16:creationId xmlns:a16="http://schemas.microsoft.com/office/drawing/2014/main" id="{52913952-1686-49AB-8A15-2E387648DEF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5232" y="6356355"/>
            <a:ext cx="700068" cy="249989"/>
          </a:xfrm>
          <a:prstGeom prst="rect">
            <a:avLst/>
          </a:prstGeom>
        </p:spPr>
      </p:pic>
    </p:spTree>
    <p:extLst>
      <p:ext uri="{BB962C8B-B14F-4D97-AF65-F5344CB8AC3E}">
        <p14:creationId xmlns:p14="http://schemas.microsoft.com/office/powerpoint/2010/main" val="303599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defRPr sz="3300" b="1"/>
            </a:lvl1pPr>
          </a:lstStyle>
          <a:p>
            <a:r>
              <a:rPr lang="en-US"/>
              <a:t>Click to edit Master title style</a:t>
            </a:r>
            <a:endParaRPr lang="en-GB"/>
          </a:p>
        </p:txBody>
      </p:sp>
      <p:sp>
        <p:nvSpPr>
          <p:cNvPr id="3" name="Text Placeholder 2"/>
          <p:cNvSpPr>
            <a:spLocks noGrp="1"/>
          </p:cNvSpPr>
          <p:nvPr>
            <p:ph type="body" idx="1"/>
          </p:nvPr>
        </p:nvSpPr>
        <p:spPr>
          <a:xfrm>
            <a:off x="623888" y="4589468"/>
            <a:ext cx="7886700" cy="1500187"/>
          </a:xfrm>
        </p:spPr>
        <p:txBody>
          <a:bodyPr>
            <a:normAutofit/>
          </a:bodyPr>
          <a:lstStyle>
            <a:lvl1pPr marL="0" indent="0">
              <a:buNone/>
              <a:defRPr sz="1800">
                <a:solidFill>
                  <a:schemeClr val="tx1">
                    <a:tint val="75000"/>
                  </a:schemeClr>
                </a:solidFill>
                <a:latin typeface="Lato Light" panose="020F0502020204030203" pitchFamily="34" charset="0"/>
                <a:ea typeface="Lato Light" panose="020F0502020204030203" pitchFamily="34" charset="0"/>
                <a:cs typeface="Lato Light" panose="020F0502020204030203"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60473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6">
            <a:extLst>
              <a:ext uri="{FF2B5EF4-FFF2-40B4-BE49-F238E27FC236}">
                <a16:creationId xmlns:a16="http://schemas.microsoft.com/office/drawing/2014/main" id="{5C767B5F-B5D0-49BC-AFF2-DEE76802EF3F}"/>
              </a:ext>
            </a:extLst>
          </p:cNvPr>
          <p:cNvSpPr>
            <a:spLocks noGrp="1"/>
          </p:cNvSpPr>
          <p:nvPr>
            <p:ph type="ftr" sz="quarter" idx="11"/>
          </p:nvPr>
        </p:nvSpPr>
        <p:spPr>
          <a:xfrm>
            <a:off x="3028950" y="6356355"/>
            <a:ext cx="3086100" cy="365125"/>
          </a:xfrm>
        </p:spPr>
        <p:txBody>
          <a:bodyPr/>
          <a:lstStyle/>
          <a:p>
            <a:endParaRPr lang="en-GB"/>
          </a:p>
        </p:txBody>
      </p:sp>
    </p:spTree>
    <p:extLst>
      <p:ext uri="{BB962C8B-B14F-4D97-AF65-F5344CB8AC3E}">
        <p14:creationId xmlns:p14="http://schemas.microsoft.com/office/powerpoint/2010/main" val="836350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9622" y="1012110"/>
            <a:ext cx="7886700" cy="1268074"/>
          </a:xfrm>
        </p:spPr>
        <p:txBody>
          <a:bodyPr/>
          <a:lstStyle/>
          <a:p>
            <a:r>
              <a:rPr lang="en-US"/>
              <a:t>Click to edit Master title style</a:t>
            </a:r>
            <a:endParaRPr lang="en-GB"/>
          </a:p>
        </p:txBody>
      </p:sp>
      <p:sp>
        <p:nvSpPr>
          <p:cNvPr id="3" name="Text Placeholder 2"/>
          <p:cNvSpPr>
            <a:spLocks noGrp="1"/>
          </p:cNvSpPr>
          <p:nvPr>
            <p:ph type="body" idx="1"/>
          </p:nvPr>
        </p:nvSpPr>
        <p:spPr>
          <a:xfrm>
            <a:off x="819624" y="2328146"/>
            <a:ext cx="3868340" cy="78817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19624" y="3152058"/>
            <a:ext cx="3868340" cy="3524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818932" y="2328146"/>
            <a:ext cx="3887391" cy="78817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818932" y="3152058"/>
            <a:ext cx="3887391" cy="3524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6">
            <a:extLst>
              <a:ext uri="{FF2B5EF4-FFF2-40B4-BE49-F238E27FC236}">
                <a16:creationId xmlns:a16="http://schemas.microsoft.com/office/drawing/2014/main" id="{65F5E81F-1ED3-408E-8FC9-1AE2BFA0EC39}"/>
              </a:ext>
            </a:extLst>
          </p:cNvPr>
          <p:cNvSpPr>
            <a:spLocks noGrp="1"/>
          </p:cNvSpPr>
          <p:nvPr>
            <p:ph type="ftr" sz="quarter" idx="11"/>
          </p:nvPr>
        </p:nvSpPr>
        <p:spPr>
          <a:xfrm>
            <a:off x="3028950" y="6356355"/>
            <a:ext cx="3086100" cy="365125"/>
          </a:xfrm>
        </p:spPr>
        <p:txBody>
          <a:bodyPr/>
          <a:lstStyle/>
          <a:p>
            <a:endParaRPr lang="en-GB"/>
          </a:p>
        </p:txBody>
      </p:sp>
    </p:spTree>
    <p:extLst>
      <p:ext uri="{BB962C8B-B14F-4D97-AF65-F5344CB8AC3E}">
        <p14:creationId xmlns:p14="http://schemas.microsoft.com/office/powerpoint/2010/main" val="153499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2989" y="1693598"/>
            <a:ext cx="7886700" cy="1325563"/>
          </a:xfrm>
        </p:spPr>
        <p:txBody>
          <a:bodyPr/>
          <a:lstStyle/>
          <a:p>
            <a:r>
              <a:rPr lang="en-US"/>
              <a:t>Click to edit Master title style</a:t>
            </a:r>
            <a:endParaRPr lang="en-GB"/>
          </a:p>
        </p:txBody>
      </p:sp>
      <p:sp>
        <p:nvSpPr>
          <p:cNvPr id="9" name="Footer Placeholder 6">
            <a:extLst>
              <a:ext uri="{FF2B5EF4-FFF2-40B4-BE49-F238E27FC236}">
                <a16:creationId xmlns:a16="http://schemas.microsoft.com/office/drawing/2014/main" id="{7606ADB8-B98B-45D1-8A14-53FA084109DD}"/>
              </a:ext>
            </a:extLst>
          </p:cNvPr>
          <p:cNvSpPr>
            <a:spLocks noGrp="1"/>
          </p:cNvSpPr>
          <p:nvPr>
            <p:ph type="ftr" sz="quarter" idx="11"/>
          </p:nvPr>
        </p:nvSpPr>
        <p:spPr>
          <a:xfrm>
            <a:off x="3028950" y="6356355"/>
            <a:ext cx="3086100" cy="365125"/>
          </a:xfrm>
        </p:spPr>
        <p:txBody>
          <a:bodyPr/>
          <a:lstStyle/>
          <a:p>
            <a:endParaRPr lang="en-GB"/>
          </a:p>
        </p:txBody>
      </p:sp>
    </p:spTree>
    <p:extLst>
      <p:ext uri="{BB962C8B-B14F-4D97-AF65-F5344CB8AC3E}">
        <p14:creationId xmlns:p14="http://schemas.microsoft.com/office/powerpoint/2010/main" val="334907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C839AC2-BF58-422B-A63C-585949E3B230}"/>
              </a:ext>
            </a:extLst>
          </p:cNvPr>
          <p:cNvSpPr>
            <a:spLocks noGrp="1"/>
          </p:cNvSpPr>
          <p:nvPr>
            <p:ph type="ftr" sz="quarter" idx="11"/>
          </p:nvPr>
        </p:nvSpPr>
        <p:spPr>
          <a:xfrm>
            <a:off x="3028950" y="6356355"/>
            <a:ext cx="3086100" cy="365125"/>
          </a:xfrm>
        </p:spPr>
        <p:txBody>
          <a:bodyPr/>
          <a:lstStyle/>
          <a:p>
            <a:endParaRPr lang="en-GB"/>
          </a:p>
        </p:txBody>
      </p:sp>
    </p:spTree>
    <p:extLst>
      <p:ext uri="{BB962C8B-B14F-4D97-AF65-F5344CB8AC3E}">
        <p14:creationId xmlns:p14="http://schemas.microsoft.com/office/powerpoint/2010/main" val="747563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11" name="Footer Placeholder 6">
            <a:extLst>
              <a:ext uri="{FF2B5EF4-FFF2-40B4-BE49-F238E27FC236}">
                <a16:creationId xmlns:a16="http://schemas.microsoft.com/office/drawing/2014/main" id="{E4E5EA7B-F14D-460D-B5E1-56E16E4BBBAB}"/>
              </a:ext>
            </a:extLst>
          </p:cNvPr>
          <p:cNvSpPr>
            <a:spLocks noGrp="1"/>
          </p:cNvSpPr>
          <p:nvPr>
            <p:ph type="ftr" sz="quarter" idx="11"/>
          </p:nvPr>
        </p:nvSpPr>
        <p:spPr>
          <a:xfrm>
            <a:off x="3028950" y="6356355"/>
            <a:ext cx="3086100" cy="365125"/>
          </a:xfrm>
        </p:spPr>
        <p:txBody>
          <a:bodyPr/>
          <a:lstStyle/>
          <a:p>
            <a:endParaRPr lang="en-GB"/>
          </a:p>
        </p:txBody>
      </p:sp>
    </p:spTree>
    <p:extLst>
      <p:ext uri="{BB962C8B-B14F-4D97-AF65-F5344CB8AC3E}">
        <p14:creationId xmlns:p14="http://schemas.microsoft.com/office/powerpoint/2010/main" val="2922941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11" name="Footer Placeholder 6">
            <a:extLst>
              <a:ext uri="{FF2B5EF4-FFF2-40B4-BE49-F238E27FC236}">
                <a16:creationId xmlns:a16="http://schemas.microsoft.com/office/drawing/2014/main" id="{A9AC8499-D1B9-4C8E-944F-7F75CCC034A6}"/>
              </a:ext>
            </a:extLst>
          </p:cNvPr>
          <p:cNvSpPr>
            <a:spLocks noGrp="1"/>
          </p:cNvSpPr>
          <p:nvPr>
            <p:ph type="ftr" sz="quarter" idx="11"/>
          </p:nvPr>
        </p:nvSpPr>
        <p:spPr>
          <a:xfrm>
            <a:off x="3028950" y="6356355"/>
            <a:ext cx="3086100" cy="365125"/>
          </a:xfrm>
        </p:spPr>
        <p:txBody>
          <a:bodyPr/>
          <a:lstStyle/>
          <a:p>
            <a:endParaRPr lang="en-GB"/>
          </a:p>
        </p:txBody>
      </p:sp>
      <p:pic>
        <p:nvPicPr>
          <p:cNvPr id="5" name="Graphic 4">
            <a:extLst>
              <a:ext uri="{FF2B5EF4-FFF2-40B4-BE49-F238E27FC236}">
                <a16:creationId xmlns:a16="http://schemas.microsoft.com/office/drawing/2014/main" id="{199A93DA-E5D8-4FB0-A561-6AB87D3E16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5156" y="6334573"/>
            <a:ext cx="8293689" cy="386907"/>
          </a:xfrm>
          <a:prstGeom prst="rect">
            <a:avLst/>
          </a:prstGeom>
        </p:spPr>
      </p:pic>
    </p:spTree>
    <p:extLst>
      <p:ext uri="{BB962C8B-B14F-4D97-AF65-F5344CB8AC3E}">
        <p14:creationId xmlns:p14="http://schemas.microsoft.com/office/powerpoint/2010/main" val="757384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9D5B08-573B-4803-B761-97313558CEBE}"/>
              </a:ext>
            </a:extLst>
          </p:cNvPr>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descr="A close up of a sign&#10;&#10;Description automatically generated">
            <a:extLst>
              <a:ext uri="{FF2B5EF4-FFF2-40B4-BE49-F238E27FC236}">
                <a16:creationId xmlns:a16="http://schemas.microsoft.com/office/drawing/2014/main" id="{F9E9D1A3-8DC7-41B2-BCD0-6C6EA0922D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816" y="1229856"/>
            <a:ext cx="5109802" cy="5408813"/>
          </a:xfrm>
          <a:prstGeom prst="rect">
            <a:avLst/>
          </a:prstGeom>
        </p:spPr>
      </p:pic>
      <p:pic>
        <p:nvPicPr>
          <p:cNvPr id="10" name="Graphic 9" descr="Speech">
            <a:extLst>
              <a:ext uri="{FF2B5EF4-FFF2-40B4-BE49-F238E27FC236}">
                <a16:creationId xmlns:a16="http://schemas.microsoft.com/office/drawing/2014/main" id="{276CAEEC-48B3-4944-88FC-8D269E8BC6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56" y="-430351"/>
            <a:ext cx="5486830" cy="5486830"/>
          </a:xfrm>
          <a:prstGeom prst="rect">
            <a:avLst/>
          </a:prstGeom>
        </p:spPr>
      </p:pic>
    </p:spTree>
    <p:extLst>
      <p:ext uri="{BB962C8B-B14F-4D97-AF65-F5344CB8AC3E}">
        <p14:creationId xmlns:p14="http://schemas.microsoft.com/office/powerpoint/2010/main" val="10835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50F8-F941-4D08-ACDE-73AEF9727B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F370CD-02C6-40EE-91E9-8716B9BF19F3}"/>
              </a:ext>
            </a:extLst>
          </p:cNvPr>
          <p:cNvSpPr>
            <a:spLocks noGrp="1"/>
          </p:cNvSpPr>
          <p:nvPr>
            <p:ph type="dt" sz="half" idx="10"/>
          </p:nvPr>
        </p:nvSpPr>
        <p:spPr/>
        <p:txBody>
          <a:bodyPr/>
          <a:lstStyle/>
          <a:p>
            <a:fld id="{21A3262A-5DF9-45C2-89BB-8560112B591E}" type="datetimeFigureOut">
              <a:rPr lang="en-GB" smtClean="0"/>
              <a:t>16/02/2021</a:t>
            </a:fld>
            <a:endParaRPr lang="en-GB"/>
          </a:p>
        </p:txBody>
      </p:sp>
      <p:sp>
        <p:nvSpPr>
          <p:cNvPr id="4" name="Footer Placeholder 3">
            <a:extLst>
              <a:ext uri="{FF2B5EF4-FFF2-40B4-BE49-F238E27FC236}">
                <a16:creationId xmlns:a16="http://schemas.microsoft.com/office/drawing/2014/main" id="{47D549F7-6426-40FE-9585-E03FE880CA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AFCD86-3FE2-424F-B470-2A33D5CC5D39}"/>
              </a:ext>
            </a:extLst>
          </p:cNvPr>
          <p:cNvSpPr>
            <a:spLocks noGrp="1"/>
          </p:cNvSpPr>
          <p:nvPr>
            <p:ph type="sldNum" sz="quarter" idx="12"/>
          </p:nvPr>
        </p:nvSpPr>
        <p:spPr/>
        <p:txBody>
          <a:bodyPr/>
          <a:lstStyle/>
          <a:p>
            <a:fld id="{1A49884D-8E45-447E-8674-EE366B23A1D7}" type="slidenum">
              <a:rPr lang="en-GB" smtClean="0"/>
              <a:t>‹#›</a:t>
            </a:fld>
            <a:endParaRPr lang="en-GB"/>
          </a:p>
        </p:txBody>
      </p:sp>
      <p:sp>
        <p:nvSpPr>
          <p:cNvPr id="7" name="Rectangle 6">
            <a:extLst>
              <a:ext uri="{FF2B5EF4-FFF2-40B4-BE49-F238E27FC236}">
                <a16:creationId xmlns:a16="http://schemas.microsoft.com/office/drawing/2014/main" id="{D281E7DA-3B4B-42A3-97E4-F16589E9CDCD}"/>
              </a:ext>
            </a:extLst>
          </p:cNvPr>
          <p:cNvSpPr/>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70620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GGGS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1122363"/>
            <a:ext cx="7886700" cy="2387600"/>
          </a:xfrm>
        </p:spPr>
        <p:txBody>
          <a:bodyPr anchor="b">
            <a:normAutofit/>
          </a:bodyPr>
          <a:lstStyle>
            <a:lvl1pPr algn="l">
              <a:defRPr sz="3300" b="1" baseline="0">
                <a:solidFill>
                  <a:schemeClr val="tx1"/>
                </a:solidFill>
              </a:defRPr>
            </a:lvl1pPr>
          </a:lstStyle>
          <a:p>
            <a:r>
              <a:rPr lang="en-GB"/>
              <a:t>POWERPOINT PRESENTATION TITLE</a:t>
            </a:r>
          </a:p>
        </p:txBody>
      </p:sp>
      <p:sp>
        <p:nvSpPr>
          <p:cNvPr id="4" name="Date Placeholder 3"/>
          <p:cNvSpPr>
            <a:spLocks noGrp="1"/>
          </p:cNvSpPr>
          <p:nvPr>
            <p:ph type="dt" sz="half" idx="10"/>
          </p:nvPr>
        </p:nvSpPr>
        <p:spPr/>
        <p:txBody>
          <a:bodyPr/>
          <a:lstStyle/>
          <a:p>
            <a:fld id="{21A3262A-5DF9-45C2-89BB-8560112B591E}" type="datetimeFigureOut">
              <a:rPr lang="en-GB" smtClean="0"/>
              <a:t>16/02/2021</a:t>
            </a:fld>
            <a:endParaRPr lang="en-GB"/>
          </a:p>
        </p:txBody>
      </p:sp>
      <p:sp>
        <p:nvSpPr>
          <p:cNvPr id="5" name="Footer Placeholder 4"/>
          <p:cNvSpPr>
            <a:spLocks noGrp="1"/>
          </p:cNvSpPr>
          <p:nvPr>
            <p:ph type="ftr" sz="quarter" idx="11"/>
          </p:nvPr>
        </p:nvSpPr>
        <p:spPr/>
        <p:txBody>
          <a:bodyPr/>
          <a:lstStyle>
            <a:lvl1pPr algn="ctr">
              <a:defRPr/>
            </a:lvl1pPr>
          </a:lstStyle>
          <a:p>
            <a:endParaRPr lang="en-GB"/>
          </a:p>
        </p:txBody>
      </p:sp>
      <p:sp>
        <p:nvSpPr>
          <p:cNvPr id="6" name="Slide Number Placeholder 5"/>
          <p:cNvSpPr>
            <a:spLocks noGrp="1"/>
          </p:cNvSpPr>
          <p:nvPr>
            <p:ph type="sldNum" sz="quarter" idx="12"/>
          </p:nvPr>
        </p:nvSpPr>
        <p:spPr/>
        <p:txBody>
          <a:bodyPr/>
          <a:lstStyle/>
          <a:p>
            <a:fld id="{1A49884D-8E45-447E-8674-EE366B23A1D7}" type="slidenum">
              <a:rPr lang="en-GB" smtClean="0"/>
              <a:t>‹#›</a:t>
            </a:fld>
            <a:endParaRPr lang="en-GB"/>
          </a:p>
        </p:txBody>
      </p:sp>
      <p:sp>
        <p:nvSpPr>
          <p:cNvPr id="10" name="Subtitle 2"/>
          <p:cNvSpPr>
            <a:spLocks noGrp="1"/>
          </p:cNvSpPr>
          <p:nvPr>
            <p:ph type="subTitle" idx="1"/>
          </p:nvPr>
        </p:nvSpPr>
        <p:spPr>
          <a:xfrm>
            <a:off x="628650" y="3602038"/>
            <a:ext cx="7886700" cy="1181718"/>
          </a:xfrm>
        </p:spPr>
        <p:txBody>
          <a:bodyPr>
            <a:normAutofit/>
          </a:bodyPr>
          <a:lstStyle>
            <a:lvl1pPr marL="0" indent="0" algn="l">
              <a:buNone/>
              <a:defRPr sz="180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11" name="Text Placeholder 15"/>
          <p:cNvSpPr>
            <a:spLocks noGrp="1"/>
          </p:cNvSpPr>
          <p:nvPr>
            <p:ph type="body" sz="quarter" idx="14" hasCustomPrompt="1"/>
          </p:nvPr>
        </p:nvSpPr>
        <p:spPr>
          <a:xfrm>
            <a:off x="628650" y="5258038"/>
            <a:ext cx="7886700" cy="810690"/>
          </a:xfrm>
        </p:spPr>
        <p:txBody>
          <a:bodyPr>
            <a:normAutofit/>
          </a:bodyPr>
          <a:lstStyle>
            <a:lvl1pPr marL="0" indent="0">
              <a:lnSpc>
                <a:spcPct val="100000"/>
              </a:lnSpc>
              <a:spcBef>
                <a:spcPts val="0"/>
              </a:spcBef>
              <a:buNone/>
              <a:defRPr sz="135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Name, title</a:t>
            </a:r>
          </a:p>
          <a:p>
            <a:pPr lvl="0"/>
            <a:r>
              <a:rPr lang="en-US"/>
              <a:t>Department</a:t>
            </a:r>
            <a:endParaRPr lang="en-GB"/>
          </a:p>
        </p:txBody>
      </p:sp>
    </p:spTree>
    <p:extLst>
      <p:ext uri="{BB962C8B-B14F-4D97-AF65-F5344CB8AC3E}">
        <p14:creationId xmlns:p14="http://schemas.microsoft.com/office/powerpoint/2010/main" val="1653911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AD0B-844B-4105-8E1D-D1D00080256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9521483-FB77-4AD9-A9DB-130E3C7540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85C2CF-29A0-4C7B-848A-5BCC993A58B0}"/>
              </a:ext>
            </a:extLst>
          </p:cNvPr>
          <p:cNvSpPr>
            <a:spLocks noGrp="1"/>
          </p:cNvSpPr>
          <p:nvPr>
            <p:ph type="dt" sz="half" idx="10"/>
          </p:nvPr>
        </p:nvSpPr>
        <p:spPr/>
        <p:txBody>
          <a:bodyPr/>
          <a:lstStyle/>
          <a:p>
            <a:fld id="{21A3262A-5DF9-45C2-89BB-8560112B591E}" type="datetimeFigureOut">
              <a:rPr lang="en-GB" smtClean="0"/>
              <a:t>16/02/2021</a:t>
            </a:fld>
            <a:endParaRPr lang="en-GB"/>
          </a:p>
        </p:txBody>
      </p:sp>
      <p:sp>
        <p:nvSpPr>
          <p:cNvPr id="5" name="Footer Placeholder 4">
            <a:extLst>
              <a:ext uri="{FF2B5EF4-FFF2-40B4-BE49-F238E27FC236}">
                <a16:creationId xmlns:a16="http://schemas.microsoft.com/office/drawing/2014/main" id="{9A7F8C88-3922-4F7A-97FE-CD492048B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1444AF-EE50-4AF7-BC9B-65CBE6FE4A15}"/>
              </a:ext>
            </a:extLst>
          </p:cNvPr>
          <p:cNvSpPr>
            <a:spLocks noGrp="1"/>
          </p:cNvSpPr>
          <p:nvPr>
            <p:ph type="sldNum" sz="quarter" idx="12"/>
          </p:nvPr>
        </p:nvSpPr>
        <p:spPr/>
        <p:txBody>
          <a:bodyPr/>
          <a:lstStyle/>
          <a:p>
            <a:fld id="{1A49884D-8E45-447E-8674-EE366B23A1D7}" type="slidenum">
              <a:rPr lang="en-GB" smtClean="0"/>
              <a:t>‹#›</a:t>
            </a:fld>
            <a:endParaRPr lang="en-GB"/>
          </a:p>
        </p:txBody>
      </p:sp>
    </p:spTree>
    <p:extLst>
      <p:ext uri="{BB962C8B-B14F-4D97-AF65-F5344CB8AC3E}">
        <p14:creationId xmlns:p14="http://schemas.microsoft.com/office/powerpoint/2010/main" val="388599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19114"/>
            <a:ext cx="7886700" cy="1325563"/>
          </a:xfrm>
        </p:spPr>
        <p:txBody>
          <a:bodyPr>
            <a:normAutofit/>
          </a:bodyPr>
          <a:lstStyle>
            <a:lvl1pPr algn="ctr">
              <a:defRPr sz="27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028950" y="6357856"/>
            <a:ext cx="3086100" cy="365125"/>
          </a:xfrm>
        </p:spPr>
        <p:txBody>
          <a:bodyPr/>
          <a:lstStyle/>
          <a:p>
            <a:endParaRPr lang="en-GB"/>
          </a:p>
        </p:txBody>
      </p:sp>
      <p:sp>
        <p:nvSpPr>
          <p:cNvPr id="6" name="Slide Number Placeholder 5"/>
          <p:cNvSpPr>
            <a:spLocks noGrp="1"/>
          </p:cNvSpPr>
          <p:nvPr>
            <p:ph type="sldNum" sz="quarter" idx="12"/>
          </p:nvPr>
        </p:nvSpPr>
        <p:spPr/>
        <p:txBody>
          <a:bodyPr/>
          <a:lstStyle/>
          <a:p>
            <a:fld id="{1A49884D-8E45-447E-8674-EE366B23A1D7}" type="slidenum">
              <a:rPr lang="en-GB" smtClean="0"/>
              <a:t>‹#›</a:t>
            </a:fld>
            <a:endParaRPr lang="en-GB"/>
          </a:p>
        </p:txBody>
      </p:sp>
    </p:spTree>
    <p:extLst>
      <p:ext uri="{BB962C8B-B14F-4D97-AF65-F5344CB8AC3E}">
        <p14:creationId xmlns:p14="http://schemas.microsoft.com/office/powerpoint/2010/main" val="295346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Section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77404A-367B-4C2D-B013-1EE6A960D60F}"/>
              </a:ext>
            </a:extLst>
          </p:cNvPr>
          <p:cNvSpPr/>
          <p:nvPr/>
        </p:nvSpPr>
        <p:spPr>
          <a:xfrm>
            <a:off x="166688" y="6477002"/>
            <a:ext cx="235743" cy="2000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56819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D7760F-40D8-4CE5-8A1C-FECBE6E190F5}"/>
              </a:ext>
            </a:extLst>
          </p:cNvPr>
          <p:cNvSpPr/>
          <p:nvPr/>
        </p:nvSpPr>
        <p:spPr>
          <a:xfrm>
            <a:off x="14515" y="60384"/>
            <a:ext cx="9063623" cy="6797615"/>
          </a:xfrm>
          <a:prstGeom prst="rect">
            <a:avLst/>
          </a:prstGeom>
          <a:solidFill>
            <a:schemeClr val="bg2"/>
          </a:solidFill>
          <a:ln w="152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Footer Placeholder 6">
            <a:extLst>
              <a:ext uri="{FF2B5EF4-FFF2-40B4-BE49-F238E27FC236}">
                <a16:creationId xmlns:a16="http://schemas.microsoft.com/office/drawing/2014/main" id="{04BE83F8-86FD-4856-BEDF-84F9C813F2A9}"/>
              </a:ext>
            </a:extLst>
          </p:cNvPr>
          <p:cNvSpPr>
            <a:spLocks noGrp="1"/>
          </p:cNvSpPr>
          <p:nvPr>
            <p:ph type="ftr" sz="quarter" idx="11"/>
          </p:nvPr>
        </p:nvSpPr>
        <p:spPr>
          <a:xfrm>
            <a:off x="3028950" y="6356355"/>
            <a:ext cx="3086100" cy="365125"/>
          </a:xfrm>
        </p:spPr>
        <p:txBody>
          <a:bodyPr/>
          <a:lstStyle/>
          <a:p>
            <a:endParaRPr lang="en-GB"/>
          </a:p>
        </p:txBody>
      </p:sp>
      <p:pic>
        <p:nvPicPr>
          <p:cNvPr id="4" name="Picture 3">
            <a:extLst>
              <a:ext uri="{FF2B5EF4-FFF2-40B4-BE49-F238E27FC236}">
                <a16:creationId xmlns:a16="http://schemas.microsoft.com/office/drawing/2014/main" id="{AEE6A631-3B8C-4E79-9177-BB3B6FA71743}"/>
              </a:ext>
            </a:extLst>
          </p:cNvPr>
          <p:cNvPicPr>
            <a:picLocks noChangeAspect="1"/>
          </p:cNvPicPr>
          <p:nvPr userDrawn="1"/>
        </p:nvPicPr>
        <p:blipFill>
          <a:blip r:embed="rId2"/>
          <a:stretch>
            <a:fillRect/>
          </a:stretch>
        </p:blipFill>
        <p:spPr>
          <a:xfrm>
            <a:off x="272659" y="291720"/>
            <a:ext cx="8547333" cy="5602710"/>
          </a:xfrm>
          <a:prstGeom prst="rect">
            <a:avLst/>
          </a:prstGeom>
        </p:spPr>
      </p:pic>
    </p:spTree>
    <p:extLst>
      <p:ext uri="{BB962C8B-B14F-4D97-AF65-F5344CB8AC3E}">
        <p14:creationId xmlns:p14="http://schemas.microsoft.com/office/powerpoint/2010/main" val="311085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D7760F-40D8-4CE5-8A1C-FECBE6E190F5}"/>
              </a:ext>
            </a:extLst>
          </p:cNvPr>
          <p:cNvSpPr/>
          <p:nvPr/>
        </p:nvSpPr>
        <p:spPr>
          <a:xfrm>
            <a:off x="14515" y="60384"/>
            <a:ext cx="9063623" cy="6797615"/>
          </a:xfrm>
          <a:prstGeom prst="rect">
            <a:avLst/>
          </a:prstGeom>
          <a:solidFill>
            <a:schemeClr val="bg2"/>
          </a:solidFill>
          <a:ln w="152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Footer Placeholder 6">
            <a:extLst>
              <a:ext uri="{FF2B5EF4-FFF2-40B4-BE49-F238E27FC236}">
                <a16:creationId xmlns:a16="http://schemas.microsoft.com/office/drawing/2014/main" id="{04BE83F8-86FD-4856-BEDF-84F9C813F2A9}"/>
              </a:ext>
            </a:extLst>
          </p:cNvPr>
          <p:cNvSpPr>
            <a:spLocks noGrp="1"/>
          </p:cNvSpPr>
          <p:nvPr>
            <p:ph type="ftr" sz="quarter" idx="11"/>
          </p:nvPr>
        </p:nvSpPr>
        <p:spPr>
          <a:xfrm>
            <a:off x="3028950" y="6356355"/>
            <a:ext cx="3086100" cy="365125"/>
          </a:xfrm>
        </p:spPr>
        <p:txBody>
          <a:bodyPr/>
          <a:lstStyle/>
          <a:p>
            <a:endParaRPr lang="en-GB"/>
          </a:p>
        </p:txBody>
      </p:sp>
      <p:pic>
        <p:nvPicPr>
          <p:cNvPr id="2" name="Graphic 1">
            <a:extLst>
              <a:ext uri="{FF2B5EF4-FFF2-40B4-BE49-F238E27FC236}">
                <a16:creationId xmlns:a16="http://schemas.microsoft.com/office/drawing/2014/main" id="{1D9450D3-6D8C-4553-923B-15D53EE2D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4432" y="6241060"/>
            <a:ext cx="474337" cy="480418"/>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40D03516-8B63-4E5D-8902-E1ECBAD7FE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231" y="6356355"/>
            <a:ext cx="700070" cy="249989"/>
          </a:xfrm>
          <a:prstGeom prst="rect">
            <a:avLst/>
          </a:prstGeom>
        </p:spPr>
      </p:pic>
    </p:spTree>
    <p:extLst>
      <p:ext uri="{BB962C8B-B14F-4D97-AF65-F5344CB8AC3E}">
        <p14:creationId xmlns:p14="http://schemas.microsoft.com/office/powerpoint/2010/main" val="403350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ection Header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AA1EAB-27DA-48CB-A979-1ED99F220B91}"/>
              </a:ext>
            </a:extLst>
          </p:cNvPr>
          <p:cNvSpPr/>
          <p:nvPr/>
        </p:nvSpPr>
        <p:spPr>
          <a:xfrm>
            <a:off x="166688" y="6477002"/>
            <a:ext cx="235743" cy="2000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id="{92943A9B-6978-4EC3-BE58-8E894188F280}"/>
              </a:ext>
            </a:extLst>
          </p:cNvPr>
          <p:cNvSpPr/>
          <p:nvPr userDrawn="1"/>
        </p:nvSpPr>
        <p:spPr>
          <a:xfrm>
            <a:off x="14515" y="60384"/>
            <a:ext cx="9063623" cy="6797615"/>
          </a:xfrm>
          <a:prstGeom prst="rect">
            <a:avLst/>
          </a:prstGeom>
          <a:solidFill>
            <a:schemeClr val="bg2"/>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id="{A204E416-0F42-4A24-AE7A-F94602C6CEA6}"/>
              </a:ext>
            </a:extLst>
          </p:cNvPr>
          <p:cNvPicPr>
            <a:picLocks noChangeAspect="1"/>
          </p:cNvPicPr>
          <p:nvPr userDrawn="1"/>
        </p:nvPicPr>
        <p:blipFill>
          <a:blip r:embed="rId2"/>
          <a:stretch>
            <a:fillRect/>
          </a:stretch>
        </p:blipFill>
        <p:spPr>
          <a:xfrm>
            <a:off x="166688" y="376301"/>
            <a:ext cx="8687553" cy="5919729"/>
          </a:xfrm>
          <a:prstGeom prst="rect">
            <a:avLst/>
          </a:prstGeom>
        </p:spPr>
      </p:pic>
    </p:spTree>
    <p:extLst>
      <p:ext uri="{BB962C8B-B14F-4D97-AF65-F5344CB8AC3E}">
        <p14:creationId xmlns:p14="http://schemas.microsoft.com/office/powerpoint/2010/main" val="129542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F4A486A-754D-4854-BB4D-76F1B0FF2847}"/>
              </a:ext>
            </a:extLst>
          </p:cNvPr>
          <p:cNvSpPr/>
          <p:nvPr/>
        </p:nvSpPr>
        <p:spPr>
          <a:xfrm>
            <a:off x="14515" y="60384"/>
            <a:ext cx="9063623" cy="6797615"/>
          </a:xfrm>
          <a:prstGeom prst="rect">
            <a:avLst/>
          </a:prstGeom>
          <a:solidFill>
            <a:schemeClr val="bg2"/>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Footer Placeholder 6">
            <a:extLst>
              <a:ext uri="{FF2B5EF4-FFF2-40B4-BE49-F238E27FC236}">
                <a16:creationId xmlns:a16="http://schemas.microsoft.com/office/drawing/2014/main" id="{04BE83F8-86FD-4856-BEDF-84F9C813F2A9}"/>
              </a:ext>
            </a:extLst>
          </p:cNvPr>
          <p:cNvSpPr>
            <a:spLocks noGrp="1"/>
          </p:cNvSpPr>
          <p:nvPr>
            <p:ph type="ftr" sz="quarter" idx="11"/>
          </p:nvPr>
        </p:nvSpPr>
        <p:spPr>
          <a:xfrm>
            <a:off x="3028950" y="6356355"/>
            <a:ext cx="3086100" cy="365125"/>
          </a:xfrm>
        </p:spPr>
        <p:txBody>
          <a:bodyPr/>
          <a:lstStyle/>
          <a:p>
            <a:endParaRPr lang="en-GB"/>
          </a:p>
        </p:txBody>
      </p:sp>
      <p:pic>
        <p:nvPicPr>
          <p:cNvPr id="2" name="Graphic 1">
            <a:extLst>
              <a:ext uri="{FF2B5EF4-FFF2-40B4-BE49-F238E27FC236}">
                <a16:creationId xmlns:a16="http://schemas.microsoft.com/office/drawing/2014/main" id="{393299DA-AC3A-4E04-AADB-EF840E5CA3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84432" y="6244102"/>
            <a:ext cx="474337" cy="474337"/>
          </a:xfrm>
          <a:prstGeom prst="rect">
            <a:avLst/>
          </a:prstGeom>
        </p:spPr>
      </p:pic>
      <p:pic>
        <p:nvPicPr>
          <p:cNvPr id="6" name="Picture 5">
            <a:extLst>
              <a:ext uri="{FF2B5EF4-FFF2-40B4-BE49-F238E27FC236}">
                <a16:creationId xmlns:a16="http://schemas.microsoft.com/office/drawing/2014/main" id="{22DA1497-78FE-4488-BBDA-B711F2DD58C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5232" y="6356355"/>
            <a:ext cx="700068" cy="249989"/>
          </a:xfrm>
          <a:prstGeom prst="rect">
            <a:avLst/>
          </a:prstGeom>
        </p:spPr>
      </p:pic>
    </p:spTree>
    <p:extLst>
      <p:ext uri="{BB962C8B-B14F-4D97-AF65-F5344CB8AC3E}">
        <p14:creationId xmlns:p14="http://schemas.microsoft.com/office/powerpoint/2010/main" val="173364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ction Header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72A16B-6230-44B5-B97C-E8ACB403598B}"/>
              </a:ext>
            </a:extLst>
          </p:cNvPr>
          <p:cNvSpPr/>
          <p:nvPr/>
        </p:nvSpPr>
        <p:spPr>
          <a:xfrm>
            <a:off x="166688" y="6477002"/>
            <a:ext cx="235743" cy="2000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id="{5CC6DAEC-58BE-44D9-8841-3A62705C82C9}"/>
              </a:ext>
            </a:extLst>
          </p:cNvPr>
          <p:cNvSpPr/>
          <p:nvPr userDrawn="1"/>
        </p:nvSpPr>
        <p:spPr>
          <a:xfrm>
            <a:off x="14515" y="60384"/>
            <a:ext cx="9063623" cy="6797615"/>
          </a:xfrm>
          <a:prstGeom prst="rect">
            <a:avLst/>
          </a:prstGeom>
          <a:solidFill>
            <a:schemeClr val="bg2"/>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 name="Picture 2">
            <a:extLst>
              <a:ext uri="{FF2B5EF4-FFF2-40B4-BE49-F238E27FC236}">
                <a16:creationId xmlns:a16="http://schemas.microsoft.com/office/drawing/2014/main" id="{FC890439-A787-4D41-A51F-88E0AD1996E4}"/>
              </a:ext>
            </a:extLst>
          </p:cNvPr>
          <p:cNvPicPr>
            <a:picLocks noChangeAspect="1"/>
          </p:cNvPicPr>
          <p:nvPr userDrawn="1"/>
        </p:nvPicPr>
        <p:blipFill rotWithShape="1">
          <a:blip r:embed="rId2"/>
          <a:srcRect l="14273" t="16868" r="57693" b="14930"/>
          <a:stretch/>
        </p:blipFill>
        <p:spPr>
          <a:xfrm>
            <a:off x="350109" y="397507"/>
            <a:ext cx="8392434" cy="5742373"/>
          </a:xfrm>
          <a:prstGeom prst="rect">
            <a:avLst/>
          </a:prstGeom>
        </p:spPr>
      </p:pic>
    </p:spTree>
    <p:extLst>
      <p:ext uri="{BB962C8B-B14F-4D97-AF65-F5344CB8AC3E}">
        <p14:creationId xmlns:p14="http://schemas.microsoft.com/office/powerpoint/2010/main" val="400981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675">
                <a:solidFill>
                  <a:schemeClr val="tx1"/>
                </a:solidFill>
              </a:defRPr>
            </a:lvl1pPr>
          </a:lstStyle>
          <a:p>
            <a:fld id="{21A3262A-5DF9-45C2-89BB-8560112B591E}" type="datetimeFigureOut">
              <a:rPr lang="en-GB" smtClean="0"/>
              <a:t>16/02/2021</a:t>
            </a:fld>
            <a:endParaRPr lang="en-GB"/>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675">
                <a:solidFill>
                  <a:schemeClr val="tx1"/>
                </a:solidFill>
              </a:defRPr>
            </a:lvl1pPr>
          </a:lstStyle>
          <a:p>
            <a:endParaRPr lang="en-GB"/>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675">
                <a:solidFill>
                  <a:schemeClr val="tx1"/>
                </a:solidFill>
              </a:defRPr>
            </a:lvl1pPr>
          </a:lstStyle>
          <a:p>
            <a:fld id="{1A49884D-8E45-447E-8674-EE366B23A1D7}" type="slidenum">
              <a:rPr lang="en-GB" smtClean="0"/>
              <a:t>‹#›</a:t>
            </a:fld>
            <a:endParaRPr lang="en-GB"/>
          </a:p>
        </p:txBody>
      </p:sp>
      <p:pic>
        <p:nvPicPr>
          <p:cNvPr id="8" name="Graphic 7">
            <a:extLst>
              <a:ext uri="{FF2B5EF4-FFF2-40B4-BE49-F238E27FC236}">
                <a16:creationId xmlns:a16="http://schemas.microsoft.com/office/drawing/2014/main" id="{1BDA1812-3EC2-4A3B-A971-605D0FAE7C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0" y="2"/>
            <a:ext cx="9144000" cy="2489627"/>
          </a:xfrm>
          <a:prstGeom prst="rect">
            <a:avLst/>
          </a:prstGeom>
        </p:spPr>
      </p:pic>
    </p:spTree>
    <p:extLst>
      <p:ext uri="{BB962C8B-B14F-4D97-AF65-F5344CB8AC3E}">
        <p14:creationId xmlns:p14="http://schemas.microsoft.com/office/powerpoint/2010/main" val="3211477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0"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43.png"/><Relationship Id="rId4" Type="http://schemas.openxmlformats.org/officeDocument/2006/relationships/image" Target="../media/image42.sv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48.png"/><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20.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hyperlink" Target="https://www.wagggs.org/ar/resources/world-thinking-day-2021-activity-pack/" TargetMode="External"/><Relationship Id="rId3" Type="http://schemas.openxmlformats.org/officeDocument/2006/relationships/image" Target="../media/image53.png"/><Relationship Id="rId7"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hyperlink" Target="https://www.wagggs.org/ar/resources/world-thinking-day-2021-activity-pack/"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hyperlink" Target="https://www.wagggs.org/en/resources/world-thinking-day-2021-activity-pack/" TargetMode="External"/><Relationship Id="rId4" Type="http://schemas.openxmlformats.org/officeDocument/2006/relationships/image" Target="../media/image58.svg"/></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hyperlink" Target="https://www.wagggs.org/ar/resources/world-thinking-day-2021-activity-pack/"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sv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10.xml"/><Relationship Id="rId5" Type="http://schemas.openxmlformats.org/officeDocument/2006/relationships/image" Target="../media/image68.png"/><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image" Target="../media/image71.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72.emf"/><Relationship Id="rId7" Type="http://schemas.openxmlformats.org/officeDocument/2006/relationships/image" Target="../media/image73.svg"/><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0.xml"/><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8" Type="http://schemas.openxmlformats.org/officeDocument/2006/relationships/hyperlink" Target="https://www.wagggs.org/en/resources/world-thinking-day-2021-activity-pack/" TargetMode="External"/><Relationship Id="rId3" Type="http://schemas.openxmlformats.org/officeDocument/2006/relationships/image" Target="../media/image77.png"/><Relationship Id="rId7" Type="http://schemas.openxmlformats.org/officeDocument/2006/relationships/image" Target="../media/image65.sv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svg"/><Relationship Id="rId10" Type="http://schemas.openxmlformats.org/officeDocument/2006/relationships/hyperlink" Target="https://www.wagggs.org/ar/resources/world-thinking-day-2021-activity-pack/" TargetMode="External"/><Relationship Id="rId4" Type="http://schemas.openxmlformats.org/officeDocument/2006/relationships/image" Target="../media/image62.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0.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image" Target="../media/image75.png"/><Relationship Id="rId5" Type="http://schemas.openxmlformats.org/officeDocument/2006/relationships/image" Target="../media/image71.pn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sv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hyperlink" Target="https://www.wagggs-shop.org/" TargetMode="External"/><Relationship Id="rId2" Type="http://schemas.openxmlformats.org/officeDocument/2006/relationships/notesSlide" Target="../notesSlides/notesSlide51.xml"/><Relationship Id="rId1" Type="http://schemas.openxmlformats.org/officeDocument/2006/relationships/slideLayout" Target="../slideLayouts/slideLayout18.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872133-861A-4BB9-B646-4F6DAE581FC4}"/>
              </a:ext>
            </a:extLst>
          </p:cNvPr>
          <p:cNvPicPr>
            <a:picLocks noChangeAspect="1"/>
          </p:cNvPicPr>
          <p:nvPr/>
        </p:nvPicPr>
        <p:blipFill>
          <a:blip r:embed="rId3"/>
          <a:stretch>
            <a:fillRect/>
          </a:stretch>
        </p:blipFill>
        <p:spPr>
          <a:xfrm>
            <a:off x="612533" y="1962638"/>
            <a:ext cx="5371042" cy="2493480"/>
          </a:xfrm>
          <a:prstGeom prst="rect">
            <a:avLst/>
          </a:prstGeom>
        </p:spPr>
      </p:pic>
      <p:sp>
        <p:nvSpPr>
          <p:cNvPr id="3" name="Text Placeholder 2">
            <a:extLst>
              <a:ext uri="{FF2B5EF4-FFF2-40B4-BE49-F238E27FC236}">
                <a16:creationId xmlns:a16="http://schemas.microsoft.com/office/drawing/2014/main" id="{334A5BED-A702-4564-B4C7-29B2AC3A1CA3}"/>
              </a:ext>
            </a:extLst>
          </p:cNvPr>
          <p:cNvSpPr>
            <a:spLocks noGrp="1"/>
          </p:cNvSpPr>
          <p:nvPr>
            <p:ph type="body" idx="1"/>
          </p:nvPr>
        </p:nvSpPr>
        <p:spPr>
          <a:xfrm>
            <a:off x="623888" y="4589468"/>
            <a:ext cx="4106252" cy="1500187"/>
          </a:xfrm>
        </p:spPr>
        <p:txBody>
          <a:bodyPr vert="horz" lIns="91440" tIns="45720" rIns="91440" bIns="45720" rtlCol="0" anchor="t">
            <a:noAutofit/>
          </a:bodyPr>
          <a:lstStyle/>
          <a:p>
            <a:pPr algn="r" rtl="1"/>
            <a:r>
              <a:rPr lang="ar-OM" sz="2000" dirty="0">
                <a:latin typeface="Lato Light"/>
              </a:rPr>
              <a:t>بالإمكان إزالة الشرائح التي لا تحتاجونها، الرجاء إلقاء نظرة على قسم الملاحظات للمزيد من الإرشادات والتعليمات.</a:t>
            </a:r>
            <a:br>
              <a:rPr lang="en-GB" sz="2000" dirty="0">
                <a:latin typeface="Lato Light"/>
              </a:rPr>
            </a:br>
            <a:endParaRPr lang="en-GB" sz="2000" dirty="0"/>
          </a:p>
        </p:txBody>
      </p:sp>
      <p:sp>
        <p:nvSpPr>
          <p:cNvPr id="8" name="Footer Placeholder 7">
            <a:extLst>
              <a:ext uri="{FF2B5EF4-FFF2-40B4-BE49-F238E27FC236}">
                <a16:creationId xmlns:a16="http://schemas.microsoft.com/office/drawing/2014/main" id="{63F27B51-441D-4DE6-8385-D1D60E221C8A}"/>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sp>
        <p:nvSpPr>
          <p:cNvPr id="11" name="TextBox 10">
            <a:extLst>
              <a:ext uri="{FF2B5EF4-FFF2-40B4-BE49-F238E27FC236}">
                <a16:creationId xmlns:a16="http://schemas.microsoft.com/office/drawing/2014/main" id="{F9E80A82-93D8-4CB0-A01C-75C4807C4DE2}"/>
              </a:ext>
            </a:extLst>
          </p:cNvPr>
          <p:cNvSpPr txBox="1"/>
          <p:nvPr/>
        </p:nvSpPr>
        <p:spPr>
          <a:xfrm>
            <a:off x="915905" y="2388763"/>
            <a:ext cx="4764298" cy="1569660"/>
          </a:xfrm>
          <a:prstGeom prst="rect">
            <a:avLst/>
          </a:prstGeom>
          <a:noFill/>
        </p:spPr>
        <p:txBody>
          <a:bodyPr wrap="square" lIns="91440" tIns="45720" rIns="91440" bIns="45720" rtlCol="0" anchor="t">
            <a:spAutoFit/>
          </a:bodyPr>
          <a:lstStyle/>
          <a:p>
            <a:pPr algn="r" rtl="1"/>
            <a:r>
              <a:rPr lang="en-GB" sz="3200" b="1" dirty="0">
                <a:latin typeface="+mj-lt"/>
              </a:rPr>
              <a:t>أهلاً بكم في العرض التقديمي الرسمي ليوم الذكرى العالمي 2021</a:t>
            </a:r>
            <a:endParaRPr lang="en-US" dirty="0"/>
          </a:p>
        </p:txBody>
      </p:sp>
      <p:pic>
        <p:nvPicPr>
          <p:cNvPr id="5" name="Picture 4">
            <a:extLst>
              <a:ext uri="{FF2B5EF4-FFF2-40B4-BE49-F238E27FC236}">
                <a16:creationId xmlns:a16="http://schemas.microsoft.com/office/drawing/2014/main" id="{AB0DAD32-E754-4CEA-93F3-B506DF539A02}"/>
              </a:ext>
            </a:extLst>
          </p:cNvPr>
          <p:cNvPicPr>
            <a:picLocks noChangeAspect="1"/>
          </p:cNvPicPr>
          <p:nvPr/>
        </p:nvPicPr>
        <p:blipFill>
          <a:blip r:embed="rId4"/>
          <a:stretch>
            <a:fillRect/>
          </a:stretch>
        </p:blipFill>
        <p:spPr>
          <a:xfrm>
            <a:off x="4730140" y="3009040"/>
            <a:ext cx="4109060" cy="3865199"/>
          </a:xfrm>
          <a:prstGeom prst="rect">
            <a:avLst/>
          </a:prstGeom>
        </p:spPr>
      </p:pic>
      <p:sp>
        <p:nvSpPr>
          <p:cNvPr id="9" name="TextBox 8">
            <a:extLst>
              <a:ext uri="{FF2B5EF4-FFF2-40B4-BE49-F238E27FC236}">
                <a16:creationId xmlns:a16="http://schemas.microsoft.com/office/drawing/2014/main" id="{BB2E9BB0-8B58-4622-A71A-772D4E4F5001}"/>
              </a:ext>
            </a:extLst>
          </p:cNvPr>
          <p:cNvSpPr txBox="1"/>
          <p:nvPr/>
        </p:nvSpPr>
        <p:spPr>
          <a:xfrm>
            <a:off x="772886" y="254153"/>
            <a:ext cx="7380514" cy="1015663"/>
          </a:xfrm>
          <a:prstGeom prst="rect">
            <a:avLst/>
          </a:prstGeom>
          <a:noFill/>
        </p:spPr>
        <p:txBody>
          <a:bodyPr wrap="square" rtlCol="0">
            <a:spAutoFit/>
          </a:bodyPr>
          <a:lstStyle/>
          <a:p>
            <a:pPr algn="ctr" rtl="1"/>
            <a:r>
              <a:rPr lang="ar-OM" sz="6000" b="1" dirty="0">
                <a:solidFill>
                  <a:schemeClr val="bg1"/>
                </a:solidFill>
              </a:rPr>
              <a:t>لنقف معاً من أجل السلام</a:t>
            </a:r>
            <a:endParaRPr lang="en-US" sz="6000" b="1" dirty="0">
              <a:solidFill>
                <a:schemeClr val="bg1"/>
              </a:solidFill>
            </a:endParaRPr>
          </a:p>
        </p:txBody>
      </p:sp>
    </p:spTree>
    <p:extLst>
      <p:ext uri="{BB962C8B-B14F-4D97-AF65-F5344CB8AC3E}">
        <p14:creationId xmlns:p14="http://schemas.microsoft.com/office/powerpoint/2010/main" val="414978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4BF72F4-51F9-40D1-89A2-F96183BE4876}"/>
              </a:ext>
            </a:extLst>
          </p:cNvPr>
          <p:cNvSpPr>
            <a:spLocks noGrp="1"/>
          </p:cNvSpPr>
          <p:nvPr>
            <p:ph idx="1"/>
          </p:nvPr>
        </p:nvSpPr>
        <p:spPr>
          <a:xfrm>
            <a:off x="608986" y="2461953"/>
            <a:ext cx="2507840" cy="3311404"/>
          </a:xfrm>
          <a:prstGeom prst="round2DiagRect">
            <a:avLst/>
          </a:prstGeom>
          <a:solidFill>
            <a:schemeClr val="accent5">
              <a:lumMod val="40000"/>
              <a:lumOff val="60000"/>
            </a:schemeClr>
          </a:solidFill>
          <a:ln>
            <a:noFill/>
          </a:ln>
        </p:spPr>
        <p:style>
          <a:lnRef idx="2">
            <a:schemeClr val="accent5"/>
          </a:lnRef>
          <a:fillRef idx="1">
            <a:schemeClr val="lt1"/>
          </a:fillRef>
          <a:effectRef idx="0">
            <a:schemeClr val="accent5"/>
          </a:effectRef>
          <a:fontRef idx="minor">
            <a:schemeClr val="dk1"/>
          </a:fontRef>
        </p:style>
        <p:txBody>
          <a:bodyPr>
            <a:normAutofit/>
          </a:bodyPr>
          <a:lstStyle/>
          <a:p>
            <a:pPr marL="0" indent="0" algn="r" rtl="1">
              <a:buNone/>
            </a:pPr>
            <a:r>
              <a:rPr lang="ar-OM" sz="1800" b="1" dirty="0">
                <a:solidFill>
                  <a:schemeClr val="accent5"/>
                </a:solidFill>
              </a:rPr>
              <a:t>قفي قوية</a:t>
            </a:r>
            <a:endParaRPr lang="en-GB" sz="1800" b="1" dirty="0">
              <a:solidFill>
                <a:schemeClr val="accent5"/>
              </a:solidFill>
            </a:endParaRPr>
          </a:p>
          <a:p>
            <a:pPr algn="r" rtl="1">
              <a:lnSpc>
                <a:spcPct val="100000"/>
              </a:lnSpc>
            </a:pPr>
            <a:r>
              <a:rPr lang="ar-OM" sz="1400" dirty="0">
                <a:solidFill>
                  <a:srgbClr val="000000"/>
                </a:solidFill>
              </a:rPr>
              <a:t>افهمي ما يعنيه بناء السلام.</a:t>
            </a:r>
          </a:p>
          <a:p>
            <a:pPr algn="r" rtl="1">
              <a:lnSpc>
                <a:spcPct val="100000"/>
              </a:lnSpc>
            </a:pPr>
            <a:r>
              <a:rPr lang="ar-OM" sz="1400" dirty="0">
                <a:solidFill>
                  <a:srgbClr val="000000"/>
                </a:solidFill>
              </a:rPr>
              <a:t>استكشفي الإجراءات التي يمكنك القيام بها والتي يمكن أن تؤدي إلى بناء السلام أو خلق الصراع.</a:t>
            </a:r>
            <a:endParaRPr lang="en-GB" sz="1400" dirty="0">
              <a:solidFill>
                <a:srgbClr val="000000"/>
              </a:solidFill>
            </a:endParaRPr>
          </a:p>
        </p:txBody>
      </p:sp>
      <p:sp>
        <p:nvSpPr>
          <p:cNvPr id="9" name="TextBox 8">
            <a:extLst>
              <a:ext uri="{FF2B5EF4-FFF2-40B4-BE49-F238E27FC236}">
                <a16:creationId xmlns:a16="http://schemas.microsoft.com/office/drawing/2014/main" id="{9CAF7044-236E-48C8-BA4C-253ACE4ED8F4}"/>
              </a:ext>
            </a:extLst>
          </p:cNvPr>
          <p:cNvSpPr txBox="1"/>
          <p:nvPr/>
        </p:nvSpPr>
        <p:spPr>
          <a:xfrm>
            <a:off x="577493" y="1954210"/>
            <a:ext cx="7089673" cy="400110"/>
          </a:xfrm>
          <a:prstGeom prst="rect">
            <a:avLst/>
          </a:prstGeom>
          <a:noFill/>
        </p:spPr>
        <p:txBody>
          <a:bodyPr wrap="square">
            <a:spAutoFit/>
          </a:bodyPr>
          <a:lstStyle/>
          <a:p>
            <a:pPr algn="r" rtl="1"/>
            <a:r>
              <a:rPr lang="ar-OM" sz="2000" b="1" dirty="0"/>
              <a:t>ستساعدنا هذه الأنشطة عبر الإنترنت على:</a:t>
            </a:r>
            <a:endParaRPr lang="en-GB" sz="2000" b="1" dirty="0"/>
          </a:p>
        </p:txBody>
      </p:sp>
      <p:sp>
        <p:nvSpPr>
          <p:cNvPr id="13" name="Content Placeholder 6">
            <a:extLst>
              <a:ext uri="{FF2B5EF4-FFF2-40B4-BE49-F238E27FC236}">
                <a16:creationId xmlns:a16="http://schemas.microsoft.com/office/drawing/2014/main" id="{F9B18ACA-2360-4280-B8CE-FA5085183F3F}"/>
              </a:ext>
            </a:extLst>
          </p:cNvPr>
          <p:cNvSpPr txBox="1">
            <a:spLocks/>
          </p:cNvSpPr>
          <p:nvPr/>
        </p:nvSpPr>
        <p:spPr>
          <a:xfrm>
            <a:off x="3396738" y="2461953"/>
            <a:ext cx="2507840" cy="3311404"/>
          </a:xfrm>
          <a:prstGeom prst="round2DiagRect">
            <a:avLst/>
          </a:prstGeom>
          <a:solidFill>
            <a:schemeClr val="accent2">
              <a:lumMod val="40000"/>
              <a:lumOff val="60000"/>
            </a:schemeClr>
          </a:solid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gn="r" rtl="1">
              <a:buNone/>
            </a:pPr>
            <a:r>
              <a:rPr lang="ar-OM" sz="2400" b="1" dirty="0">
                <a:solidFill>
                  <a:schemeClr val="accent2"/>
                </a:solidFill>
              </a:rPr>
              <a:t>قفي</a:t>
            </a:r>
            <a:endParaRPr lang="en-GB" sz="2400" b="1" dirty="0">
              <a:solidFill>
                <a:schemeClr val="accent2"/>
              </a:solidFill>
            </a:endParaRPr>
          </a:p>
          <a:p>
            <a:pPr algn="r" rtl="1">
              <a:lnSpc>
                <a:spcPct val="120000"/>
              </a:lnSpc>
            </a:pPr>
            <a:r>
              <a:rPr lang="ar-OM" sz="1400" dirty="0">
                <a:solidFill>
                  <a:srgbClr val="000000"/>
                </a:solidFill>
              </a:rPr>
              <a:t>تدرب على النظر إلى الموقف من منظور شخص آخر.</a:t>
            </a:r>
          </a:p>
          <a:p>
            <a:pPr algn="r" rtl="1">
              <a:lnSpc>
                <a:spcPct val="120000"/>
              </a:lnSpc>
            </a:pPr>
            <a:r>
              <a:rPr lang="ar-OM" sz="1400" dirty="0">
                <a:solidFill>
                  <a:srgbClr val="000000"/>
                </a:solidFill>
              </a:rPr>
              <a:t>افهمي كيف يمكن لسلوكياتنا ومواقفنا أن تخلق السلام أو تعطله.</a:t>
            </a:r>
            <a:endParaRPr lang="en-GB" sz="1400" dirty="0">
              <a:solidFill>
                <a:srgbClr val="000000"/>
              </a:solidFill>
            </a:endParaRPr>
          </a:p>
        </p:txBody>
      </p:sp>
      <p:sp>
        <p:nvSpPr>
          <p:cNvPr id="14" name="Content Placeholder 6">
            <a:extLst>
              <a:ext uri="{FF2B5EF4-FFF2-40B4-BE49-F238E27FC236}">
                <a16:creationId xmlns:a16="http://schemas.microsoft.com/office/drawing/2014/main" id="{E3FD23D2-2D1E-4E51-8340-A9868B9C3C17}"/>
              </a:ext>
            </a:extLst>
          </p:cNvPr>
          <p:cNvSpPr txBox="1">
            <a:spLocks/>
          </p:cNvSpPr>
          <p:nvPr/>
        </p:nvSpPr>
        <p:spPr>
          <a:xfrm>
            <a:off x="6184490" y="2461953"/>
            <a:ext cx="2507840" cy="3311404"/>
          </a:xfrm>
          <a:prstGeom prst="round2DiagRect">
            <a:avLst/>
          </a:prstGeom>
          <a:solidFill>
            <a:schemeClr val="accent6">
              <a:lumMod val="40000"/>
              <a:lumOff val="60000"/>
            </a:schemeClr>
          </a:solid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gn="r" rtl="1">
              <a:lnSpc>
                <a:spcPct val="120000"/>
              </a:lnSpc>
              <a:buNone/>
            </a:pPr>
            <a:r>
              <a:rPr lang="ar-OM" sz="1800" b="1" dirty="0">
                <a:solidFill>
                  <a:schemeClr val="accent6"/>
                </a:solidFill>
              </a:rPr>
              <a:t>لنقف معاً</a:t>
            </a:r>
            <a:endParaRPr lang="en-GB" sz="1800" b="1" dirty="0">
              <a:solidFill>
                <a:schemeClr val="accent6"/>
              </a:solidFill>
            </a:endParaRPr>
          </a:p>
          <a:p>
            <a:pPr algn="r" rtl="1">
              <a:lnSpc>
                <a:spcPct val="120000"/>
              </a:lnSpc>
            </a:pPr>
            <a:r>
              <a:rPr lang="ar-OM" sz="1400" dirty="0">
                <a:solidFill>
                  <a:srgbClr val="000000"/>
                </a:solidFill>
              </a:rPr>
              <a:t>حددي اختياراتك المتجذرة في قيمك.</a:t>
            </a:r>
          </a:p>
          <a:p>
            <a:pPr algn="r" rtl="1">
              <a:lnSpc>
                <a:spcPct val="120000"/>
              </a:lnSpc>
            </a:pPr>
            <a:r>
              <a:rPr lang="ar-OM" sz="1400" dirty="0">
                <a:solidFill>
                  <a:srgbClr val="000000"/>
                </a:solidFill>
              </a:rPr>
              <a:t>اتخذي الإجراءات نحو خلق مجتمع أكثر ترحيبا وسلاما.</a:t>
            </a:r>
            <a:endParaRPr lang="en-GB" sz="1600" dirty="0">
              <a:solidFill>
                <a:srgbClr val="000000"/>
              </a:solidFill>
            </a:endParaRPr>
          </a:p>
        </p:txBody>
      </p:sp>
      <p:sp>
        <p:nvSpPr>
          <p:cNvPr id="19" name="TextBox 18"/>
          <p:cNvSpPr txBox="1"/>
          <p:nvPr/>
        </p:nvSpPr>
        <p:spPr>
          <a:xfrm>
            <a:off x="0" y="1661911"/>
            <a:ext cx="1708220" cy="369332"/>
          </a:xfrm>
          <a:prstGeom prst="rect">
            <a:avLst/>
          </a:prstGeom>
          <a:solidFill>
            <a:schemeClr val="accent2"/>
          </a:solidFill>
        </p:spPr>
        <p:txBody>
          <a:bodyPr wrap="square" rtlCol="0">
            <a:spAutoFit/>
          </a:bodyPr>
          <a:lstStyle/>
          <a:p>
            <a:pPr algn="r"/>
            <a:r>
              <a:rPr lang="ar-OM" b="1" dirty="0">
                <a:solidFill>
                  <a:schemeClr val="bg1"/>
                </a:solidFill>
              </a:rPr>
              <a:t>للعمر المتوسطً</a:t>
            </a:r>
            <a:endParaRPr lang="en-US" b="1" dirty="0">
              <a:solidFill>
                <a:schemeClr val="bg1"/>
              </a:solidFill>
            </a:endParaRPr>
          </a:p>
        </p:txBody>
      </p:sp>
      <p:sp>
        <p:nvSpPr>
          <p:cNvPr id="21" name="Footer Placeholder 7">
            <a:extLst>
              <a:ext uri="{FF2B5EF4-FFF2-40B4-BE49-F238E27FC236}">
                <a16:creationId xmlns:a16="http://schemas.microsoft.com/office/drawing/2014/main" id="{7C879CF6-4676-4BB7-91AB-AC2B17FA9E37}"/>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23" name="TextBox 22">
            <a:extLst>
              <a:ext uri="{FF2B5EF4-FFF2-40B4-BE49-F238E27FC236}">
                <a16:creationId xmlns:a16="http://schemas.microsoft.com/office/drawing/2014/main" id="{7462F616-316C-4E9C-AA08-78EDEC34BAFD}"/>
              </a:ext>
            </a:extLst>
          </p:cNvPr>
          <p:cNvSpPr txBox="1"/>
          <p:nvPr/>
        </p:nvSpPr>
        <p:spPr>
          <a:xfrm>
            <a:off x="772886" y="254153"/>
            <a:ext cx="7380514" cy="1015663"/>
          </a:xfrm>
          <a:prstGeom prst="rect">
            <a:avLst/>
          </a:prstGeom>
          <a:noFill/>
        </p:spPr>
        <p:txBody>
          <a:bodyPr wrap="square" rtlCol="0">
            <a:spAutoFit/>
          </a:bodyPr>
          <a:lstStyle/>
          <a:p>
            <a:pPr algn="ctr" rtl="1"/>
            <a:r>
              <a:rPr lang="ar-OM" sz="6000" b="1" dirty="0">
                <a:solidFill>
                  <a:schemeClr val="bg1"/>
                </a:solidFill>
              </a:rPr>
              <a:t>لنقف معاً من أجل السلام</a:t>
            </a:r>
            <a:endParaRPr lang="en-US" sz="6000" b="1" dirty="0">
              <a:solidFill>
                <a:schemeClr val="bg1"/>
              </a:solidFill>
            </a:endParaRPr>
          </a:p>
        </p:txBody>
      </p:sp>
      <p:pic>
        <p:nvPicPr>
          <p:cNvPr id="24" name="Graphic 23">
            <a:extLst>
              <a:ext uri="{FF2B5EF4-FFF2-40B4-BE49-F238E27FC236}">
                <a16:creationId xmlns:a16="http://schemas.microsoft.com/office/drawing/2014/main" id="{8E306EF2-1B1C-4BF9-89CF-10A835D847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104" y="5639739"/>
            <a:ext cx="1142231" cy="1156875"/>
          </a:xfrm>
          <a:prstGeom prst="rect">
            <a:avLst/>
          </a:prstGeom>
        </p:spPr>
      </p:pic>
      <p:pic>
        <p:nvPicPr>
          <p:cNvPr id="25" name="Graphic 24">
            <a:extLst>
              <a:ext uri="{FF2B5EF4-FFF2-40B4-BE49-F238E27FC236}">
                <a16:creationId xmlns:a16="http://schemas.microsoft.com/office/drawing/2014/main" id="{723962D1-49FC-421A-A9FB-BB3773BC5D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5423" y="5639739"/>
            <a:ext cx="1051436" cy="1051433"/>
          </a:xfrm>
          <a:prstGeom prst="rect">
            <a:avLst/>
          </a:prstGeom>
        </p:spPr>
      </p:pic>
      <p:pic>
        <p:nvPicPr>
          <p:cNvPr id="26" name="Graphic 25">
            <a:extLst>
              <a:ext uri="{FF2B5EF4-FFF2-40B4-BE49-F238E27FC236}">
                <a16:creationId xmlns:a16="http://schemas.microsoft.com/office/drawing/2014/main" id="{91614BE9-7CF6-4756-9495-5B465585C9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91661" y="5355272"/>
            <a:ext cx="1051436" cy="1051436"/>
          </a:xfrm>
          <a:prstGeom prst="rect">
            <a:avLst/>
          </a:prstGeom>
        </p:spPr>
      </p:pic>
    </p:spTree>
    <p:extLst>
      <p:ext uri="{BB962C8B-B14F-4D97-AF65-F5344CB8AC3E}">
        <p14:creationId xmlns:p14="http://schemas.microsoft.com/office/powerpoint/2010/main" val="331126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4BF72F4-51F9-40D1-89A2-F96183BE4876}"/>
              </a:ext>
            </a:extLst>
          </p:cNvPr>
          <p:cNvSpPr>
            <a:spLocks noGrp="1"/>
          </p:cNvSpPr>
          <p:nvPr>
            <p:ph idx="1"/>
          </p:nvPr>
        </p:nvSpPr>
        <p:spPr>
          <a:xfrm>
            <a:off x="608986" y="2461953"/>
            <a:ext cx="2507840" cy="3311404"/>
          </a:xfrm>
          <a:prstGeom prst="round2DiagRect">
            <a:avLst/>
          </a:prstGeom>
          <a:solidFill>
            <a:schemeClr val="accent5">
              <a:lumMod val="40000"/>
              <a:lumOff val="60000"/>
            </a:schemeClr>
          </a:solidFill>
          <a:ln>
            <a:noFill/>
          </a:ln>
        </p:spPr>
        <p:style>
          <a:lnRef idx="2">
            <a:schemeClr val="accent5"/>
          </a:lnRef>
          <a:fillRef idx="1">
            <a:schemeClr val="lt1"/>
          </a:fillRef>
          <a:effectRef idx="0">
            <a:schemeClr val="accent5"/>
          </a:effectRef>
          <a:fontRef idx="minor">
            <a:schemeClr val="dk1"/>
          </a:fontRef>
        </p:style>
        <p:txBody>
          <a:bodyPr>
            <a:normAutofit/>
          </a:bodyPr>
          <a:lstStyle/>
          <a:p>
            <a:pPr marL="0" indent="0" algn="r" rtl="1">
              <a:buNone/>
            </a:pPr>
            <a:r>
              <a:rPr lang="ar-OM" sz="1800" b="1" dirty="0">
                <a:solidFill>
                  <a:schemeClr val="accent5"/>
                </a:solidFill>
              </a:rPr>
              <a:t>قفي قوية</a:t>
            </a:r>
            <a:endParaRPr lang="en-GB" sz="1800" b="1" dirty="0">
              <a:solidFill>
                <a:schemeClr val="accent5"/>
              </a:solidFill>
            </a:endParaRPr>
          </a:p>
          <a:p>
            <a:pPr algn="r" rtl="1">
              <a:lnSpc>
                <a:spcPct val="100000"/>
              </a:lnSpc>
            </a:pPr>
            <a:r>
              <a:rPr lang="ar-OM" sz="1600" dirty="0">
                <a:solidFill>
                  <a:srgbClr val="000000"/>
                </a:solidFill>
              </a:rPr>
              <a:t>افهمي ما يعنيه بناء السلام.</a:t>
            </a:r>
            <a:endParaRPr lang="en-GB" sz="1600" dirty="0">
              <a:solidFill>
                <a:srgbClr val="000000"/>
              </a:solidFill>
            </a:endParaRPr>
          </a:p>
          <a:p>
            <a:pPr algn="r" rtl="1">
              <a:lnSpc>
                <a:spcPct val="100000"/>
              </a:lnSpc>
            </a:pPr>
            <a:r>
              <a:rPr lang="ar-OM" sz="1600" dirty="0">
                <a:solidFill>
                  <a:srgbClr val="000000"/>
                </a:solidFill>
              </a:rPr>
              <a:t>اكتشفي الأعمال التي يمكن أن تؤدي إلى الصراع أو السلام.</a:t>
            </a:r>
            <a:endParaRPr lang="en-GB" sz="1600" dirty="0">
              <a:solidFill>
                <a:srgbClr val="000000"/>
              </a:solidFill>
            </a:endParaRPr>
          </a:p>
          <a:p>
            <a:pPr algn="r" rtl="1"/>
            <a:r>
              <a:rPr lang="ar-OM" sz="1600" dirty="0">
                <a:solidFill>
                  <a:srgbClr val="000000"/>
                </a:solidFill>
              </a:rPr>
              <a:t>انظري كيف يمكننا أن نكون بناة سلام</a:t>
            </a:r>
            <a:r>
              <a:rPr lang="en-GB" sz="1600" dirty="0">
                <a:solidFill>
                  <a:srgbClr val="000000"/>
                </a:solidFill>
              </a:rPr>
              <a:t>.</a:t>
            </a:r>
          </a:p>
        </p:txBody>
      </p:sp>
      <p:sp>
        <p:nvSpPr>
          <p:cNvPr id="9" name="TextBox 8">
            <a:extLst>
              <a:ext uri="{FF2B5EF4-FFF2-40B4-BE49-F238E27FC236}">
                <a16:creationId xmlns:a16="http://schemas.microsoft.com/office/drawing/2014/main" id="{9CAF7044-236E-48C8-BA4C-253ACE4ED8F4}"/>
              </a:ext>
            </a:extLst>
          </p:cNvPr>
          <p:cNvSpPr txBox="1"/>
          <p:nvPr/>
        </p:nvSpPr>
        <p:spPr>
          <a:xfrm>
            <a:off x="577493" y="1954210"/>
            <a:ext cx="7089673" cy="400110"/>
          </a:xfrm>
          <a:prstGeom prst="rect">
            <a:avLst/>
          </a:prstGeom>
          <a:noFill/>
        </p:spPr>
        <p:txBody>
          <a:bodyPr wrap="square">
            <a:spAutoFit/>
          </a:bodyPr>
          <a:lstStyle/>
          <a:p>
            <a:pPr algn="r" rtl="1"/>
            <a:r>
              <a:rPr lang="ar-OM" sz="2000" b="1" dirty="0"/>
              <a:t>ستساعدنا هذه الأنشطة عبر الإنترنت على:</a:t>
            </a:r>
            <a:endParaRPr lang="en-GB" sz="2000" b="1" dirty="0"/>
          </a:p>
        </p:txBody>
      </p:sp>
      <p:sp>
        <p:nvSpPr>
          <p:cNvPr id="13" name="Content Placeholder 6">
            <a:extLst>
              <a:ext uri="{FF2B5EF4-FFF2-40B4-BE49-F238E27FC236}">
                <a16:creationId xmlns:a16="http://schemas.microsoft.com/office/drawing/2014/main" id="{F9B18ACA-2360-4280-B8CE-FA5085183F3F}"/>
              </a:ext>
            </a:extLst>
          </p:cNvPr>
          <p:cNvSpPr txBox="1">
            <a:spLocks/>
          </p:cNvSpPr>
          <p:nvPr/>
        </p:nvSpPr>
        <p:spPr>
          <a:xfrm>
            <a:off x="3396738" y="2461953"/>
            <a:ext cx="2507840" cy="3311404"/>
          </a:xfrm>
          <a:prstGeom prst="round2DiagRect">
            <a:avLst/>
          </a:prstGeom>
          <a:solidFill>
            <a:schemeClr val="accent2">
              <a:lumMod val="40000"/>
              <a:lumOff val="60000"/>
            </a:schemeClr>
          </a:solid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gn="r" rtl="1">
              <a:buNone/>
            </a:pPr>
            <a:r>
              <a:rPr lang="ar-OM" sz="2000" b="1" dirty="0">
                <a:solidFill>
                  <a:schemeClr val="accent2"/>
                </a:solidFill>
              </a:rPr>
              <a:t>قفي</a:t>
            </a:r>
            <a:endParaRPr lang="en-GB" sz="2000" b="1" dirty="0">
              <a:solidFill>
                <a:schemeClr val="accent2"/>
              </a:solidFill>
            </a:endParaRPr>
          </a:p>
          <a:p>
            <a:pPr algn="r" rtl="1">
              <a:lnSpc>
                <a:spcPct val="120000"/>
              </a:lnSpc>
            </a:pPr>
            <a:r>
              <a:rPr lang="ar-OM" sz="1600" dirty="0">
                <a:solidFill>
                  <a:srgbClr val="000000"/>
                </a:solidFill>
              </a:rPr>
              <a:t>استكشف حالات الصراع من وجهات نظر مختلفة.</a:t>
            </a:r>
            <a:endParaRPr lang="en-GB" sz="1600" dirty="0">
              <a:solidFill>
                <a:srgbClr val="000000"/>
              </a:solidFill>
            </a:endParaRPr>
          </a:p>
          <a:p>
            <a:pPr algn="r" rtl="1">
              <a:lnSpc>
                <a:spcPct val="120000"/>
              </a:lnSpc>
            </a:pPr>
            <a:r>
              <a:rPr lang="ar-OM" sz="1600" dirty="0">
                <a:solidFill>
                  <a:srgbClr val="000000"/>
                </a:solidFill>
              </a:rPr>
              <a:t>تكييف سلوكنا لحل الصراع وبناء السلام.</a:t>
            </a:r>
            <a:endParaRPr lang="en-GB" sz="1600" dirty="0">
              <a:solidFill>
                <a:srgbClr val="000000"/>
              </a:solidFill>
            </a:endParaRPr>
          </a:p>
          <a:p>
            <a:pPr algn="r" rtl="1">
              <a:lnSpc>
                <a:spcPct val="120000"/>
              </a:lnSpc>
            </a:pPr>
            <a:r>
              <a:rPr lang="ar-OM" sz="1600" dirty="0">
                <a:solidFill>
                  <a:srgbClr val="000000"/>
                </a:solidFill>
              </a:rPr>
              <a:t>افهمي الرابط بين التمييز والإقصاء والسلام.</a:t>
            </a:r>
            <a:endParaRPr lang="en-GB" sz="1100" dirty="0">
              <a:solidFill>
                <a:srgbClr val="000000"/>
              </a:solidFill>
            </a:endParaRPr>
          </a:p>
        </p:txBody>
      </p:sp>
      <p:sp>
        <p:nvSpPr>
          <p:cNvPr id="14" name="Content Placeholder 6">
            <a:extLst>
              <a:ext uri="{FF2B5EF4-FFF2-40B4-BE49-F238E27FC236}">
                <a16:creationId xmlns:a16="http://schemas.microsoft.com/office/drawing/2014/main" id="{E3FD23D2-2D1E-4E51-8340-A9868B9C3C17}"/>
              </a:ext>
            </a:extLst>
          </p:cNvPr>
          <p:cNvSpPr txBox="1">
            <a:spLocks/>
          </p:cNvSpPr>
          <p:nvPr/>
        </p:nvSpPr>
        <p:spPr>
          <a:xfrm>
            <a:off x="6184489" y="2461953"/>
            <a:ext cx="2597769" cy="3311404"/>
          </a:xfrm>
          <a:prstGeom prst="round2DiagRect">
            <a:avLst/>
          </a:prstGeom>
          <a:solidFill>
            <a:schemeClr val="accent6">
              <a:lumMod val="40000"/>
              <a:lumOff val="60000"/>
            </a:schemeClr>
          </a:solid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gn="r" rtl="1">
              <a:lnSpc>
                <a:spcPct val="120000"/>
              </a:lnSpc>
              <a:buNone/>
            </a:pPr>
            <a:r>
              <a:rPr lang="ar-OM" sz="2800" b="1" dirty="0">
                <a:solidFill>
                  <a:schemeClr val="accent6"/>
                </a:solidFill>
              </a:rPr>
              <a:t>لنقف معاً</a:t>
            </a:r>
            <a:endParaRPr lang="en-GB" sz="2800" b="1" dirty="0">
              <a:solidFill>
                <a:schemeClr val="accent6"/>
              </a:solidFill>
            </a:endParaRPr>
          </a:p>
          <a:p>
            <a:pPr algn="r" rtl="1">
              <a:lnSpc>
                <a:spcPct val="120000"/>
              </a:lnSpc>
            </a:pPr>
            <a:r>
              <a:rPr lang="ar-OM" dirty="0">
                <a:solidFill>
                  <a:srgbClr val="000000"/>
                </a:solidFill>
              </a:rPr>
              <a:t>حددي اختياراتك المتجذرة في قيمك.</a:t>
            </a:r>
          </a:p>
          <a:p>
            <a:pPr algn="r" rtl="1">
              <a:lnSpc>
                <a:spcPct val="120000"/>
              </a:lnSpc>
            </a:pPr>
            <a:r>
              <a:rPr lang="ar-OM" dirty="0">
                <a:solidFill>
                  <a:srgbClr val="000000"/>
                </a:solidFill>
              </a:rPr>
              <a:t>ضعي في اعتبارك التأثير المتضاعف لأفعالك، وكيف يمكن أن يؤثر ذلك على المجموعات المختلفة.</a:t>
            </a:r>
            <a:endParaRPr lang="en-GB" dirty="0">
              <a:solidFill>
                <a:srgbClr val="000000"/>
              </a:solidFill>
            </a:endParaRPr>
          </a:p>
          <a:p>
            <a:pPr algn="r" rtl="1">
              <a:lnSpc>
                <a:spcPct val="120000"/>
              </a:lnSpc>
            </a:pPr>
            <a:r>
              <a:rPr lang="ar-OM" dirty="0">
                <a:solidFill>
                  <a:srgbClr val="000000"/>
                </a:solidFill>
              </a:rPr>
              <a:t>اتخاذ الإجراءات نحو خلق مجتمع أكثر ترحيبا وسلاما.</a:t>
            </a:r>
            <a:endParaRPr lang="en-GB" sz="1600" dirty="0">
              <a:solidFill>
                <a:srgbClr val="000000"/>
              </a:solidFill>
            </a:endParaRPr>
          </a:p>
        </p:txBody>
      </p:sp>
      <p:pic>
        <p:nvPicPr>
          <p:cNvPr id="19" name="Graphic 18">
            <a:extLst>
              <a:ext uri="{FF2B5EF4-FFF2-40B4-BE49-F238E27FC236}">
                <a16:creationId xmlns:a16="http://schemas.microsoft.com/office/drawing/2014/main" id="{E614801A-8A43-40A2-AB5C-1C41BC550D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104" y="5639739"/>
            <a:ext cx="1142231" cy="1156875"/>
          </a:xfrm>
          <a:prstGeom prst="rect">
            <a:avLst/>
          </a:prstGeom>
        </p:spPr>
      </p:pic>
      <p:sp>
        <p:nvSpPr>
          <p:cNvPr id="15" name="TextBox 14"/>
          <p:cNvSpPr txBox="1"/>
          <p:nvPr/>
        </p:nvSpPr>
        <p:spPr>
          <a:xfrm>
            <a:off x="772886" y="254153"/>
            <a:ext cx="7380514" cy="1015663"/>
          </a:xfrm>
          <a:prstGeom prst="rect">
            <a:avLst/>
          </a:prstGeom>
          <a:noFill/>
        </p:spPr>
        <p:txBody>
          <a:bodyPr wrap="square" rtlCol="0">
            <a:spAutoFit/>
          </a:bodyPr>
          <a:lstStyle/>
          <a:p>
            <a:pPr algn="ctr" rtl="1"/>
            <a:r>
              <a:rPr lang="ar-OM" sz="6000" b="1" dirty="0">
                <a:solidFill>
                  <a:schemeClr val="bg1"/>
                </a:solidFill>
              </a:rPr>
              <a:t>لنقف معاً من أجل السلام</a:t>
            </a:r>
            <a:endParaRPr lang="en-US" sz="6000" b="1" dirty="0">
              <a:solidFill>
                <a:schemeClr val="bg1"/>
              </a:solidFill>
            </a:endParaRPr>
          </a:p>
        </p:txBody>
      </p:sp>
      <p:sp>
        <p:nvSpPr>
          <p:cNvPr id="16" name="TextBox 15"/>
          <p:cNvSpPr txBox="1"/>
          <p:nvPr/>
        </p:nvSpPr>
        <p:spPr>
          <a:xfrm>
            <a:off x="0" y="1661911"/>
            <a:ext cx="1708220" cy="369332"/>
          </a:xfrm>
          <a:prstGeom prst="rect">
            <a:avLst/>
          </a:prstGeom>
          <a:solidFill>
            <a:schemeClr val="accent2"/>
          </a:solidFill>
        </p:spPr>
        <p:txBody>
          <a:bodyPr wrap="square" rtlCol="0">
            <a:spAutoFit/>
          </a:bodyPr>
          <a:lstStyle/>
          <a:p>
            <a:pPr algn="r"/>
            <a:r>
              <a:rPr lang="ar-OM" b="1" dirty="0">
                <a:solidFill>
                  <a:schemeClr val="bg1"/>
                </a:solidFill>
              </a:rPr>
              <a:t>للأكبر سناً</a:t>
            </a:r>
            <a:endParaRPr lang="en-US" b="1" dirty="0">
              <a:solidFill>
                <a:schemeClr val="bg1"/>
              </a:solidFill>
            </a:endParaRPr>
          </a:p>
        </p:txBody>
      </p:sp>
      <p:sp>
        <p:nvSpPr>
          <p:cNvPr id="18" name="Footer Placeholder 7">
            <a:extLst>
              <a:ext uri="{FF2B5EF4-FFF2-40B4-BE49-F238E27FC236}">
                <a16:creationId xmlns:a16="http://schemas.microsoft.com/office/drawing/2014/main" id="{B5A696CD-B724-4B63-A5EB-A421734556C1}"/>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pic>
        <p:nvPicPr>
          <p:cNvPr id="22" name="Graphic 21">
            <a:extLst>
              <a:ext uri="{FF2B5EF4-FFF2-40B4-BE49-F238E27FC236}">
                <a16:creationId xmlns:a16="http://schemas.microsoft.com/office/drawing/2014/main" id="{8FD3DD84-2883-4FE9-85FD-75AE820FF4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5423" y="5639739"/>
            <a:ext cx="1051436" cy="1051433"/>
          </a:xfrm>
          <a:prstGeom prst="rect">
            <a:avLst/>
          </a:prstGeom>
        </p:spPr>
      </p:pic>
      <p:pic>
        <p:nvPicPr>
          <p:cNvPr id="23" name="Graphic 22">
            <a:extLst>
              <a:ext uri="{FF2B5EF4-FFF2-40B4-BE49-F238E27FC236}">
                <a16:creationId xmlns:a16="http://schemas.microsoft.com/office/drawing/2014/main" id="{D91D7C7C-00E1-48DC-BDC6-D7575E1B41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91661" y="5355272"/>
            <a:ext cx="1051436" cy="1051436"/>
          </a:xfrm>
          <a:prstGeom prst="rect">
            <a:avLst/>
          </a:prstGeom>
        </p:spPr>
      </p:pic>
    </p:spTree>
    <p:extLst>
      <p:ext uri="{BB962C8B-B14F-4D97-AF65-F5344CB8AC3E}">
        <p14:creationId xmlns:p14="http://schemas.microsoft.com/office/powerpoint/2010/main" val="318009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9093CB8-D2DA-4525-82A4-6DFFDE1CA047}"/>
              </a:ext>
            </a:extLst>
          </p:cNvPr>
          <p:cNvGraphicFramePr>
            <a:graphicFrameLocks noGrp="1"/>
          </p:cNvGraphicFramePr>
          <p:nvPr>
            <p:ph idx="1"/>
            <p:extLst>
              <p:ext uri="{D42A27DB-BD31-4B8C-83A1-F6EECF244321}">
                <p14:modId xmlns:p14="http://schemas.microsoft.com/office/powerpoint/2010/main" val="1539536816"/>
              </p:ext>
            </p:extLst>
          </p:nvPr>
        </p:nvGraphicFramePr>
        <p:xfrm>
          <a:off x="653800" y="1825625"/>
          <a:ext cx="7600950" cy="4356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Right 1">
            <a:extLst>
              <a:ext uri="{FF2B5EF4-FFF2-40B4-BE49-F238E27FC236}">
                <a16:creationId xmlns:a16="http://schemas.microsoft.com/office/drawing/2014/main" id="{A16077D3-A37C-4CC1-B8F7-0A6904ADE812}"/>
              </a:ext>
            </a:extLst>
          </p:cNvPr>
          <p:cNvSpPr/>
          <p:nvPr/>
        </p:nvSpPr>
        <p:spPr>
          <a:xfrm>
            <a:off x="2390716" y="4144127"/>
            <a:ext cx="1240994" cy="484632"/>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Arrow: Right 2">
            <a:extLst>
              <a:ext uri="{FF2B5EF4-FFF2-40B4-BE49-F238E27FC236}">
                <a16:creationId xmlns:a16="http://schemas.microsoft.com/office/drawing/2014/main" id="{372BF5F0-16D5-4D29-9836-161CC9E69299}"/>
              </a:ext>
            </a:extLst>
          </p:cNvPr>
          <p:cNvSpPr/>
          <p:nvPr/>
        </p:nvSpPr>
        <p:spPr>
          <a:xfrm>
            <a:off x="5509754" y="4148034"/>
            <a:ext cx="783795" cy="49325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1186543" y="284344"/>
            <a:ext cx="6326617" cy="923330"/>
          </a:xfrm>
          <a:prstGeom prst="rect">
            <a:avLst/>
          </a:prstGeom>
          <a:noFill/>
        </p:spPr>
        <p:txBody>
          <a:bodyPr wrap="square" rtlCol="0">
            <a:spAutoFit/>
          </a:bodyPr>
          <a:lstStyle/>
          <a:p>
            <a:pPr algn="ctr" rtl="1"/>
            <a:r>
              <a:rPr lang="ar-OM" sz="5400" b="1" dirty="0">
                <a:solidFill>
                  <a:schemeClr val="bg1"/>
                </a:solidFill>
              </a:rPr>
              <a:t>كيف تحصلين على شارتك</a:t>
            </a:r>
            <a:endParaRPr lang="en-US" sz="5400" b="1" dirty="0">
              <a:solidFill>
                <a:schemeClr val="bg1"/>
              </a:solidFill>
            </a:endParaRPr>
          </a:p>
        </p:txBody>
      </p:sp>
      <p:sp>
        <p:nvSpPr>
          <p:cNvPr id="7" name="Footer Placeholder 7">
            <a:extLst>
              <a:ext uri="{FF2B5EF4-FFF2-40B4-BE49-F238E27FC236}">
                <a16:creationId xmlns:a16="http://schemas.microsoft.com/office/drawing/2014/main" id="{A82AE9EB-EB2D-45BC-BC1E-3358F34EDE9A}"/>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Tree>
    <p:extLst>
      <p:ext uri="{BB962C8B-B14F-4D97-AF65-F5344CB8AC3E}">
        <p14:creationId xmlns:p14="http://schemas.microsoft.com/office/powerpoint/2010/main" val="390209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745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47432F1-7073-491F-8D2A-21CB0F12C463}"/>
              </a:ext>
            </a:extLst>
          </p:cNvPr>
          <p:cNvGrpSpPr/>
          <p:nvPr/>
        </p:nvGrpSpPr>
        <p:grpSpPr>
          <a:xfrm>
            <a:off x="542193" y="3200400"/>
            <a:ext cx="5463202" cy="3581400"/>
            <a:chOff x="528023" y="2305050"/>
            <a:chExt cx="5463202" cy="3581400"/>
          </a:xfrm>
        </p:grpSpPr>
        <p:cxnSp>
          <p:nvCxnSpPr>
            <p:cNvPr id="7" name="Straight Connector 6">
              <a:extLst>
                <a:ext uri="{FF2B5EF4-FFF2-40B4-BE49-F238E27FC236}">
                  <a16:creationId xmlns:a16="http://schemas.microsoft.com/office/drawing/2014/main" id="{219743D7-2BBF-4D96-87CB-EF8BE4B1A8D7}"/>
                </a:ext>
              </a:extLst>
            </p:cNvPr>
            <p:cNvCxnSpPr>
              <a:cxnSpLocks/>
            </p:cNvCxnSpPr>
            <p:nvPr/>
          </p:nvCxnSpPr>
          <p:spPr>
            <a:xfrm>
              <a:off x="3028950" y="2305050"/>
              <a:ext cx="0" cy="358140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119EC8FB-7806-42DB-B7D4-18CC3272D947}"/>
                </a:ext>
              </a:extLst>
            </p:cNvPr>
            <p:cNvCxnSpPr>
              <a:cxnSpLocks/>
            </p:cNvCxnSpPr>
            <p:nvPr/>
          </p:nvCxnSpPr>
          <p:spPr>
            <a:xfrm>
              <a:off x="5991225" y="2305050"/>
              <a:ext cx="0" cy="3581400"/>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11" name="TextBox 10">
              <a:extLst>
                <a:ext uri="{FF2B5EF4-FFF2-40B4-BE49-F238E27FC236}">
                  <a16:creationId xmlns:a16="http://schemas.microsoft.com/office/drawing/2014/main" id="{8680057D-AEBA-43CA-9598-F5ECB7774D5F}"/>
                </a:ext>
              </a:extLst>
            </p:cNvPr>
            <p:cNvSpPr txBox="1"/>
            <p:nvPr/>
          </p:nvSpPr>
          <p:spPr>
            <a:xfrm>
              <a:off x="528023" y="3002608"/>
              <a:ext cx="2030052" cy="1169551"/>
            </a:xfrm>
            <a:prstGeom prst="rect">
              <a:avLst/>
            </a:prstGeom>
            <a:noFill/>
          </p:spPr>
          <p:txBody>
            <a:bodyPr wrap="square" lIns="91440" tIns="45720" rIns="91440" bIns="45720" rtlCol="0" anchor="t">
              <a:spAutoFit/>
            </a:bodyPr>
            <a:lstStyle/>
            <a:p>
              <a:pPr marL="285750" indent="-285750" algn="r" rtl="1">
                <a:buFont typeface="Arial" panose="020B0604020202020204" pitchFamily="34" charset="0"/>
                <a:buChar char="•"/>
              </a:pPr>
              <a:r>
                <a:rPr lang="ar-OM" sz="1400" dirty="0">
                  <a:ea typeface="+mn-lt"/>
                  <a:cs typeface="+mn-lt"/>
                </a:rPr>
                <a:t>ابدأوا  في مجموعات صغيرة إذا اجتمعتم شخصيًا. يمكنكم التعبير عن أفكاركم بالصور و / أو الكلمات</a:t>
              </a:r>
              <a:endParaRPr lang="en-GB" sz="1400" dirty="0">
                <a:ea typeface="+mn-lt"/>
                <a:cs typeface="+mn-lt"/>
              </a:endParaRPr>
            </a:p>
          </p:txBody>
        </p:sp>
      </p:grpSp>
      <p:sp>
        <p:nvSpPr>
          <p:cNvPr id="3" name="TextBox 2">
            <a:extLst>
              <a:ext uri="{FF2B5EF4-FFF2-40B4-BE49-F238E27FC236}">
                <a16:creationId xmlns:a16="http://schemas.microsoft.com/office/drawing/2014/main" id="{A698DA8A-CC75-4A55-BD7E-34734FDE358E}"/>
              </a:ext>
            </a:extLst>
          </p:cNvPr>
          <p:cNvSpPr txBox="1"/>
          <p:nvPr/>
        </p:nvSpPr>
        <p:spPr>
          <a:xfrm>
            <a:off x="3233060" y="3944332"/>
            <a:ext cx="249067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Arial" panose="020B0604020202020204" pitchFamily="34" charset="0"/>
              <a:buChar char="•"/>
            </a:pPr>
            <a:r>
              <a:rPr lang="ar-OM" sz="1400" dirty="0">
                <a:ea typeface="+mn-lt"/>
                <a:cs typeface="+mn-lt"/>
              </a:rPr>
              <a:t>كونوا حذرين عند استخدام المقص، وتأكدوا من حماية الملابس والطاولات في حالة استخدام الدهانات.</a:t>
            </a:r>
            <a:endParaRPr lang="en-US" sz="1400" dirty="0"/>
          </a:p>
        </p:txBody>
      </p:sp>
      <p:sp>
        <p:nvSpPr>
          <p:cNvPr id="12" name="TextBox 11">
            <a:extLst>
              <a:ext uri="{FF2B5EF4-FFF2-40B4-BE49-F238E27FC236}">
                <a16:creationId xmlns:a16="http://schemas.microsoft.com/office/drawing/2014/main" id="{19C00BEF-E1AA-4C4A-94DB-36EE7C91EE05}"/>
              </a:ext>
            </a:extLst>
          </p:cNvPr>
          <p:cNvSpPr txBox="1"/>
          <p:nvPr/>
        </p:nvSpPr>
        <p:spPr>
          <a:xfrm>
            <a:off x="6115050" y="3948035"/>
            <a:ext cx="2743199"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Arial" panose="020B0604020202020204" pitchFamily="34" charset="0"/>
              <a:buChar char="•"/>
            </a:pPr>
            <a:r>
              <a:rPr lang="ar-OM" sz="1400" dirty="0">
                <a:ea typeface="+mn-lt"/>
                <a:cs typeface="+mn-lt"/>
              </a:rPr>
              <a:t>سيحتاج كل شخص إلى ورقة فارغة بنفس الحجم تقريبًا.</a:t>
            </a:r>
            <a:endParaRPr lang="en" sz="1400" dirty="0">
              <a:ea typeface="+mn-lt"/>
              <a:cs typeface="+mn-lt"/>
            </a:endParaRPr>
          </a:p>
          <a:p>
            <a:pPr marL="285750" indent="-285750" algn="r" rtl="1">
              <a:buFont typeface="Arial" panose="020B0604020202020204" pitchFamily="34" charset="0"/>
              <a:buChar char="•"/>
            </a:pPr>
            <a:r>
              <a:rPr lang="ar-OM" sz="1400" dirty="0">
                <a:ea typeface="+mn-lt"/>
                <a:cs typeface="+mn-lt"/>
              </a:rPr>
              <a:t>أقلام ملونة، أقلام تحديد، أقلام تلوين، إلخ.</a:t>
            </a:r>
            <a:endParaRPr lang="en-US" sz="1400" dirty="0">
              <a:ea typeface="+mn-lt"/>
              <a:cs typeface="+mn-lt"/>
            </a:endParaRPr>
          </a:p>
          <a:p>
            <a:pPr marL="285750" indent="-285750" algn="r" rtl="1">
              <a:buFont typeface="Arial" panose="020B0604020202020204" pitchFamily="34" charset="0"/>
              <a:buChar char="•"/>
            </a:pPr>
            <a:r>
              <a:rPr lang="ar-OM" sz="1400" dirty="0">
                <a:ea typeface="+mn-lt"/>
                <a:cs typeface="+mn-lt"/>
              </a:rPr>
              <a:t>قد ترغبون في الاستماع إلى بعض الموسيقى الملهمة أثناء عمل اللغز الخاص بكم!</a:t>
            </a:r>
            <a:endParaRPr lang="en-US" sz="1600" dirty="0"/>
          </a:p>
        </p:txBody>
      </p:sp>
      <p:sp>
        <p:nvSpPr>
          <p:cNvPr id="8" name="Rounded Rectangle 7"/>
          <p:cNvSpPr/>
          <p:nvPr/>
        </p:nvSpPr>
        <p:spPr>
          <a:xfrm>
            <a:off x="708830" y="826933"/>
            <a:ext cx="3305902" cy="141018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4400" b="1" dirty="0"/>
              <a:t>لغز السلام</a:t>
            </a:r>
          </a:p>
          <a:p>
            <a:pPr algn="ctr" rtl="1"/>
            <a:r>
              <a:rPr lang="ar-OM" sz="2400" dirty="0"/>
              <a:t>(صفحة معلومات القائدة)</a:t>
            </a:r>
            <a:endParaRPr lang="en-US" sz="2000" dirty="0"/>
          </a:p>
        </p:txBody>
      </p:sp>
      <p:sp>
        <p:nvSpPr>
          <p:cNvPr id="18" name="Footer Placeholder 7">
            <a:extLst>
              <a:ext uri="{FF2B5EF4-FFF2-40B4-BE49-F238E27FC236}">
                <a16:creationId xmlns:a16="http://schemas.microsoft.com/office/drawing/2014/main" id="{B5111BEE-2D60-4BEB-994A-74B0A290EC64}"/>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grpSp>
        <p:nvGrpSpPr>
          <p:cNvPr id="15" name="Group 14">
            <a:extLst>
              <a:ext uri="{FF2B5EF4-FFF2-40B4-BE49-F238E27FC236}">
                <a16:creationId xmlns:a16="http://schemas.microsoft.com/office/drawing/2014/main" id="{9B6D5640-8E84-4098-84C7-D746A09551A9}"/>
              </a:ext>
            </a:extLst>
          </p:cNvPr>
          <p:cNvGrpSpPr/>
          <p:nvPr/>
        </p:nvGrpSpPr>
        <p:grpSpPr>
          <a:xfrm>
            <a:off x="644731" y="2667446"/>
            <a:ext cx="7942808" cy="902286"/>
            <a:chOff x="644731" y="2667446"/>
            <a:chExt cx="7942808" cy="902286"/>
          </a:xfrm>
        </p:grpSpPr>
        <p:sp>
          <p:nvSpPr>
            <p:cNvPr id="4" name="Rectangle: Rounded Corners 3">
              <a:extLst>
                <a:ext uri="{FF2B5EF4-FFF2-40B4-BE49-F238E27FC236}">
                  <a16:creationId xmlns:a16="http://schemas.microsoft.com/office/drawing/2014/main" id="{B8C7E6F3-637A-46BE-BFB4-D5967400ACF6}"/>
                </a:ext>
              </a:extLst>
            </p:cNvPr>
            <p:cNvSpPr/>
            <p:nvPr/>
          </p:nvSpPr>
          <p:spPr>
            <a:xfrm>
              <a:off x="644731" y="2667446"/>
              <a:ext cx="2070637" cy="90228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tx1"/>
                  </a:solidFill>
                </a:rPr>
                <a:t>لنكن مستعدين</a:t>
              </a:r>
              <a:endParaRPr lang="en-US" sz="2000" b="1" dirty="0">
                <a:solidFill>
                  <a:schemeClr val="tx1"/>
                </a:solidFill>
              </a:endParaRPr>
            </a:p>
          </p:txBody>
        </p:sp>
        <p:sp>
          <p:nvSpPr>
            <p:cNvPr id="22" name="Rectangle: Rounded Corners 21">
              <a:extLst>
                <a:ext uri="{FF2B5EF4-FFF2-40B4-BE49-F238E27FC236}">
                  <a16:creationId xmlns:a16="http://schemas.microsoft.com/office/drawing/2014/main" id="{E07976DE-9D81-406F-8310-12196591A029}"/>
                </a:ext>
              </a:extLst>
            </p:cNvPr>
            <p:cNvSpPr/>
            <p:nvPr/>
          </p:nvSpPr>
          <p:spPr>
            <a:xfrm>
              <a:off x="3642841" y="2667446"/>
              <a:ext cx="2070637" cy="90228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tx1"/>
                  </a:solidFill>
                </a:rPr>
                <a:t>لنبقى آمنين</a:t>
              </a:r>
              <a:endParaRPr lang="en-US" sz="2000" b="1" dirty="0">
                <a:solidFill>
                  <a:schemeClr val="tx1"/>
                </a:solidFill>
              </a:endParaRPr>
            </a:p>
          </p:txBody>
        </p:sp>
        <p:sp>
          <p:nvSpPr>
            <p:cNvPr id="23" name="Rectangle: Rounded Corners 22">
              <a:extLst>
                <a:ext uri="{FF2B5EF4-FFF2-40B4-BE49-F238E27FC236}">
                  <a16:creationId xmlns:a16="http://schemas.microsoft.com/office/drawing/2014/main" id="{08221929-9649-4EDB-93E0-E265C8B978CE}"/>
                </a:ext>
              </a:extLst>
            </p:cNvPr>
            <p:cNvSpPr/>
            <p:nvPr/>
          </p:nvSpPr>
          <p:spPr>
            <a:xfrm>
              <a:off x="6516902" y="2667446"/>
              <a:ext cx="2070637" cy="90228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accent6"/>
                  </a:solidFill>
                </a:rPr>
                <a:t>سنحتاج الآتي لهذا النشاط</a:t>
              </a:r>
              <a:endParaRPr lang="en-US" sz="2000" b="1" dirty="0">
                <a:solidFill>
                  <a:schemeClr val="accent6"/>
                </a:solidFill>
              </a:endParaRPr>
            </a:p>
          </p:txBody>
        </p:sp>
      </p:grpSp>
      <p:pic>
        <p:nvPicPr>
          <p:cNvPr id="25" name="Picture 24">
            <a:extLst>
              <a:ext uri="{FF2B5EF4-FFF2-40B4-BE49-F238E27FC236}">
                <a16:creationId xmlns:a16="http://schemas.microsoft.com/office/drawing/2014/main" id="{9721BFA8-4F2F-433E-9083-A85FF830451F}"/>
              </a:ext>
            </a:extLst>
          </p:cNvPr>
          <p:cNvPicPr>
            <a:picLocks noChangeAspect="1"/>
          </p:cNvPicPr>
          <p:nvPr/>
        </p:nvPicPr>
        <p:blipFill>
          <a:blip r:embed="rId3"/>
          <a:stretch>
            <a:fillRect/>
          </a:stretch>
        </p:blipFill>
        <p:spPr>
          <a:xfrm>
            <a:off x="5066208" y="1198"/>
            <a:ext cx="3792041" cy="780356"/>
          </a:xfrm>
          <a:prstGeom prst="rect">
            <a:avLst/>
          </a:prstGeom>
        </p:spPr>
      </p:pic>
    </p:spTree>
    <p:extLst>
      <p:ext uri="{BB962C8B-B14F-4D97-AF65-F5344CB8AC3E}">
        <p14:creationId xmlns:p14="http://schemas.microsoft.com/office/powerpoint/2010/main" val="156018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04D9272-7000-4F6A-812E-DA95C67EEBFD}"/>
              </a:ext>
            </a:extLst>
          </p:cNvPr>
          <p:cNvSpPr/>
          <p:nvPr/>
        </p:nvSpPr>
        <p:spPr>
          <a:xfrm>
            <a:off x="0" y="339827"/>
            <a:ext cx="2721429" cy="61877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لغز السلام</a:t>
            </a:r>
            <a:endParaRPr lang="en-GB" sz="2000" b="1" dirty="0">
              <a:latin typeface="+mj-lt"/>
            </a:endParaRPr>
          </a:p>
        </p:txBody>
      </p:sp>
      <p:grpSp>
        <p:nvGrpSpPr>
          <p:cNvPr id="5" name="Group 4">
            <a:extLst>
              <a:ext uri="{FF2B5EF4-FFF2-40B4-BE49-F238E27FC236}">
                <a16:creationId xmlns:a16="http://schemas.microsoft.com/office/drawing/2014/main" id="{3B035E00-0FCE-463B-BE3D-AD50B417CFA7}"/>
              </a:ext>
            </a:extLst>
          </p:cNvPr>
          <p:cNvGrpSpPr/>
          <p:nvPr/>
        </p:nvGrpSpPr>
        <p:grpSpPr>
          <a:xfrm>
            <a:off x="956475" y="1165980"/>
            <a:ext cx="6681844" cy="1403778"/>
            <a:chOff x="883568" y="1016127"/>
            <a:chExt cx="6681844" cy="1403778"/>
          </a:xfrm>
        </p:grpSpPr>
        <p:sp>
          <p:nvSpPr>
            <p:cNvPr id="11" name="TextBox 10">
              <a:extLst>
                <a:ext uri="{FF2B5EF4-FFF2-40B4-BE49-F238E27FC236}">
                  <a16:creationId xmlns:a16="http://schemas.microsoft.com/office/drawing/2014/main" id="{F49C3312-C90E-4A5E-9E90-FF85DA6E4531}"/>
                </a:ext>
              </a:extLst>
            </p:cNvPr>
            <p:cNvSpPr txBox="1"/>
            <p:nvPr/>
          </p:nvSpPr>
          <p:spPr>
            <a:xfrm>
              <a:off x="6156965" y="1016127"/>
              <a:ext cx="1408447" cy="1055608"/>
            </a:xfrm>
            <a:prstGeom prst="roundRect">
              <a:avLst/>
            </a:prstGeom>
            <a:noFill/>
            <a:ln w="28575">
              <a:solidFill>
                <a:schemeClr val="accent5"/>
              </a:solidFill>
            </a:ln>
          </p:spPr>
          <p:txBody>
            <a:bodyPr wrap="square" anchor="ctr">
              <a:spAutoFit/>
            </a:bodyPr>
            <a:lstStyle/>
            <a:p>
              <a:pPr algn="ctr" rtl="1"/>
              <a:r>
                <a:rPr lang="ar-OM" sz="2000" b="1" dirty="0">
                  <a:latin typeface="Arial" panose="020B0604020202020204" pitchFamily="34" charset="0"/>
                  <a:cs typeface="Arial" panose="020B0604020202020204" pitchFamily="34" charset="0"/>
                </a:rPr>
                <a:t>نشاط</a:t>
              </a:r>
              <a:endParaRPr lang="en-GB" sz="2000" b="1" dirty="0">
                <a:latin typeface="Arial" panose="020B0604020202020204" pitchFamily="34" charset="0"/>
                <a:cs typeface="Arial" panose="020B0604020202020204" pitchFamily="34" charset="0"/>
              </a:endParaRPr>
            </a:p>
            <a:p>
              <a:endParaRPr lang="en-GB" sz="1800" b="1" dirty="0">
                <a:effectLst/>
                <a:latin typeface="Arial" panose="020B0604020202020204" pitchFamily="34" charset="0"/>
                <a:ea typeface="DengXian" panose="02010600030101010101" pitchFamily="2" charset="-122"/>
                <a:cs typeface="Arial" panose="020B0604020202020204" pitchFamily="34" charset="0"/>
              </a:endParaRPr>
            </a:p>
            <a:p>
              <a:endParaRPr lang="en-GB" sz="1800" b="1" dirty="0">
                <a:effectLst/>
                <a:latin typeface="Arial" panose="020B0604020202020204" pitchFamily="34" charset="0"/>
                <a:ea typeface="DengXian" panose="02010600030101010101" pitchFamily="2" charset="-122"/>
                <a:cs typeface="Arial" panose="020B0604020202020204" pitchFamily="34" charset="0"/>
              </a:endParaRPr>
            </a:p>
          </p:txBody>
        </p:sp>
        <p:sp>
          <p:nvSpPr>
            <p:cNvPr id="12" name="Rectangle: Rounded Corners 11">
              <a:extLst>
                <a:ext uri="{FF2B5EF4-FFF2-40B4-BE49-F238E27FC236}">
                  <a16:creationId xmlns:a16="http://schemas.microsoft.com/office/drawing/2014/main" id="{8908C963-368E-49BA-A427-8B068F81AF62}"/>
                </a:ext>
              </a:extLst>
            </p:cNvPr>
            <p:cNvSpPr/>
            <p:nvPr/>
          </p:nvSpPr>
          <p:spPr>
            <a:xfrm>
              <a:off x="883568" y="1450544"/>
              <a:ext cx="6681844" cy="969361"/>
            </a:xfrm>
            <a:prstGeom prst="roundRect">
              <a:avLst>
                <a:gd name="adj" fmla="val 159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dirty="0">
                  <a:latin typeface="Arial" panose="020B0604020202020204" pitchFamily="34" charset="0"/>
                  <a:ea typeface="Segoe UI"/>
                  <a:cs typeface="Arial" panose="020B0604020202020204" pitchFamily="34" charset="0"/>
                </a:rPr>
                <a:t>في مجموعات صغيرة، ناقشوا ما يعنيه السلام لكم.</a:t>
              </a:r>
            </a:p>
            <a:p>
              <a:pPr algn="r" rtl="1"/>
              <a:r>
                <a:rPr lang="ar-OM" dirty="0">
                  <a:latin typeface="Arial" panose="020B0604020202020204" pitchFamily="34" charset="0"/>
                  <a:ea typeface="Segoe UI"/>
                  <a:cs typeface="Arial" panose="020B0604020202020204" pitchFamily="34" charset="0"/>
                </a:rPr>
                <a:t>ما هي المشاعر والأفكار والأماكن التي تتبادر إلى الذهن عندما تفكروا في السلام؟</a:t>
              </a:r>
              <a:endParaRPr lang="en-US" sz="1800" dirty="0">
                <a:latin typeface="Arial" panose="020B0604020202020204" pitchFamily="34" charset="0"/>
                <a:ea typeface="Arial"/>
                <a:cs typeface="Arial" panose="020B0604020202020204" pitchFamily="34" charset="0"/>
              </a:endParaRPr>
            </a:p>
          </p:txBody>
        </p:sp>
      </p:grpSp>
      <p:grpSp>
        <p:nvGrpSpPr>
          <p:cNvPr id="6" name="Group 5">
            <a:extLst>
              <a:ext uri="{FF2B5EF4-FFF2-40B4-BE49-F238E27FC236}">
                <a16:creationId xmlns:a16="http://schemas.microsoft.com/office/drawing/2014/main" id="{CE840833-5CE2-47C6-916C-E6B093ACC068}"/>
              </a:ext>
            </a:extLst>
          </p:cNvPr>
          <p:cNvGrpSpPr/>
          <p:nvPr/>
        </p:nvGrpSpPr>
        <p:grpSpPr>
          <a:xfrm>
            <a:off x="1557779" y="2929026"/>
            <a:ext cx="4255377" cy="3158002"/>
            <a:chOff x="2444311" y="1849999"/>
            <a:chExt cx="4255377" cy="3158002"/>
          </a:xfrm>
        </p:grpSpPr>
        <p:pic>
          <p:nvPicPr>
            <p:cNvPr id="3" name="Picture 2">
              <a:extLst>
                <a:ext uri="{FF2B5EF4-FFF2-40B4-BE49-F238E27FC236}">
                  <a16:creationId xmlns:a16="http://schemas.microsoft.com/office/drawing/2014/main" id="{C690598F-CD41-427A-8849-556EB055C2E3}"/>
                </a:ext>
              </a:extLst>
            </p:cNvPr>
            <p:cNvPicPr>
              <a:picLocks noChangeAspect="1"/>
            </p:cNvPicPr>
            <p:nvPr/>
          </p:nvPicPr>
          <p:blipFill>
            <a:blip r:embed="rId3"/>
            <a:stretch>
              <a:fillRect/>
            </a:stretch>
          </p:blipFill>
          <p:spPr>
            <a:xfrm>
              <a:off x="2444311" y="1849999"/>
              <a:ext cx="4255377" cy="3158002"/>
            </a:xfrm>
            <a:prstGeom prst="rect">
              <a:avLst/>
            </a:prstGeom>
          </p:spPr>
        </p:pic>
        <p:sp>
          <p:nvSpPr>
            <p:cNvPr id="17" name="TextBox 16">
              <a:extLst>
                <a:ext uri="{FF2B5EF4-FFF2-40B4-BE49-F238E27FC236}">
                  <a16:creationId xmlns:a16="http://schemas.microsoft.com/office/drawing/2014/main" id="{183959DD-C725-4EB2-973B-971BEB5893BC}"/>
                </a:ext>
              </a:extLst>
            </p:cNvPr>
            <p:cNvSpPr txBox="1"/>
            <p:nvPr/>
          </p:nvSpPr>
          <p:spPr>
            <a:xfrm>
              <a:off x="2569289" y="2053214"/>
              <a:ext cx="3455972" cy="2039213"/>
            </a:xfrm>
            <a:prstGeom prst="rect">
              <a:avLst/>
            </a:prstGeom>
            <a:noFill/>
          </p:spPr>
          <p:txBody>
            <a:bodyPr wrap="square">
              <a:spAutoFit/>
            </a:bodyPr>
            <a:lstStyle/>
            <a:p>
              <a:pPr algn="r" rtl="1">
                <a:lnSpc>
                  <a:spcPct val="107000"/>
                </a:lnSpc>
                <a:spcAft>
                  <a:spcPts val="800"/>
                </a:spcAft>
              </a:pPr>
              <a:r>
                <a:rPr lang="ar-OM" sz="1600" b="1" dirty="0">
                  <a:ea typeface="+mn-lt"/>
                  <a:cs typeface="+mn-lt"/>
                </a:rPr>
                <a:t>السلام ليس غياب الحرب فقط، بل يعني الكرامة والأمان والرفاهية للجميع.</a:t>
              </a:r>
              <a:endParaRPr lang="en-GB" sz="1600" b="1" dirty="0">
                <a:solidFill>
                  <a:schemeClr val="tx1"/>
                </a:solidFill>
                <a:ea typeface="+mn-lt"/>
                <a:cs typeface="+mn-lt"/>
              </a:endParaRPr>
            </a:p>
            <a:p>
              <a:pPr algn="r" rtl="1">
                <a:lnSpc>
                  <a:spcPct val="107000"/>
                </a:lnSpc>
                <a:spcAft>
                  <a:spcPts val="800"/>
                </a:spcAft>
              </a:pPr>
              <a:r>
                <a:rPr lang="ar-OM" sz="1600" dirty="0">
                  <a:ea typeface="+mn-lt"/>
                  <a:cs typeface="+mn-lt"/>
                </a:rPr>
                <a:t>يختلف تعريف السلام من شخص لآخر ويمكن أن يتراوح من السعادة في أنفسنا ورؤية الوجوه المبتسمة لأحبائنا، إلى حل النزاعات داخل المجتمع وإنهاء العنف والممارسات الضارة في جميع أنحاء العالم.</a:t>
              </a:r>
              <a:endParaRPr lang="en-GB" sz="1600" dirty="0">
                <a:solidFill>
                  <a:schemeClr val="tx1"/>
                </a:solidFill>
                <a:ea typeface="+mn-lt"/>
                <a:cs typeface="+mn-lt"/>
              </a:endParaRPr>
            </a:p>
          </p:txBody>
        </p:sp>
      </p:grpSp>
      <p:pic>
        <p:nvPicPr>
          <p:cNvPr id="19" name="Picture 18">
            <a:extLst>
              <a:ext uri="{FF2B5EF4-FFF2-40B4-BE49-F238E27FC236}">
                <a16:creationId xmlns:a16="http://schemas.microsoft.com/office/drawing/2014/main" id="{CB271FD9-0D93-4E3F-8F66-EA2E6A2917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4072" y="2417059"/>
            <a:ext cx="2402413" cy="5094348"/>
          </a:xfrm>
          <a:prstGeom prst="rect">
            <a:avLst/>
          </a:prstGeom>
        </p:spPr>
      </p:pic>
      <p:sp>
        <p:nvSpPr>
          <p:cNvPr id="14" name="Footer Placeholder 7">
            <a:extLst>
              <a:ext uri="{FF2B5EF4-FFF2-40B4-BE49-F238E27FC236}">
                <a16:creationId xmlns:a16="http://schemas.microsoft.com/office/drawing/2014/main" id="{11A675FF-5B14-4E37-839D-607BE0CB7998}"/>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spTree>
    <p:extLst>
      <p:ext uri="{BB962C8B-B14F-4D97-AF65-F5344CB8AC3E}">
        <p14:creationId xmlns:p14="http://schemas.microsoft.com/office/powerpoint/2010/main" val="265520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035E00-0FCE-463B-BE3D-AD50B417CFA7}"/>
              </a:ext>
            </a:extLst>
          </p:cNvPr>
          <p:cNvGrpSpPr/>
          <p:nvPr/>
        </p:nvGrpSpPr>
        <p:grpSpPr>
          <a:xfrm>
            <a:off x="898641" y="1339039"/>
            <a:ext cx="6681844" cy="1094153"/>
            <a:chOff x="879826" y="1006459"/>
            <a:chExt cx="6681844" cy="1094153"/>
          </a:xfrm>
        </p:grpSpPr>
        <p:sp>
          <p:nvSpPr>
            <p:cNvPr id="11" name="TextBox 10">
              <a:extLst>
                <a:ext uri="{FF2B5EF4-FFF2-40B4-BE49-F238E27FC236}">
                  <a16:creationId xmlns:a16="http://schemas.microsoft.com/office/drawing/2014/main" id="{F49C3312-C90E-4A5E-9E90-FF85DA6E4531}"/>
                </a:ext>
              </a:extLst>
            </p:cNvPr>
            <p:cNvSpPr txBox="1"/>
            <p:nvPr/>
          </p:nvSpPr>
          <p:spPr>
            <a:xfrm>
              <a:off x="6131451" y="1006459"/>
              <a:ext cx="1408447" cy="749141"/>
            </a:xfrm>
            <a:prstGeom prst="roundRect">
              <a:avLst/>
            </a:prstGeom>
            <a:noFill/>
            <a:ln w="28575">
              <a:solidFill>
                <a:schemeClr val="accent5"/>
              </a:solidFill>
            </a:ln>
          </p:spPr>
          <p:txBody>
            <a:bodyPr wrap="square" anchor="ctr">
              <a:spAutoFit/>
            </a:bodyPr>
            <a:lstStyle/>
            <a:p>
              <a:pPr algn="ctr" rtl="1"/>
              <a:r>
                <a:rPr lang="ar-OM" sz="2000" b="1" dirty="0">
                  <a:latin typeface="Arial" panose="020B0604020202020204" pitchFamily="34" charset="0"/>
                  <a:cs typeface="Arial" panose="020B0604020202020204" pitchFamily="34" charset="0"/>
                </a:rPr>
                <a:t>نشاط</a:t>
              </a:r>
              <a:endParaRPr lang="en-GB" sz="1800" b="1" dirty="0">
                <a:effectLst/>
                <a:latin typeface="Arial" panose="020B0604020202020204" pitchFamily="34" charset="0"/>
                <a:ea typeface="DengXian" panose="02010600030101010101" pitchFamily="2" charset="-122"/>
                <a:cs typeface="Arial" panose="020B0604020202020204" pitchFamily="34" charset="0"/>
              </a:endParaRPr>
            </a:p>
            <a:p>
              <a:endParaRPr lang="en-GB" sz="1800" b="1" dirty="0">
                <a:effectLst/>
                <a:latin typeface="Arial" panose="020B0604020202020204" pitchFamily="34" charset="0"/>
                <a:ea typeface="DengXian" panose="02010600030101010101" pitchFamily="2" charset="-122"/>
                <a:cs typeface="Arial" panose="020B0604020202020204" pitchFamily="34" charset="0"/>
              </a:endParaRPr>
            </a:p>
          </p:txBody>
        </p:sp>
        <p:sp>
          <p:nvSpPr>
            <p:cNvPr id="12" name="Rectangle: Rounded Corners 11">
              <a:extLst>
                <a:ext uri="{FF2B5EF4-FFF2-40B4-BE49-F238E27FC236}">
                  <a16:creationId xmlns:a16="http://schemas.microsoft.com/office/drawing/2014/main" id="{8908C963-368E-49BA-A427-8B068F81AF62}"/>
                </a:ext>
              </a:extLst>
            </p:cNvPr>
            <p:cNvSpPr/>
            <p:nvPr/>
          </p:nvSpPr>
          <p:spPr>
            <a:xfrm>
              <a:off x="879826" y="1481842"/>
              <a:ext cx="6681844" cy="618770"/>
            </a:xfrm>
            <a:prstGeom prst="roundRect">
              <a:avLst>
                <a:gd name="adj" fmla="val 159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dirty="0">
                  <a:latin typeface="Arial" panose="020B0604020202020204" pitchFamily="34" charset="0"/>
                  <a:ea typeface="Segoe UI"/>
                  <a:cs typeface="Arial" panose="020B0604020202020204" pitchFamily="34" charset="0"/>
                </a:rPr>
                <a:t>حان الوقت الآن لإنشاء لغز السلام الخاص بكم</a:t>
              </a:r>
              <a:endParaRPr lang="en-US" sz="1800" dirty="0">
                <a:latin typeface="Arial" panose="020B0604020202020204" pitchFamily="34" charset="0"/>
                <a:ea typeface="Arial"/>
                <a:cs typeface="Arial" panose="020B0604020202020204" pitchFamily="34" charset="0"/>
              </a:endParaRPr>
            </a:p>
          </p:txBody>
        </p:sp>
      </p:grpSp>
      <p:sp>
        <p:nvSpPr>
          <p:cNvPr id="15" name="TextBox 14">
            <a:extLst>
              <a:ext uri="{FF2B5EF4-FFF2-40B4-BE49-F238E27FC236}">
                <a16:creationId xmlns:a16="http://schemas.microsoft.com/office/drawing/2014/main" id="{60A70DFE-DF4E-4FEB-8D6C-27032B42C614}"/>
              </a:ext>
            </a:extLst>
          </p:cNvPr>
          <p:cNvSpPr txBox="1"/>
          <p:nvPr/>
        </p:nvSpPr>
        <p:spPr>
          <a:xfrm>
            <a:off x="1084623" y="3019320"/>
            <a:ext cx="630987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r" rtl="1">
              <a:buFont typeface="+mj-lt"/>
              <a:buAutoNum type="arabicPeriod"/>
            </a:pPr>
            <a:r>
              <a:rPr lang="ar-OM" dirty="0">
                <a:ea typeface="+mn-lt"/>
                <a:cs typeface="+mn-lt"/>
              </a:rPr>
              <a:t>املئي قطعة الورق الفارغة بالكلمات والعبارات والرسومات التي توضح تعريفك الشخصي للسلام (الإجابة التي يمكنك الوصول إليها في الجزء الأول من النشاط).</a:t>
            </a:r>
          </a:p>
          <a:p>
            <a:pPr algn="r" rtl="1"/>
            <a:endParaRPr lang="en" dirty="0">
              <a:ea typeface="+mn-lt"/>
              <a:cs typeface="+mn-lt"/>
            </a:endParaRPr>
          </a:p>
          <a:p>
            <a:pPr marL="342900" indent="-342900" algn="r" rtl="1">
              <a:buFont typeface="+mj-lt"/>
              <a:buAutoNum type="arabicPeriod"/>
            </a:pPr>
            <a:r>
              <a:rPr lang="ar-OM" dirty="0">
                <a:ea typeface="+mn-lt"/>
                <a:cs typeface="+mn-lt"/>
              </a:rPr>
              <a:t>ارفعي قطع الألغاز الخاصة بك على الشاشة بحيث تغطي الكاميرا بالكامل. ألقِ نظرة على اللوحة الجدارية الرقمية الرائعة التي صنعتها. هذا هو التعريف المرئي لمجموعتك للسلام!</a:t>
            </a:r>
            <a:r>
              <a:rPr lang="en" dirty="0">
                <a:ea typeface="+mn-lt"/>
                <a:cs typeface="+mn-lt"/>
              </a:rPr>
              <a:t>       </a:t>
            </a:r>
            <a:endParaRPr lang="en-US" dirty="0">
              <a:ea typeface="+mn-lt"/>
              <a:cs typeface="+mn-lt"/>
            </a:endParaRPr>
          </a:p>
          <a:p>
            <a:r>
              <a:rPr lang="en" dirty="0"/>
              <a:t>                            </a:t>
            </a:r>
          </a:p>
        </p:txBody>
      </p:sp>
      <p:sp>
        <p:nvSpPr>
          <p:cNvPr id="9" name="Footer Placeholder 7">
            <a:extLst>
              <a:ext uri="{FF2B5EF4-FFF2-40B4-BE49-F238E27FC236}">
                <a16:creationId xmlns:a16="http://schemas.microsoft.com/office/drawing/2014/main" id="{0663113D-D6E3-4CF1-8AFB-42504879AD70}"/>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sp>
        <p:nvSpPr>
          <p:cNvPr id="10" name="Rectangle: Rounded Corners 9">
            <a:extLst>
              <a:ext uri="{FF2B5EF4-FFF2-40B4-BE49-F238E27FC236}">
                <a16:creationId xmlns:a16="http://schemas.microsoft.com/office/drawing/2014/main" id="{4E0EE8F7-2FC0-41D5-8058-1A00EB163A30}"/>
              </a:ext>
            </a:extLst>
          </p:cNvPr>
          <p:cNvSpPr/>
          <p:nvPr/>
        </p:nvSpPr>
        <p:spPr>
          <a:xfrm>
            <a:off x="0" y="339827"/>
            <a:ext cx="2721429" cy="61877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لغز السلام</a:t>
            </a:r>
            <a:endParaRPr lang="en-GB" sz="2000" b="1" dirty="0">
              <a:latin typeface="+mj-lt"/>
            </a:endParaRPr>
          </a:p>
        </p:txBody>
      </p:sp>
    </p:spTree>
    <p:extLst>
      <p:ext uri="{BB962C8B-B14F-4D97-AF65-F5344CB8AC3E}">
        <p14:creationId xmlns:p14="http://schemas.microsoft.com/office/powerpoint/2010/main" val="2018043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ABECC2-432E-400F-9F31-160627CCBFFF}"/>
              </a:ext>
            </a:extLst>
          </p:cNvPr>
          <p:cNvGrpSpPr/>
          <p:nvPr/>
        </p:nvGrpSpPr>
        <p:grpSpPr>
          <a:xfrm>
            <a:off x="836270" y="4758285"/>
            <a:ext cx="6553768" cy="1048603"/>
            <a:chOff x="837916" y="4550096"/>
            <a:chExt cx="6553768" cy="1048603"/>
          </a:xfrm>
        </p:grpSpPr>
        <p:pic>
          <p:nvPicPr>
            <p:cNvPr id="27" name="Picture 26">
              <a:extLst>
                <a:ext uri="{FF2B5EF4-FFF2-40B4-BE49-F238E27FC236}">
                  <a16:creationId xmlns:a16="http://schemas.microsoft.com/office/drawing/2014/main" id="{1AFAFC9F-E309-4AC4-BEE2-20149A24F89D}"/>
                </a:ext>
              </a:extLst>
            </p:cNvPr>
            <p:cNvPicPr>
              <a:picLocks noChangeAspect="1"/>
            </p:cNvPicPr>
            <p:nvPr/>
          </p:nvPicPr>
          <p:blipFill>
            <a:blip r:embed="rId3">
              <a:duotone>
                <a:prstClr val="black"/>
                <a:schemeClr val="accent3">
                  <a:tint val="45000"/>
                  <a:satMod val="400000"/>
                </a:schemeClr>
              </a:duotone>
            </a:blip>
            <a:stretch>
              <a:fillRect/>
            </a:stretch>
          </p:blipFill>
          <p:spPr>
            <a:xfrm>
              <a:off x="837916" y="4550096"/>
              <a:ext cx="6553768" cy="1048603"/>
            </a:xfrm>
            <a:prstGeom prst="rect">
              <a:avLst/>
            </a:prstGeom>
          </p:spPr>
        </p:pic>
        <p:sp>
          <p:nvSpPr>
            <p:cNvPr id="26" name="TextBox 25">
              <a:extLst>
                <a:ext uri="{FF2B5EF4-FFF2-40B4-BE49-F238E27FC236}">
                  <a16:creationId xmlns:a16="http://schemas.microsoft.com/office/drawing/2014/main" id="{F413A6FD-17FA-48ED-8E48-1AD3385C46E5}"/>
                </a:ext>
              </a:extLst>
            </p:cNvPr>
            <p:cNvSpPr txBox="1"/>
            <p:nvPr/>
          </p:nvSpPr>
          <p:spPr>
            <a:xfrm>
              <a:off x="1131093" y="4952368"/>
              <a:ext cx="6155531" cy="646331"/>
            </a:xfrm>
            <a:prstGeom prst="rect">
              <a:avLst/>
            </a:prstGeom>
            <a:noFill/>
          </p:spPr>
          <p:txBody>
            <a:bodyPr wrap="square">
              <a:spAutoFit/>
            </a:bodyPr>
            <a:lstStyle/>
            <a:p>
              <a:pPr algn="r" rtl="1"/>
              <a:r>
                <a:rPr lang="ar-OM" dirty="0">
                  <a:latin typeface="Arial" panose="020B0604020202020204" pitchFamily="34" charset="0"/>
                  <a:cs typeface="Arial" panose="020B0604020202020204" pitchFamily="34" charset="0"/>
                </a:rPr>
                <a:t>كيف يمكنك إحياء هذه اللوحة الجدارية من خلال سلوكياتك وأنشطتك في المرشدات / فتيات الكشافة؟ </a:t>
              </a:r>
              <a:r>
                <a:rPr lang="en-US" sz="1800" dirty="0">
                  <a:latin typeface="Arial" panose="020B0604020202020204" pitchFamily="34" charset="0"/>
                  <a:cs typeface="Arial" panose="020B0604020202020204" pitchFamily="34" charset="0"/>
                </a:rPr>
                <a:t> </a:t>
              </a:r>
            </a:p>
          </p:txBody>
        </p:sp>
      </p:grpSp>
      <p:grpSp>
        <p:nvGrpSpPr>
          <p:cNvPr id="29" name="Group 28">
            <a:extLst>
              <a:ext uri="{FF2B5EF4-FFF2-40B4-BE49-F238E27FC236}">
                <a16:creationId xmlns:a16="http://schemas.microsoft.com/office/drawing/2014/main" id="{AA0DCA83-B111-4A31-8D55-A5C4FD4BDB02}"/>
              </a:ext>
            </a:extLst>
          </p:cNvPr>
          <p:cNvGrpSpPr/>
          <p:nvPr/>
        </p:nvGrpSpPr>
        <p:grpSpPr>
          <a:xfrm>
            <a:off x="373023" y="1597060"/>
            <a:ext cx="8102417" cy="3014030"/>
            <a:chOff x="381312" y="702765"/>
            <a:chExt cx="8102417" cy="3014030"/>
          </a:xfrm>
        </p:grpSpPr>
        <p:grpSp>
          <p:nvGrpSpPr>
            <p:cNvPr id="14" name="Group 13">
              <a:extLst>
                <a:ext uri="{FF2B5EF4-FFF2-40B4-BE49-F238E27FC236}">
                  <a16:creationId xmlns:a16="http://schemas.microsoft.com/office/drawing/2014/main" id="{AAB7F166-D485-43B4-95BD-67C9A14F007A}"/>
                </a:ext>
              </a:extLst>
            </p:cNvPr>
            <p:cNvGrpSpPr/>
            <p:nvPr/>
          </p:nvGrpSpPr>
          <p:grpSpPr>
            <a:xfrm>
              <a:off x="392198" y="702765"/>
              <a:ext cx="8091531" cy="3014030"/>
              <a:chOff x="598952" y="1506121"/>
              <a:chExt cx="8091531" cy="3014030"/>
            </a:xfrm>
          </p:grpSpPr>
          <p:sp>
            <p:nvSpPr>
              <p:cNvPr id="19" name="TextBox 18">
                <a:extLst>
                  <a:ext uri="{FF2B5EF4-FFF2-40B4-BE49-F238E27FC236}">
                    <a16:creationId xmlns:a16="http://schemas.microsoft.com/office/drawing/2014/main" id="{E8E8AD52-D673-46C7-A29F-B860BDD450B1}"/>
                  </a:ext>
                </a:extLst>
              </p:cNvPr>
              <p:cNvSpPr txBox="1"/>
              <p:nvPr/>
            </p:nvSpPr>
            <p:spPr>
              <a:xfrm>
                <a:off x="598952" y="1506121"/>
                <a:ext cx="2055264" cy="783193"/>
              </a:xfrm>
              <a:prstGeom prst="roundRect">
                <a:avLst/>
              </a:prstGeom>
              <a:noFill/>
              <a:ln w="28575">
                <a:solidFill>
                  <a:schemeClr val="accent3"/>
                </a:solidFill>
              </a:ln>
            </p:spPr>
            <p:txBody>
              <a:bodyPr wrap="square" anchor="ctr">
                <a:spAutoFit/>
              </a:bodyPr>
              <a:lstStyle/>
              <a:p>
                <a:pPr algn="ctr" rtl="1"/>
                <a:r>
                  <a:rPr lang="ar-OM" sz="2400" b="1" dirty="0">
                    <a:latin typeface="Arial" panose="020B0604020202020204" pitchFamily="34" charset="0"/>
                    <a:cs typeface="Arial" panose="020B0604020202020204" pitchFamily="34" charset="0"/>
                  </a:rPr>
                  <a:t>لنتأمل!</a:t>
                </a:r>
                <a:endParaRPr lang="en-GB" sz="2400" b="1" dirty="0">
                  <a:latin typeface="Arial" panose="020B0604020202020204" pitchFamily="34" charset="0"/>
                  <a:cs typeface="Arial" panose="020B0604020202020204" pitchFamily="34" charset="0"/>
                </a:endParaRPr>
              </a:p>
              <a:p>
                <a:endParaRPr lang="en-GB" sz="400" b="1" dirty="0">
                  <a:latin typeface="Arial" panose="020B0604020202020204" pitchFamily="34" charset="0"/>
                  <a:cs typeface="Arial" panose="020B0604020202020204" pitchFamily="34" charset="0"/>
                </a:endParaRPr>
              </a:p>
              <a:p>
                <a:endParaRPr lang="en-GB" sz="400" b="1" dirty="0">
                  <a:latin typeface="Arial" panose="020B0604020202020204" pitchFamily="34" charset="0"/>
                  <a:cs typeface="Arial" panose="020B0604020202020204" pitchFamily="34" charset="0"/>
                </a:endParaRPr>
              </a:p>
              <a:p>
                <a:endParaRPr lang="en-GB" sz="400" b="1" dirty="0">
                  <a:latin typeface="Arial" panose="020B0604020202020204" pitchFamily="34" charset="0"/>
                  <a:cs typeface="Arial" panose="020B0604020202020204" pitchFamily="34" charset="0"/>
                </a:endParaRPr>
              </a:p>
              <a:p>
                <a:endParaRPr lang="en-GB" sz="4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8DEBE20-FBCF-40A9-BF1B-035BBE166A0B}"/>
                  </a:ext>
                </a:extLst>
              </p:cNvPr>
              <p:cNvSpPr txBox="1"/>
              <p:nvPr/>
            </p:nvSpPr>
            <p:spPr>
              <a:xfrm>
                <a:off x="1626584" y="2885661"/>
                <a:ext cx="7063899" cy="1634490"/>
              </a:xfrm>
              <a:prstGeom prst="roundRect">
                <a:avLst/>
              </a:prstGeom>
              <a:solidFill>
                <a:schemeClr val="accent3"/>
              </a:solidFill>
            </p:spPr>
            <p:txBody>
              <a:bodyPr wrap="square" numCol="1">
                <a:spAutoFit/>
              </a:bodyPr>
              <a:lstStyle/>
              <a:p>
                <a:pPr marL="285750" indent="-285750" algn="r" rtl="1">
                  <a:buFont typeface="Arial" panose="020B0604020202020204" pitchFamily="34" charset="0"/>
                  <a:buChar char="•"/>
                </a:pPr>
                <a:r>
                  <a:rPr lang="ar-OM" dirty="0">
                    <a:latin typeface="Arial" panose="020B0604020202020204" pitchFamily="34" charset="0"/>
                    <a:cs typeface="Arial" panose="020B0604020202020204" pitchFamily="34" charset="0"/>
                  </a:rPr>
                  <a:t>ما مدى اختلاف الأفكار داخل مجموعتك؟</a:t>
                </a:r>
              </a:p>
              <a:p>
                <a:pPr marL="285750" indent="-285750" algn="r" rtl="1">
                  <a:buFont typeface="Arial" panose="020B0604020202020204" pitchFamily="34" charset="0"/>
                  <a:buChar char="•"/>
                </a:pPr>
                <a:r>
                  <a:rPr lang="ar-OM" dirty="0">
                    <a:latin typeface="Arial" panose="020B0604020202020204" pitchFamily="34" charset="0"/>
                    <a:cs typeface="Arial" panose="020B0604020202020204" pitchFamily="34" charset="0"/>
                  </a:rPr>
                  <a:t>ما هي الأفكار الشائعة التي يمكنك رؤيتها؟</a:t>
                </a:r>
              </a:p>
              <a:p>
                <a:pPr marL="285750" indent="-285750" algn="r" rtl="1">
                  <a:buFont typeface="Arial" panose="020B0604020202020204" pitchFamily="34" charset="0"/>
                  <a:buChar char="•"/>
                </a:pPr>
                <a:r>
                  <a:rPr lang="ar-OM" dirty="0">
                    <a:latin typeface="Arial" panose="020B0604020202020204" pitchFamily="34" charset="0"/>
                    <a:cs typeface="Arial" panose="020B0604020202020204" pitchFamily="34" charset="0"/>
                  </a:rPr>
                  <a:t>هل فهمتي أفكار وتعريفات السلام التي كانت مختلفة عن أفكارك؟</a:t>
                </a:r>
              </a:p>
              <a:p>
                <a:pPr marL="285750" indent="-285750" algn="r" rtl="1">
                  <a:buFont typeface="Arial" panose="020B0604020202020204" pitchFamily="34" charset="0"/>
                  <a:buChar char="•"/>
                </a:pPr>
                <a:r>
                  <a:rPr lang="ar-OM" dirty="0">
                    <a:latin typeface="Arial" panose="020B0604020202020204" pitchFamily="34" charset="0"/>
                    <a:cs typeface="Arial" panose="020B0604020202020204" pitchFamily="34" charset="0"/>
                  </a:rPr>
                  <a:t>أي تعريف يعني أكثر بالنسبة لكِ، التعريف من الشريحة السابقة، أم تعريفك الشخصي؟ لماذا؟</a:t>
                </a:r>
                <a:endParaRPr lang="en-US" sz="1800" dirty="0">
                  <a:latin typeface="Arial" panose="020B060402020202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7093AB61-E996-478D-9165-CA56786B76C1}"/>
                </a:ext>
              </a:extLst>
            </p:cNvPr>
            <p:cNvSpPr txBox="1"/>
            <p:nvPr/>
          </p:nvSpPr>
          <p:spPr>
            <a:xfrm>
              <a:off x="381312" y="1192559"/>
              <a:ext cx="4484602" cy="715089"/>
            </a:xfrm>
            <a:prstGeom prst="roundRect">
              <a:avLst/>
            </a:prstGeom>
            <a:solidFill>
              <a:schemeClr val="accent3"/>
            </a:solidFill>
          </p:spPr>
          <p:txBody>
            <a:bodyPr wrap="square">
              <a:spAutoFit/>
            </a:bodyPr>
            <a:lstStyle/>
            <a:p>
              <a:pPr algn="r" rtl="1"/>
              <a:r>
                <a:rPr lang="ar-OM" b="1" dirty="0">
                  <a:latin typeface="Arial" panose="020B0604020202020204" pitchFamily="34" charset="0"/>
                  <a:cs typeface="Arial" panose="020B0604020202020204" pitchFamily="34" charset="0"/>
                </a:rPr>
                <a:t>اختاري أحد الأسئلة التالية وناقشيها.</a:t>
              </a:r>
              <a:endParaRPr lang="en-GB" b="1" dirty="0">
                <a:latin typeface="Arial" panose="020B0604020202020204" pitchFamily="34" charset="0"/>
                <a:cs typeface="Arial" panose="020B0604020202020204" pitchFamily="34" charset="0"/>
              </a:endParaRPr>
            </a:p>
            <a:p>
              <a:pPr algn="r" rtl="1"/>
              <a:endParaRPr lang="en-GB" b="1" dirty="0">
                <a:solidFill>
                  <a:schemeClr val="tx1"/>
                </a:solidFill>
                <a:latin typeface="Arial" panose="020B0604020202020204" pitchFamily="34" charset="0"/>
                <a:cs typeface="Arial" panose="020B0604020202020204" pitchFamily="34" charset="0"/>
              </a:endParaRPr>
            </a:p>
          </p:txBody>
        </p:sp>
      </p:grpSp>
      <p:sp>
        <p:nvSpPr>
          <p:cNvPr id="13" name="Footer Placeholder 7">
            <a:extLst>
              <a:ext uri="{FF2B5EF4-FFF2-40B4-BE49-F238E27FC236}">
                <a16:creationId xmlns:a16="http://schemas.microsoft.com/office/drawing/2014/main" id="{60F72AE9-6D2C-4B2F-851A-007F060009DC}"/>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sp>
        <p:nvSpPr>
          <p:cNvPr id="15" name="Rectangle: Rounded Corners 14">
            <a:extLst>
              <a:ext uri="{FF2B5EF4-FFF2-40B4-BE49-F238E27FC236}">
                <a16:creationId xmlns:a16="http://schemas.microsoft.com/office/drawing/2014/main" id="{2458D69B-C7CB-4838-B845-B4C41A98F2BA}"/>
              </a:ext>
            </a:extLst>
          </p:cNvPr>
          <p:cNvSpPr/>
          <p:nvPr/>
        </p:nvSpPr>
        <p:spPr>
          <a:xfrm>
            <a:off x="0" y="339827"/>
            <a:ext cx="2721429" cy="61877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لغز السلام</a:t>
            </a:r>
            <a:endParaRPr lang="en-GB" sz="2000" b="1" dirty="0">
              <a:latin typeface="+mj-lt"/>
            </a:endParaRPr>
          </a:p>
        </p:txBody>
      </p:sp>
    </p:spTree>
    <p:extLst>
      <p:ext uri="{BB962C8B-B14F-4D97-AF65-F5344CB8AC3E}">
        <p14:creationId xmlns:p14="http://schemas.microsoft.com/office/powerpoint/2010/main" val="49931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B1A7F2B-2095-4251-B992-CA23A7488E39}"/>
              </a:ext>
            </a:extLst>
          </p:cNvPr>
          <p:cNvGrpSpPr/>
          <p:nvPr/>
        </p:nvGrpSpPr>
        <p:grpSpPr>
          <a:xfrm>
            <a:off x="766570" y="2561082"/>
            <a:ext cx="2586229" cy="4296918"/>
            <a:chOff x="617926" y="2305050"/>
            <a:chExt cx="2411024" cy="4296918"/>
          </a:xfrm>
        </p:grpSpPr>
        <p:cxnSp>
          <p:nvCxnSpPr>
            <p:cNvPr id="23" name="Straight Connector 22">
              <a:extLst>
                <a:ext uri="{FF2B5EF4-FFF2-40B4-BE49-F238E27FC236}">
                  <a16:creationId xmlns:a16="http://schemas.microsoft.com/office/drawing/2014/main" id="{5FB4AC7E-5D38-440C-B3A9-669A7DBEE134}"/>
                </a:ext>
              </a:extLst>
            </p:cNvPr>
            <p:cNvCxnSpPr>
              <a:cxnSpLocks/>
            </p:cNvCxnSpPr>
            <p:nvPr/>
          </p:nvCxnSpPr>
          <p:spPr>
            <a:xfrm>
              <a:off x="3028950" y="2305050"/>
              <a:ext cx="0" cy="4296918"/>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27" name="TextBox 26">
              <a:extLst>
                <a:ext uri="{FF2B5EF4-FFF2-40B4-BE49-F238E27FC236}">
                  <a16:creationId xmlns:a16="http://schemas.microsoft.com/office/drawing/2014/main" id="{7D044B08-F1C6-4893-9F53-04EF5B21BCF4}"/>
                </a:ext>
              </a:extLst>
            </p:cNvPr>
            <p:cNvSpPr txBox="1"/>
            <p:nvPr/>
          </p:nvSpPr>
          <p:spPr>
            <a:xfrm>
              <a:off x="617926" y="3733262"/>
              <a:ext cx="2030052" cy="584775"/>
            </a:xfrm>
            <a:prstGeom prst="rect">
              <a:avLst/>
            </a:prstGeom>
            <a:noFill/>
          </p:spPr>
          <p:txBody>
            <a:bodyPr wrap="square" rtlCol="0">
              <a:spAutoFit/>
            </a:bodyPr>
            <a:lstStyle/>
            <a:p>
              <a:pPr marL="285750" indent="-285750" algn="r" rtl="1">
                <a:buFont typeface="Arial" panose="020B0604020202020204" pitchFamily="34" charset="0"/>
                <a:buChar char="•"/>
              </a:pPr>
              <a:r>
                <a:rPr lang="ar-OM" sz="1600" dirty="0"/>
                <a:t>اختاري "مثال إعلامي" قبل بدء النشاط</a:t>
              </a:r>
              <a:endParaRPr lang="en-GB" sz="1200" dirty="0"/>
            </a:p>
          </p:txBody>
        </p:sp>
      </p:grpSp>
      <p:grpSp>
        <p:nvGrpSpPr>
          <p:cNvPr id="4" name="Group 3">
            <a:extLst>
              <a:ext uri="{FF2B5EF4-FFF2-40B4-BE49-F238E27FC236}">
                <a16:creationId xmlns:a16="http://schemas.microsoft.com/office/drawing/2014/main" id="{28939304-D1DC-4937-9DF8-DB1F0B520ED7}"/>
              </a:ext>
            </a:extLst>
          </p:cNvPr>
          <p:cNvGrpSpPr/>
          <p:nvPr/>
        </p:nvGrpSpPr>
        <p:grpSpPr>
          <a:xfrm>
            <a:off x="5140361" y="1445551"/>
            <a:ext cx="3928811" cy="532695"/>
            <a:chOff x="5140361" y="1445551"/>
            <a:chExt cx="3928811" cy="532695"/>
          </a:xfrm>
        </p:grpSpPr>
        <p:grpSp>
          <p:nvGrpSpPr>
            <p:cNvPr id="3" name="Group 2">
              <a:extLst>
                <a:ext uri="{FF2B5EF4-FFF2-40B4-BE49-F238E27FC236}">
                  <a16:creationId xmlns:a16="http://schemas.microsoft.com/office/drawing/2014/main" id="{E8E05B33-0116-411F-A342-880C3BC1088A}"/>
                </a:ext>
              </a:extLst>
            </p:cNvPr>
            <p:cNvGrpSpPr/>
            <p:nvPr/>
          </p:nvGrpSpPr>
          <p:grpSpPr>
            <a:xfrm>
              <a:off x="5140361" y="1507776"/>
              <a:ext cx="3620732" cy="465165"/>
              <a:chOff x="5140361" y="1507776"/>
              <a:chExt cx="3620732" cy="465165"/>
            </a:xfrm>
          </p:grpSpPr>
          <p:sp>
            <p:nvSpPr>
              <p:cNvPr id="28" name="TextBox 27">
                <a:extLst>
                  <a:ext uri="{FF2B5EF4-FFF2-40B4-BE49-F238E27FC236}">
                    <a16:creationId xmlns:a16="http://schemas.microsoft.com/office/drawing/2014/main" id="{E01DE741-D9C3-4418-809E-2150A3278B46}"/>
                  </a:ext>
                </a:extLst>
              </p:cNvPr>
              <p:cNvSpPr txBox="1"/>
              <p:nvPr/>
            </p:nvSpPr>
            <p:spPr>
              <a:xfrm>
                <a:off x="5140361" y="1507776"/>
                <a:ext cx="2471057" cy="465165"/>
              </a:xfrm>
              <a:prstGeom prst="rect">
                <a:avLst/>
              </a:prstGeom>
              <a:noFill/>
            </p:spPr>
            <p:txBody>
              <a:bodyPr wrap="square">
                <a:spAutoFit/>
              </a:bodyPr>
              <a:lstStyle/>
              <a:p>
                <a:pPr algn="r" rtl="1"/>
                <a:r>
                  <a:rPr lang="ar-OM" sz="1200" b="1" dirty="0"/>
                  <a:t>تم اقتباس هذا النشاط من منهج مؤسسة (</a:t>
                </a:r>
                <a:r>
                  <a:rPr lang="en-US" sz="1200" b="1" dirty="0"/>
                  <a:t>Peace Jam</a:t>
                </a:r>
                <a:r>
                  <a:rPr lang="ar-OM" sz="1200" b="1" dirty="0"/>
                  <a:t>) </a:t>
                </a:r>
                <a:endParaRPr lang="en-GB" sz="1200" b="1" dirty="0"/>
              </a:p>
            </p:txBody>
          </p:sp>
          <p:pic>
            <p:nvPicPr>
              <p:cNvPr id="29" name="Picture 28" descr="A picture containing logo&#10;&#10;Description automatically generated">
                <a:extLst>
                  <a:ext uri="{FF2B5EF4-FFF2-40B4-BE49-F238E27FC236}">
                    <a16:creationId xmlns:a16="http://schemas.microsoft.com/office/drawing/2014/main" id="{56DA4452-C7AD-4E3F-9C70-26A13BA30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1418" y="1538313"/>
                <a:ext cx="1149675" cy="369812"/>
              </a:xfrm>
              <a:prstGeom prst="rect">
                <a:avLst/>
              </a:prstGeom>
            </p:spPr>
          </p:pic>
        </p:grpSp>
        <p:sp>
          <p:nvSpPr>
            <p:cNvPr id="15" name="Rectangle: Rounded Corners 14">
              <a:extLst>
                <a:ext uri="{FF2B5EF4-FFF2-40B4-BE49-F238E27FC236}">
                  <a16:creationId xmlns:a16="http://schemas.microsoft.com/office/drawing/2014/main" id="{2BA0A515-BFE4-4C40-8B01-10270F4DB027}"/>
                </a:ext>
              </a:extLst>
            </p:cNvPr>
            <p:cNvSpPr/>
            <p:nvPr/>
          </p:nvSpPr>
          <p:spPr>
            <a:xfrm>
              <a:off x="5421086" y="1445551"/>
              <a:ext cx="3648086" cy="532695"/>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tx1"/>
                </a:solidFill>
                <a:latin typeface="+mj-lt"/>
              </a:endParaRPr>
            </a:p>
          </p:txBody>
        </p:sp>
      </p:grpSp>
      <p:sp>
        <p:nvSpPr>
          <p:cNvPr id="34" name="TextBox 33">
            <a:extLst>
              <a:ext uri="{FF2B5EF4-FFF2-40B4-BE49-F238E27FC236}">
                <a16:creationId xmlns:a16="http://schemas.microsoft.com/office/drawing/2014/main" id="{BE6225DF-C777-4375-9756-FE13ADF48C33}"/>
              </a:ext>
            </a:extLst>
          </p:cNvPr>
          <p:cNvSpPr txBox="1"/>
          <p:nvPr/>
        </p:nvSpPr>
        <p:spPr>
          <a:xfrm>
            <a:off x="3674921" y="4022246"/>
            <a:ext cx="2114548" cy="1815882"/>
          </a:xfrm>
          <a:prstGeom prst="rect">
            <a:avLst/>
          </a:prstGeom>
          <a:noFill/>
        </p:spPr>
        <p:txBody>
          <a:bodyPr wrap="square" rtlCol="0">
            <a:spAutoFit/>
          </a:bodyPr>
          <a:lstStyle/>
          <a:p>
            <a:pPr marL="285750" indent="-285750" algn="r" rtl="1">
              <a:buFont typeface="Arial" panose="020B0604020202020204" pitchFamily="34" charset="0"/>
              <a:buChar char="•"/>
            </a:pPr>
            <a:r>
              <a:rPr lang="ar-OM" sz="1400" b="1" dirty="0"/>
              <a:t>اختيار أمثلة لوسائل إعلامية، مثل</a:t>
            </a:r>
          </a:p>
          <a:p>
            <a:pPr marL="285750" indent="-285750" algn="r" rtl="1">
              <a:buFont typeface="Arial" panose="020B0604020202020204" pitchFamily="34" charset="0"/>
              <a:buChar char="•"/>
            </a:pPr>
            <a:r>
              <a:rPr lang="ar-OM" sz="1400" b="1" dirty="0"/>
              <a:t>الصحف</a:t>
            </a:r>
          </a:p>
          <a:p>
            <a:pPr marL="285750" indent="-285750" algn="r" rtl="1">
              <a:buFont typeface="Arial" panose="020B0604020202020204" pitchFamily="34" charset="0"/>
              <a:buChar char="•"/>
            </a:pPr>
            <a:r>
              <a:rPr lang="ar-OM" sz="1400" b="1" dirty="0"/>
              <a:t>المجلات</a:t>
            </a:r>
          </a:p>
          <a:p>
            <a:pPr marL="285750" indent="-285750" algn="r" rtl="1">
              <a:buFont typeface="Arial" panose="020B0604020202020204" pitchFamily="34" charset="0"/>
              <a:buChar char="•"/>
            </a:pPr>
            <a:r>
              <a:rPr lang="ar-OM" sz="1400" b="1" dirty="0"/>
              <a:t>أفلام قصيرة</a:t>
            </a:r>
          </a:p>
          <a:p>
            <a:pPr marL="285750" indent="-285750" algn="r" rtl="1">
              <a:buFont typeface="Arial" panose="020B0604020202020204" pitchFamily="34" charset="0"/>
              <a:buChar char="•"/>
            </a:pPr>
            <a:r>
              <a:rPr lang="ar-OM" sz="1400" b="1" dirty="0"/>
              <a:t>الأغاني</a:t>
            </a:r>
          </a:p>
          <a:p>
            <a:pPr marL="285750" indent="-285750" algn="r" rtl="1">
              <a:buFont typeface="Arial" panose="020B0604020202020204" pitchFamily="34" charset="0"/>
              <a:buChar char="•"/>
            </a:pPr>
            <a:r>
              <a:rPr lang="ar-OM" sz="1400" b="1" dirty="0"/>
              <a:t>الإعلانات</a:t>
            </a:r>
          </a:p>
          <a:p>
            <a:pPr marL="285750" indent="-285750" algn="r" rtl="1">
              <a:buFont typeface="Arial" panose="020B0604020202020204" pitchFamily="34" charset="0"/>
              <a:buChar char="•"/>
            </a:pPr>
            <a:r>
              <a:rPr lang="ar-OM" sz="1400" b="1" dirty="0"/>
              <a:t>ملصقات</a:t>
            </a:r>
            <a:endParaRPr lang="en-GB" sz="1100" dirty="0"/>
          </a:p>
        </p:txBody>
      </p:sp>
      <p:sp>
        <p:nvSpPr>
          <p:cNvPr id="18" name="Rounded Rectangle 17"/>
          <p:cNvSpPr/>
          <p:nvPr/>
        </p:nvSpPr>
        <p:spPr>
          <a:xfrm>
            <a:off x="509437" y="744132"/>
            <a:ext cx="3817664" cy="146287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4400" b="1" dirty="0"/>
              <a:t>فك الشفرة</a:t>
            </a:r>
          </a:p>
          <a:p>
            <a:pPr algn="ctr" rtl="1"/>
            <a:r>
              <a:rPr lang="ar-OM" sz="2400" dirty="0"/>
              <a:t>(صفحة معلومات القائدة)</a:t>
            </a:r>
            <a:endParaRPr lang="en-US" sz="2400" dirty="0"/>
          </a:p>
        </p:txBody>
      </p:sp>
      <p:sp>
        <p:nvSpPr>
          <p:cNvPr id="22" name="Footer Placeholder 7">
            <a:extLst>
              <a:ext uri="{FF2B5EF4-FFF2-40B4-BE49-F238E27FC236}">
                <a16:creationId xmlns:a16="http://schemas.microsoft.com/office/drawing/2014/main" id="{DCF08A3E-48F2-4F3F-86C3-D3E6FA20CEBC}"/>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pic>
        <p:nvPicPr>
          <p:cNvPr id="36" name="Picture 35">
            <a:extLst>
              <a:ext uri="{FF2B5EF4-FFF2-40B4-BE49-F238E27FC236}">
                <a16:creationId xmlns:a16="http://schemas.microsoft.com/office/drawing/2014/main" id="{467F6565-C037-4376-A0CE-E857DB95A8B2}"/>
              </a:ext>
            </a:extLst>
          </p:cNvPr>
          <p:cNvPicPr>
            <a:picLocks noChangeAspect="1"/>
          </p:cNvPicPr>
          <p:nvPr/>
        </p:nvPicPr>
        <p:blipFill>
          <a:blip r:embed="rId4"/>
          <a:stretch>
            <a:fillRect/>
          </a:stretch>
        </p:blipFill>
        <p:spPr>
          <a:xfrm>
            <a:off x="5066208" y="1198"/>
            <a:ext cx="3792041" cy="780356"/>
          </a:xfrm>
          <a:prstGeom prst="rect">
            <a:avLst/>
          </a:prstGeom>
        </p:spPr>
      </p:pic>
      <p:grpSp>
        <p:nvGrpSpPr>
          <p:cNvPr id="37" name="Group 36">
            <a:extLst>
              <a:ext uri="{FF2B5EF4-FFF2-40B4-BE49-F238E27FC236}">
                <a16:creationId xmlns:a16="http://schemas.microsoft.com/office/drawing/2014/main" id="{E897F2D2-462C-48FD-AD29-4C6FAFC58B2B}"/>
              </a:ext>
            </a:extLst>
          </p:cNvPr>
          <p:cNvGrpSpPr/>
          <p:nvPr/>
        </p:nvGrpSpPr>
        <p:grpSpPr>
          <a:xfrm>
            <a:off x="766571" y="2611935"/>
            <a:ext cx="5218516" cy="932594"/>
            <a:chOff x="644731" y="2667446"/>
            <a:chExt cx="5218516" cy="932594"/>
          </a:xfrm>
        </p:grpSpPr>
        <p:sp>
          <p:nvSpPr>
            <p:cNvPr id="38" name="Rectangle: Rounded Corners 37">
              <a:extLst>
                <a:ext uri="{FF2B5EF4-FFF2-40B4-BE49-F238E27FC236}">
                  <a16:creationId xmlns:a16="http://schemas.microsoft.com/office/drawing/2014/main" id="{1A63B172-3399-4F75-B9DB-40BF500AF4B2}"/>
                </a:ext>
              </a:extLst>
            </p:cNvPr>
            <p:cNvSpPr/>
            <p:nvPr/>
          </p:nvSpPr>
          <p:spPr>
            <a:xfrm>
              <a:off x="644731" y="2667446"/>
              <a:ext cx="2070637" cy="90228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tx1"/>
                  </a:solidFill>
                </a:rPr>
                <a:t>لنكن مستعدين</a:t>
              </a:r>
              <a:endParaRPr lang="en-US" sz="2000" b="1" dirty="0">
                <a:solidFill>
                  <a:schemeClr val="tx1"/>
                </a:solidFill>
              </a:endParaRPr>
            </a:p>
          </p:txBody>
        </p:sp>
        <p:sp>
          <p:nvSpPr>
            <p:cNvPr id="40" name="Rectangle: Rounded Corners 39">
              <a:extLst>
                <a:ext uri="{FF2B5EF4-FFF2-40B4-BE49-F238E27FC236}">
                  <a16:creationId xmlns:a16="http://schemas.microsoft.com/office/drawing/2014/main" id="{8B962EC2-087E-4554-B48E-B5EED0E135E8}"/>
                </a:ext>
              </a:extLst>
            </p:cNvPr>
            <p:cNvSpPr/>
            <p:nvPr/>
          </p:nvSpPr>
          <p:spPr>
            <a:xfrm>
              <a:off x="3792610" y="2697754"/>
              <a:ext cx="2070637" cy="90228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accent6"/>
                  </a:solidFill>
                </a:rPr>
                <a:t>سنحتاج الآتي لهذا النشاط</a:t>
              </a:r>
              <a:endParaRPr lang="en-US" sz="2000" b="1" dirty="0">
                <a:solidFill>
                  <a:schemeClr val="accent6"/>
                </a:solidFill>
              </a:endParaRPr>
            </a:p>
          </p:txBody>
        </p:sp>
      </p:grpSp>
    </p:spTree>
    <p:extLst>
      <p:ext uri="{BB962C8B-B14F-4D97-AF65-F5344CB8AC3E}">
        <p14:creationId xmlns:p14="http://schemas.microsoft.com/office/powerpoint/2010/main" val="2296009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1D92DD1-BE87-4764-87E9-79E141F2AEBA}"/>
              </a:ext>
            </a:extLst>
          </p:cNvPr>
          <p:cNvGrpSpPr/>
          <p:nvPr/>
        </p:nvGrpSpPr>
        <p:grpSpPr>
          <a:xfrm>
            <a:off x="1085137" y="1435349"/>
            <a:ext cx="6681844" cy="4513729"/>
            <a:chOff x="310178" y="499236"/>
            <a:chExt cx="6681844" cy="4513729"/>
          </a:xfrm>
        </p:grpSpPr>
        <p:sp>
          <p:nvSpPr>
            <p:cNvPr id="16" name="TextBox 15">
              <a:extLst>
                <a:ext uri="{FF2B5EF4-FFF2-40B4-BE49-F238E27FC236}">
                  <a16:creationId xmlns:a16="http://schemas.microsoft.com/office/drawing/2014/main" id="{68FD5168-1873-4C8F-B4C0-9A6BFF7375C1}"/>
                </a:ext>
              </a:extLst>
            </p:cNvPr>
            <p:cNvSpPr txBox="1"/>
            <p:nvPr/>
          </p:nvSpPr>
          <p:spPr>
            <a:xfrm>
              <a:off x="5561803" y="499236"/>
              <a:ext cx="1408447" cy="1021556"/>
            </a:xfrm>
            <a:prstGeom prst="roundRect">
              <a:avLst/>
            </a:prstGeom>
            <a:noFill/>
            <a:ln w="28575">
              <a:solidFill>
                <a:schemeClr val="accent5"/>
              </a:solidFill>
            </a:ln>
          </p:spPr>
          <p:txBody>
            <a:bodyPr wrap="square" anchor="ctr">
              <a:spAutoFit/>
            </a:bodyPr>
            <a:lstStyle/>
            <a:p>
              <a:pPr algn="ctr" rtl="1"/>
              <a:r>
                <a:rPr lang="ar-OM" b="1" dirty="0"/>
                <a:t>نشاط</a:t>
              </a:r>
              <a:endParaRPr lang="en-GB" b="1" dirty="0"/>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p:txBody>
        </p:sp>
        <p:grpSp>
          <p:nvGrpSpPr>
            <p:cNvPr id="17" name="Group 16">
              <a:extLst>
                <a:ext uri="{FF2B5EF4-FFF2-40B4-BE49-F238E27FC236}">
                  <a16:creationId xmlns:a16="http://schemas.microsoft.com/office/drawing/2014/main" id="{A6A97A6B-D530-403B-BD94-5E29F31AAA60}"/>
                </a:ext>
              </a:extLst>
            </p:cNvPr>
            <p:cNvGrpSpPr/>
            <p:nvPr/>
          </p:nvGrpSpPr>
          <p:grpSpPr>
            <a:xfrm>
              <a:off x="310178" y="1036112"/>
              <a:ext cx="6681844" cy="3976853"/>
              <a:chOff x="310178" y="3350687"/>
              <a:chExt cx="6681844" cy="3976853"/>
            </a:xfrm>
          </p:grpSpPr>
          <p:sp>
            <p:nvSpPr>
              <p:cNvPr id="18" name="Rectangle: Rounded Corners 17">
                <a:extLst>
                  <a:ext uri="{FF2B5EF4-FFF2-40B4-BE49-F238E27FC236}">
                    <a16:creationId xmlns:a16="http://schemas.microsoft.com/office/drawing/2014/main" id="{A5AB4977-AF58-42F9-9626-8BD3AD0982B3}"/>
                  </a:ext>
                </a:extLst>
              </p:cNvPr>
              <p:cNvSpPr/>
              <p:nvPr/>
            </p:nvSpPr>
            <p:spPr>
              <a:xfrm>
                <a:off x="310178" y="3350687"/>
                <a:ext cx="6681844" cy="969361"/>
              </a:xfrm>
              <a:prstGeom prst="roundRect">
                <a:avLst>
                  <a:gd name="adj" fmla="val 159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800"/>
                  </a:spcAft>
                </a:pPr>
                <a:r>
                  <a:rPr lang="ar-OM" dirty="0"/>
                  <a:t>استغرقي خمس دقائق في القراءة أو الاستماع أو النظر إلى الوسائل الإعلامي الخاص بكِ والإجابة على الأسئلة التالية:</a:t>
                </a:r>
                <a:endParaRPr lang="en-GB" sz="1800" dirty="0">
                  <a:effectLst/>
                  <a:ea typeface="DengXian" panose="02010600030101010101" pitchFamily="2" charset="-122"/>
                  <a:cs typeface="Arial" panose="020B0604020202020204" pitchFamily="34" charset="0"/>
                </a:endParaRPr>
              </a:p>
            </p:txBody>
          </p:sp>
          <p:sp>
            <p:nvSpPr>
              <p:cNvPr id="19" name="TextBox 18">
                <a:extLst>
                  <a:ext uri="{FF2B5EF4-FFF2-40B4-BE49-F238E27FC236}">
                    <a16:creationId xmlns:a16="http://schemas.microsoft.com/office/drawing/2014/main" id="{4396BADE-CDF8-4B88-8A62-984D066C6B44}"/>
                  </a:ext>
                </a:extLst>
              </p:cNvPr>
              <p:cNvSpPr txBox="1"/>
              <p:nvPr/>
            </p:nvSpPr>
            <p:spPr>
              <a:xfrm>
                <a:off x="453284" y="4742217"/>
                <a:ext cx="6538738" cy="2585323"/>
              </a:xfrm>
              <a:prstGeom prst="rect">
                <a:avLst/>
              </a:prstGeom>
              <a:noFill/>
            </p:spPr>
            <p:txBody>
              <a:bodyPr wrap="square" rtlCol="0">
                <a:spAutoFit/>
              </a:bodyPr>
              <a:lstStyle/>
              <a:p>
                <a:pPr algn="r" rtl="1"/>
                <a:r>
                  <a:rPr lang="ar-OM" b="1" dirty="0"/>
                  <a:t>ما هي رسالتها الرئيسية؟</a:t>
                </a:r>
                <a:endParaRPr lang="en-GB" b="1" dirty="0"/>
              </a:p>
              <a:p>
                <a:pPr marL="285750" indent="-285750" algn="r" rtl="1">
                  <a:buFont typeface="Arial" panose="020B0604020202020204" pitchFamily="34" charset="0"/>
                  <a:buChar char="•"/>
                </a:pPr>
                <a:r>
                  <a:rPr lang="ar-OM" dirty="0"/>
                  <a:t>كيف تعزز عملية تضمين مجموعات محددة من الناس أو إقصاء الآخرين وأفكارهم؟ (هل هذا يجمع الناس معًا أم يزيد من تباعدهم؟)</a:t>
                </a:r>
              </a:p>
              <a:p>
                <a:pPr marL="285750" indent="-285750" algn="r" rtl="1">
                  <a:buFont typeface="Arial" panose="020B0604020202020204" pitchFamily="34" charset="0"/>
                  <a:buChar char="•"/>
                </a:pPr>
                <a:r>
                  <a:rPr lang="ar-OM" dirty="0"/>
                  <a:t>هل تعتقدي أن هذا يمثل معظم الوسائل الإعلامية التي تستمعي إليها أو </a:t>
                </a:r>
                <a:r>
                  <a:rPr lang="ar-OM" dirty="0" err="1"/>
                  <a:t>تقرأيها</a:t>
                </a:r>
                <a:r>
                  <a:rPr lang="ar-OM" dirty="0"/>
                  <a:t> أو تشاهديها؟ لماذا؟</a:t>
                </a:r>
                <a:endParaRPr lang="en-GB" dirty="0"/>
              </a:p>
              <a:p>
                <a:pPr algn="r" rtl="1"/>
                <a:r>
                  <a:rPr lang="ar-OM" b="1" dirty="0"/>
                  <a:t>2. كيف تعتقدي أن هذه الرسائل تساعد في بناء قوالب نمطية للتحيز، أو تساعد في كسرها؟ </a:t>
                </a:r>
              </a:p>
              <a:p>
                <a:pPr algn="r" rtl="1"/>
                <a:r>
                  <a:rPr lang="ar-OM" b="1" dirty="0"/>
                  <a:t>3. ما هي إحدى الطرق التي يمكنك من خلالها فك تشفير وسائل الإعلام في المستقبل بحيث يكون لها تأثير أقل على حياتك اليومية؟</a:t>
                </a:r>
                <a:endParaRPr lang="en-GB" b="1" dirty="0"/>
              </a:p>
            </p:txBody>
          </p:sp>
        </p:grpSp>
      </p:grpSp>
      <p:sp>
        <p:nvSpPr>
          <p:cNvPr id="13" name="Footer Placeholder 7">
            <a:extLst>
              <a:ext uri="{FF2B5EF4-FFF2-40B4-BE49-F238E27FC236}">
                <a16:creationId xmlns:a16="http://schemas.microsoft.com/office/drawing/2014/main" id="{80C58AEC-E563-47EF-8C4D-35552120EEA6}"/>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sp>
        <p:nvSpPr>
          <p:cNvPr id="14" name="Rectangle: Rounded Corners 13">
            <a:extLst>
              <a:ext uri="{FF2B5EF4-FFF2-40B4-BE49-F238E27FC236}">
                <a16:creationId xmlns:a16="http://schemas.microsoft.com/office/drawing/2014/main" id="{787EABDB-4BA3-4F17-ADD0-8A78340A0D42}"/>
              </a:ext>
            </a:extLst>
          </p:cNvPr>
          <p:cNvSpPr/>
          <p:nvPr/>
        </p:nvSpPr>
        <p:spPr>
          <a:xfrm>
            <a:off x="0" y="339827"/>
            <a:ext cx="2721429" cy="61877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t>فك الشفرة</a:t>
            </a:r>
          </a:p>
        </p:txBody>
      </p:sp>
      <p:pic>
        <p:nvPicPr>
          <p:cNvPr id="10" name="Picture 9" descr="Logo&#10;&#10;Description automatically generated with low confidence">
            <a:extLst>
              <a:ext uri="{FF2B5EF4-FFF2-40B4-BE49-F238E27FC236}">
                <a16:creationId xmlns:a16="http://schemas.microsoft.com/office/drawing/2014/main" id="{507C4722-118C-4546-82C2-E130B1911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66" y="456473"/>
            <a:ext cx="1175807" cy="378218"/>
          </a:xfrm>
          <a:prstGeom prst="rect">
            <a:avLst/>
          </a:prstGeom>
        </p:spPr>
      </p:pic>
    </p:spTree>
    <p:extLst>
      <p:ext uri="{BB962C8B-B14F-4D97-AF65-F5344CB8AC3E}">
        <p14:creationId xmlns:p14="http://schemas.microsoft.com/office/powerpoint/2010/main" val="3261652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CD6F69EB-48CF-4E7D-8420-719F867D462C}"/>
              </a:ext>
            </a:extLst>
          </p:cNvPr>
          <p:cNvGraphicFramePr>
            <a:graphicFrameLocks noGrp="1"/>
          </p:cNvGraphicFramePr>
          <p:nvPr>
            <p:extLst>
              <p:ext uri="{D42A27DB-BD31-4B8C-83A1-F6EECF244321}">
                <p14:modId xmlns:p14="http://schemas.microsoft.com/office/powerpoint/2010/main" val="3309315816"/>
              </p:ext>
            </p:extLst>
          </p:nvPr>
        </p:nvGraphicFramePr>
        <p:xfrm>
          <a:off x="4572000" y="1741862"/>
          <a:ext cx="4122325" cy="4564711"/>
        </p:xfrm>
        <a:graphic>
          <a:graphicData uri="http://schemas.openxmlformats.org/drawingml/2006/table">
            <a:tbl>
              <a:tblPr firstRow="1" bandRow="1">
                <a:tableStyleId>{5C22544A-7EE6-4342-B048-85BDC9FD1C3A}</a:tableStyleId>
              </a:tblPr>
              <a:tblGrid>
                <a:gridCol w="1438069">
                  <a:extLst>
                    <a:ext uri="{9D8B030D-6E8A-4147-A177-3AD203B41FA5}">
                      <a16:colId xmlns:a16="http://schemas.microsoft.com/office/drawing/2014/main" val="2819179099"/>
                    </a:ext>
                  </a:extLst>
                </a:gridCol>
                <a:gridCol w="121255">
                  <a:extLst>
                    <a:ext uri="{9D8B030D-6E8A-4147-A177-3AD203B41FA5}">
                      <a16:colId xmlns:a16="http://schemas.microsoft.com/office/drawing/2014/main" val="20001"/>
                    </a:ext>
                  </a:extLst>
                </a:gridCol>
                <a:gridCol w="2563001">
                  <a:extLst>
                    <a:ext uri="{9D8B030D-6E8A-4147-A177-3AD203B41FA5}">
                      <a16:colId xmlns:a16="http://schemas.microsoft.com/office/drawing/2014/main" val="4108026138"/>
                    </a:ext>
                  </a:extLst>
                </a:gridCol>
              </a:tblGrid>
              <a:tr h="386798">
                <a:tc gridSpan="3">
                  <a:txBody>
                    <a:bodyPr/>
                    <a:lstStyle/>
                    <a:p>
                      <a:pPr algn="r" rtl="1"/>
                      <a:r>
                        <a:rPr lang="en-GB" sz="1400" b="1" dirty="0" err="1"/>
                        <a:t>مقدمة</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50000"/>
                      </a:schemeClr>
                    </a:solidFill>
                  </a:tcPr>
                </a:tc>
                <a:tc hMerge="1">
                  <a:txBody>
                    <a:bodyPr/>
                    <a:lstStyle/>
                    <a:p>
                      <a:endParaRPr lang="en-US"/>
                    </a:p>
                  </a:txBody>
                  <a:tcPr/>
                </a:tc>
                <a:tc hMerge="1">
                  <a:txBody>
                    <a:bodyPr/>
                    <a:lstStyle/>
                    <a:p>
                      <a:endParaRPr lang="en-GB" sz="1600" b="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344783791"/>
                  </a:ext>
                </a:extLst>
              </a:tr>
              <a:tr h="386798">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dirty="0"/>
                        <a:t>3-6</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gridSpan="2">
                  <a:txBody>
                    <a:bodyPr/>
                    <a:lstStyle/>
                    <a:p>
                      <a:pPr lvl="0" algn="r" rtl="1">
                        <a:lnSpc>
                          <a:spcPct val="100000"/>
                        </a:lnSpc>
                        <a:spcBef>
                          <a:spcPts val="0"/>
                        </a:spcBef>
                        <a:spcAft>
                          <a:spcPts val="0"/>
                        </a:spcAft>
                        <a:buNone/>
                      </a:pPr>
                      <a:r>
                        <a:rPr lang="ar-OM" sz="1400" b="1" i="0" u="none" strike="noStrike" noProof="0" dirty="0">
                          <a:latin typeface="Lato"/>
                        </a:rPr>
                        <a:t>شرائح</a:t>
                      </a:r>
                      <a:r>
                        <a:rPr lang="ar-OM" sz="1400" b="1" i="0" u="none" strike="noStrike" baseline="0" noProof="0" dirty="0">
                          <a:latin typeface="Lato"/>
                        </a:rPr>
                        <a:t> معلومات القائدة</a:t>
                      </a:r>
                      <a:endParaRPr lang="en-GB" sz="1400" b="0" i="0" u="none" strike="noStrike" noProof="0" dirty="0">
                        <a:latin typeface="Lato"/>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hMerge="1">
                  <a:txBody>
                    <a:bodyPr/>
                    <a:lstStyle/>
                    <a:p>
                      <a:pPr lvl="0" algn="r" rtl="1">
                        <a:lnSpc>
                          <a:spcPct val="100000"/>
                        </a:lnSpc>
                        <a:spcBef>
                          <a:spcPts val="0"/>
                        </a:spcBef>
                        <a:spcAft>
                          <a:spcPts val="0"/>
                        </a:spcAft>
                        <a:buNone/>
                      </a:pPr>
                      <a:endParaRPr lang="en-GB" sz="1600" b="0" i="0" u="none" strike="noStrike" noProof="0" dirty="0">
                        <a:latin typeface="Lato"/>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18158486"/>
                  </a:ext>
                </a:extLst>
              </a:tr>
              <a:tr h="386798">
                <a:tc>
                  <a:txBody>
                    <a:bodyPr/>
                    <a:lstStyle/>
                    <a:p>
                      <a:pPr lvl="0">
                        <a:buNone/>
                      </a:pPr>
                      <a:r>
                        <a:rPr lang="en-GB" sz="1400" b="1" dirty="0"/>
                        <a:t>7-8</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gridSpan="2">
                  <a:txBody>
                    <a:bodyPr/>
                    <a:lstStyle/>
                    <a:p>
                      <a:pPr lvl="0" algn="r" rtl="1">
                        <a:lnSpc>
                          <a:spcPct val="100000"/>
                        </a:lnSpc>
                        <a:spcBef>
                          <a:spcPts val="0"/>
                        </a:spcBef>
                        <a:spcAft>
                          <a:spcPts val="0"/>
                        </a:spcAft>
                        <a:buNone/>
                      </a:pPr>
                      <a:r>
                        <a:rPr lang="ar-OM" sz="1400" b="1" i="0" u="none" strike="noStrike" noProof="0" dirty="0">
                          <a:latin typeface="Lato"/>
                        </a:rPr>
                        <a:t>تمويل</a:t>
                      </a:r>
                      <a:r>
                        <a:rPr lang="ar-OM" sz="1400" b="1" i="0" u="none" strike="noStrike" baseline="0" noProof="0" dirty="0">
                          <a:latin typeface="Lato"/>
                        </a:rPr>
                        <a:t> يوم الذكرى</a:t>
                      </a:r>
                      <a:endParaRPr lang="en-GB" sz="1400" b="0" i="0" u="none" strike="noStrike" noProof="0" dirty="0">
                        <a:latin typeface="Lato"/>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hMerge="1">
                  <a:txBody>
                    <a:bodyPr/>
                    <a:lstStyle/>
                    <a:p>
                      <a:pPr lvl="0" algn="r">
                        <a:buNone/>
                      </a:pPr>
                      <a:endParaRPr lang="en-GB" sz="1600" b="1" dirty="0"/>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999155360"/>
                  </a:ext>
                </a:extLst>
              </a:tr>
              <a:tr h="386798">
                <a:tc>
                  <a:txBody>
                    <a:bodyPr/>
                    <a:lstStyle/>
                    <a:p>
                      <a:pPr lvl="0">
                        <a:buNone/>
                      </a:pPr>
                      <a:r>
                        <a:rPr lang="en-GB" sz="1400" b="1" dirty="0"/>
                        <a:t>9-11</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gridSpan="2">
                  <a:txBody>
                    <a:bodyPr/>
                    <a:lstStyle/>
                    <a:p>
                      <a:pPr lvl="0" algn="r" rtl="1">
                        <a:lnSpc>
                          <a:spcPct val="100000"/>
                        </a:lnSpc>
                        <a:spcBef>
                          <a:spcPts val="0"/>
                        </a:spcBef>
                        <a:spcAft>
                          <a:spcPts val="0"/>
                        </a:spcAft>
                        <a:buNone/>
                      </a:pPr>
                      <a:r>
                        <a:rPr lang="ar-OM" sz="1400" b="1" i="0" u="none" strike="noStrike" noProof="0" dirty="0">
                          <a:latin typeface="Lato"/>
                        </a:rPr>
                        <a:t>مخرجات</a:t>
                      </a:r>
                      <a:r>
                        <a:rPr lang="ar-OM" sz="1400" b="1" i="0" u="none" strike="noStrike" baseline="0" noProof="0" dirty="0">
                          <a:latin typeface="Lato"/>
                        </a:rPr>
                        <a:t> التعلم</a:t>
                      </a:r>
                      <a:endParaRPr lang="en-GB" sz="1400" b="0" i="0" u="none" strike="noStrike" noProof="0" dirty="0">
                        <a:latin typeface="Lato"/>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hMerge="1">
                  <a:txBody>
                    <a:bodyPr/>
                    <a:lstStyle/>
                    <a:p>
                      <a:pPr lvl="0" algn="r">
                        <a:buNone/>
                      </a:pPr>
                      <a:endParaRPr lang="en-GB" sz="1600" b="1" dirty="0"/>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915351784"/>
                  </a:ext>
                </a:extLst>
              </a:tr>
              <a:tr h="386798">
                <a:tc>
                  <a:txBody>
                    <a:bodyPr/>
                    <a:lstStyle/>
                    <a:p>
                      <a:pPr lvl="0">
                        <a:buNone/>
                      </a:pPr>
                      <a:r>
                        <a:rPr lang="en-GB" sz="1400" b="1" dirty="0"/>
                        <a:t>12</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gridSpan="2">
                  <a:txBody>
                    <a:bodyPr/>
                    <a:lstStyle/>
                    <a:p>
                      <a:pPr lvl="0" algn="r" rtl="1">
                        <a:lnSpc>
                          <a:spcPct val="100000"/>
                        </a:lnSpc>
                        <a:spcBef>
                          <a:spcPts val="0"/>
                        </a:spcBef>
                        <a:spcAft>
                          <a:spcPts val="0"/>
                        </a:spcAft>
                        <a:buNone/>
                      </a:pPr>
                      <a:r>
                        <a:rPr lang="ar-OM" sz="1400" b="1" i="0" u="none" strike="noStrike" noProof="0" dirty="0">
                          <a:latin typeface="Lato"/>
                        </a:rPr>
                        <a:t>كيفية</a:t>
                      </a:r>
                      <a:r>
                        <a:rPr lang="ar-OM" sz="1400" b="1" i="0" u="none" strike="noStrike" baseline="0" noProof="0" dirty="0">
                          <a:latin typeface="Lato"/>
                        </a:rPr>
                        <a:t> الحصول على شارة يوم الذكرى</a:t>
                      </a:r>
                      <a:endParaRPr lang="en-GB" sz="1400" b="0" i="0" u="none" strike="noStrike" noProof="0" dirty="0">
                        <a:latin typeface="Lato"/>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hMerge="1">
                  <a:txBody>
                    <a:bodyPr/>
                    <a:lstStyle/>
                    <a:p>
                      <a:pPr lvl="0" algn="r">
                        <a:buNone/>
                      </a:pPr>
                      <a:endParaRPr lang="en-GB" sz="1600" b="1" dirty="0"/>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824351744"/>
                  </a:ext>
                </a:extLst>
              </a:tr>
              <a:tr h="386798">
                <a:tc gridSpan="3">
                  <a:txBody>
                    <a:bodyPr/>
                    <a:lstStyle/>
                    <a:p>
                      <a:pPr lvl="0" algn="r" rtl="1">
                        <a:buNone/>
                      </a:pPr>
                      <a:r>
                        <a:rPr lang="ar-OM" sz="1400" b="1" dirty="0">
                          <a:solidFill>
                            <a:schemeClr val="bg2"/>
                          </a:solidFill>
                        </a:rPr>
                        <a:t>أنشطة</a:t>
                      </a:r>
                      <a:r>
                        <a:rPr lang="ar-OM" sz="1400" b="1" baseline="0" dirty="0">
                          <a:solidFill>
                            <a:schemeClr val="bg2"/>
                          </a:solidFill>
                        </a:rPr>
                        <a:t> كوني قوية</a:t>
                      </a:r>
                      <a:endParaRPr lang="en-GB" sz="1400" b="1" dirty="0">
                        <a:solidFill>
                          <a:schemeClr val="bg2"/>
                        </a:solidFill>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GB" sz="1600" b="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solidFill>
                  </a:tcPr>
                </a:tc>
                <a:extLst>
                  <a:ext uri="{0D108BD9-81ED-4DB2-BD59-A6C34878D82A}">
                    <a16:rowId xmlns:a16="http://schemas.microsoft.com/office/drawing/2014/main" val="1217639019"/>
                  </a:ext>
                </a:extLst>
              </a:tr>
              <a:tr h="386798">
                <a:tc gridSpan="2">
                  <a:txBody>
                    <a:bodyPr/>
                    <a:lstStyle/>
                    <a:p>
                      <a:r>
                        <a:rPr lang="en-GB" sz="1400" b="1" dirty="0"/>
                        <a:t>14-17</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a:txBody>
                    <a:bodyPr/>
                    <a:lstStyle/>
                    <a:p>
                      <a:pPr algn="r" rtl="1"/>
                      <a:r>
                        <a:rPr lang="ar-OM" sz="1400" b="1" dirty="0"/>
                        <a:t>لغز</a:t>
                      </a:r>
                      <a:r>
                        <a:rPr lang="ar-OM" sz="1400" b="1" baseline="0" dirty="0"/>
                        <a:t> السلام</a:t>
                      </a:r>
                      <a:endParaRPr lang="en-GB" sz="1400" b="1" dirty="0" err="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27344132"/>
                  </a:ext>
                </a:extLst>
              </a:tr>
              <a:tr h="386798">
                <a:tc gridSpan="2">
                  <a:txBody>
                    <a:bodyPr/>
                    <a:lstStyle/>
                    <a:p>
                      <a:r>
                        <a:rPr lang="en-GB" sz="1400" b="1" dirty="0"/>
                        <a:t>18-20</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a:txBody>
                    <a:bodyPr/>
                    <a:lstStyle/>
                    <a:p>
                      <a:pPr algn="r" rtl="1"/>
                      <a:r>
                        <a:rPr lang="ar-OM" sz="1400" b="1" dirty="0"/>
                        <a:t>الديكور</a:t>
                      </a:r>
                      <a:endParaRPr lang="en-GB" sz="1400" b="1" dirty="0" err="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29234252"/>
                  </a:ext>
                </a:extLst>
              </a:tr>
              <a:tr h="386798">
                <a:tc gridSpan="2">
                  <a:txBody>
                    <a:bodyPr/>
                    <a:lstStyle/>
                    <a:p>
                      <a:r>
                        <a:rPr lang="en-GB" sz="1400" b="1" dirty="0"/>
                        <a:t>21-28</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lumMod val="20000"/>
                        <a:lumOff val="80000"/>
                      </a:schemeClr>
                    </a:solidFill>
                  </a:tcPr>
                </a:tc>
                <a:tc hMerge="1">
                  <a:txBody>
                    <a:bodyPr/>
                    <a:lstStyle/>
                    <a:p>
                      <a:endParaRPr lang="en-US" dirty="0"/>
                    </a:p>
                  </a:txBody>
                  <a:tcPr/>
                </a:tc>
                <a:tc>
                  <a:txBody>
                    <a:bodyPr/>
                    <a:lstStyle/>
                    <a:p>
                      <a:pPr algn="r" rtl="1"/>
                      <a:r>
                        <a:rPr lang="ar-OM" sz="1400" b="1" dirty="0"/>
                        <a:t>إمكاناتك</a:t>
                      </a:r>
                      <a:r>
                        <a:rPr lang="ar-OM" sz="1400" b="1" baseline="0" dirty="0"/>
                        <a:t> الفريدة</a:t>
                      </a:r>
                      <a:endParaRPr lang="en-GB" sz="1400" b="1" dirty="0" err="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7619169"/>
                  </a:ext>
                </a:extLst>
              </a:tr>
              <a:tr h="386798">
                <a:tc gridSpan="3">
                  <a:txBody>
                    <a:bodyPr/>
                    <a:lstStyle/>
                    <a:p>
                      <a:pPr marL="0" marR="0" lvl="0" indent="0" algn="r" rtl="1" eaLnBrk="1" fontAlgn="auto" latinLnBrk="0" hangingPunct="1">
                        <a:lnSpc>
                          <a:spcPct val="100000"/>
                        </a:lnSpc>
                        <a:spcBef>
                          <a:spcPts val="0"/>
                        </a:spcBef>
                        <a:spcAft>
                          <a:spcPts val="0"/>
                        </a:spcAft>
                        <a:buClrTx/>
                        <a:buSzTx/>
                        <a:buFontTx/>
                        <a:buNone/>
                      </a:pPr>
                      <a:r>
                        <a:rPr lang="ar-OM" sz="1400" b="1" kern="1200" dirty="0">
                          <a:solidFill>
                            <a:schemeClr val="bg2"/>
                          </a:solidFill>
                          <a:latin typeface="+mn-lt"/>
                          <a:ea typeface="+mn-ea"/>
                          <a:cs typeface="+mn-cs"/>
                        </a:rPr>
                        <a:t>أنشطة</a:t>
                      </a:r>
                      <a:r>
                        <a:rPr lang="en-US" sz="1400" b="1" kern="1200" dirty="0">
                          <a:solidFill>
                            <a:schemeClr val="bg2"/>
                          </a:solidFill>
                          <a:latin typeface="+mn-lt"/>
                          <a:ea typeface="+mn-ea"/>
                          <a:cs typeface="+mn-cs"/>
                        </a:rPr>
                        <a:t> </a:t>
                      </a:r>
                      <a:r>
                        <a:rPr lang="en-US" sz="1400" b="1" kern="1200" dirty="0" err="1">
                          <a:solidFill>
                            <a:schemeClr val="bg2"/>
                          </a:solidFill>
                          <a:latin typeface="+mn-lt"/>
                          <a:ea typeface="+mn-ea"/>
                          <a:cs typeface="+mn-cs"/>
                        </a:rPr>
                        <a:t>الوقوف</a:t>
                      </a:r>
                      <a:endParaRPr lang="en-US" sz="1400" b="1" kern="1200" dirty="0">
                        <a:solidFill>
                          <a:schemeClr val="bg2"/>
                        </a:solidFill>
                        <a:latin typeface="+mn-lt"/>
                        <a:ea typeface="+mn-ea"/>
                        <a:cs typeface="+mn-cs"/>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algn="r"/>
                      <a:endParaRPr lang="en-GB" sz="1100" b="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60217158"/>
                  </a:ext>
                </a:extLst>
              </a:tr>
              <a:tr h="386798">
                <a:tc gridSpan="2">
                  <a:txBody>
                    <a:bodyPr/>
                    <a:lstStyle/>
                    <a:p>
                      <a:pPr marL="0" marR="0" lvl="0" indent="0" algn="l" rtl="0" eaLnBrk="1" fontAlgn="auto" latinLnBrk="0" hangingPunct="1">
                        <a:lnSpc>
                          <a:spcPct val="100000"/>
                        </a:lnSpc>
                        <a:spcBef>
                          <a:spcPts val="0"/>
                        </a:spcBef>
                        <a:spcAft>
                          <a:spcPts val="0"/>
                        </a:spcAft>
                        <a:buClrTx/>
                        <a:buSzTx/>
                        <a:buFontTx/>
                        <a:buNone/>
                      </a:pPr>
                      <a:r>
                        <a:rPr lang="en-GB" sz="1400" b="1" dirty="0"/>
                        <a:t>30-33</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pPr algn="r" rtl="1"/>
                      <a:r>
                        <a:rPr lang="en-GB" sz="1400" b="1" dirty="0" err="1"/>
                        <a:t>من</a:t>
                      </a:r>
                      <a:r>
                        <a:rPr lang="en-GB" sz="1400" b="1" dirty="0"/>
                        <a:t> </a:t>
                      </a:r>
                      <a:r>
                        <a:rPr lang="en-GB" sz="1400" b="1" dirty="0" err="1"/>
                        <a:t>تسبب</a:t>
                      </a:r>
                      <a:r>
                        <a:rPr lang="en-GB" sz="1400" b="1" dirty="0"/>
                        <a:t> </a:t>
                      </a:r>
                      <a:r>
                        <a:rPr lang="en-GB" sz="1400" b="1" dirty="0" err="1"/>
                        <a:t>بالخلاف</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20618358"/>
                  </a:ext>
                </a:extLst>
              </a:tr>
              <a:tr h="309933">
                <a:tc gridSpan="2">
                  <a:txBody>
                    <a:bodyPr/>
                    <a:lstStyle/>
                    <a:p>
                      <a:pPr lvl="0">
                        <a:buNone/>
                      </a:pPr>
                      <a:r>
                        <a:rPr lang="en-GB" sz="1400" b="1" dirty="0"/>
                        <a:t>34-39</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pPr algn="r" rtl="1"/>
                      <a:r>
                        <a:rPr lang="en-GB" sz="1400" b="1" dirty="0" err="1"/>
                        <a:t>بناة</a:t>
                      </a:r>
                      <a:r>
                        <a:rPr lang="en-GB" sz="1400" b="1" dirty="0"/>
                        <a:t> السلام </a:t>
                      </a:r>
                      <a:r>
                        <a:rPr lang="en-GB" sz="1400" b="1" dirty="0" err="1"/>
                        <a:t>من</a:t>
                      </a:r>
                      <a:r>
                        <a:rPr lang="en-GB" sz="1400" b="1" dirty="0"/>
                        <a:t> </a:t>
                      </a:r>
                      <a:r>
                        <a:rPr lang="en-GB" sz="1400" b="1" dirty="0" err="1"/>
                        <a:t>النساء</a:t>
                      </a:r>
                      <a:endParaRPr lang="en-GB" sz="1400" b="1" dirty="0"/>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66379520"/>
                  </a:ext>
                </a:extLst>
              </a:tr>
            </a:tbl>
          </a:graphicData>
        </a:graphic>
      </p:graphicFrame>
      <p:graphicFrame>
        <p:nvGraphicFramePr>
          <p:cNvPr id="9" name="Table 3">
            <a:extLst>
              <a:ext uri="{FF2B5EF4-FFF2-40B4-BE49-F238E27FC236}">
                <a16:creationId xmlns:a16="http://schemas.microsoft.com/office/drawing/2014/main" id="{70E69625-0869-484D-BA8A-A92ABAAFCC40}"/>
              </a:ext>
            </a:extLst>
          </p:cNvPr>
          <p:cNvGraphicFramePr>
            <a:graphicFrameLocks noGrp="1"/>
          </p:cNvGraphicFramePr>
          <p:nvPr>
            <p:extLst>
              <p:ext uri="{D42A27DB-BD31-4B8C-83A1-F6EECF244321}">
                <p14:modId xmlns:p14="http://schemas.microsoft.com/office/powerpoint/2010/main" val="4217331103"/>
              </p:ext>
            </p:extLst>
          </p:nvPr>
        </p:nvGraphicFramePr>
        <p:xfrm>
          <a:off x="365645" y="1741862"/>
          <a:ext cx="4122327" cy="4564713"/>
        </p:xfrm>
        <a:graphic>
          <a:graphicData uri="http://schemas.openxmlformats.org/drawingml/2006/table">
            <a:tbl>
              <a:tblPr firstRow="1" bandRow="1">
                <a:tableStyleId>{5C22544A-7EE6-4342-B048-85BDC9FD1C3A}</a:tableStyleId>
              </a:tblPr>
              <a:tblGrid>
                <a:gridCol w="1286821">
                  <a:extLst>
                    <a:ext uri="{9D8B030D-6E8A-4147-A177-3AD203B41FA5}">
                      <a16:colId xmlns:a16="http://schemas.microsoft.com/office/drawing/2014/main" val="2819179099"/>
                    </a:ext>
                  </a:extLst>
                </a:gridCol>
                <a:gridCol w="2835506">
                  <a:extLst>
                    <a:ext uri="{9D8B030D-6E8A-4147-A177-3AD203B41FA5}">
                      <a16:colId xmlns:a16="http://schemas.microsoft.com/office/drawing/2014/main" val="1825002525"/>
                    </a:ext>
                  </a:extLst>
                </a:gridCol>
              </a:tblGrid>
              <a:tr h="414974">
                <a:tc gridSpan="2">
                  <a:txBody>
                    <a:bodyPr/>
                    <a:lstStyle/>
                    <a:p>
                      <a:pPr algn="r" rtl="1"/>
                      <a:r>
                        <a:rPr lang="ar-OM" sz="1400" b="1" kern="1200" dirty="0">
                          <a:solidFill>
                            <a:schemeClr val="bg2"/>
                          </a:solidFill>
                          <a:latin typeface="+mn-lt"/>
                          <a:ea typeface="+mn-ea"/>
                          <a:cs typeface="+mn-cs"/>
                        </a:rPr>
                        <a:t>أنشطة</a:t>
                      </a:r>
                      <a:r>
                        <a:rPr lang="en-GB" sz="1400" b="1" kern="1200" dirty="0">
                          <a:solidFill>
                            <a:schemeClr val="bg2"/>
                          </a:solidFill>
                          <a:latin typeface="+mn-lt"/>
                          <a:ea typeface="+mn-ea"/>
                          <a:cs typeface="+mn-cs"/>
                        </a:rPr>
                        <a:t> الوقوف </a:t>
                      </a:r>
                      <a:r>
                        <a:rPr lang="en-GB" sz="1400" b="1" kern="1200" dirty="0" err="1">
                          <a:solidFill>
                            <a:schemeClr val="bg2"/>
                          </a:solidFill>
                          <a:latin typeface="+mn-lt"/>
                          <a:ea typeface="+mn-ea"/>
                          <a:cs typeface="+mn-cs"/>
                        </a:rPr>
                        <a:t>معاً</a:t>
                      </a:r>
                      <a:endParaRPr lang="en-GB" sz="1400" b="1" kern="1200" dirty="0">
                        <a:solidFill>
                          <a:schemeClr val="bg2"/>
                        </a:solidFill>
                        <a:latin typeface="+mn-lt"/>
                        <a:ea typeface="+mn-ea"/>
                        <a:cs typeface="+mn-cs"/>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solidFill>
                  </a:tcPr>
                </a:tc>
                <a:tc hMerge="1">
                  <a:txBody>
                    <a:bodyPr/>
                    <a:lstStyle/>
                    <a:p>
                      <a:pPr algn="r"/>
                      <a:endParaRPr lang="en-GB" sz="1100" b="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344783791"/>
                  </a:ext>
                </a:extLst>
              </a:tr>
              <a:tr h="414974">
                <a:tc>
                  <a:txBody>
                    <a:bodyPr/>
                    <a:lstStyle/>
                    <a:p>
                      <a:r>
                        <a:rPr lang="en-GB" sz="1400" b="1" dirty="0"/>
                        <a:t>41 – 45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tc>
                  <a:txBody>
                    <a:bodyPr/>
                    <a:lstStyle/>
                    <a:p>
                      <a:pPr algn="r"/>
                      <a:r>
                        <a:rPr lang="ar-EG" sz="1400" b="1" dirty="0"/>
                        <a:t>التفكير في السلام</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55260512"/>
                  </a:ext>
                </a:extLst>
              </a:tr>
              <a:tr h="414974">
                <a:tc>
                  <a:txBody>
                    <a:bodyPr/>
                    <a:lstStyle/>
                    <a:p>
                      <a:r>
                        <a:rPr lang="en-GB" sz="1400" b="1" dirty="0"/>
                        <a:t>46 – 48</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tc>
                  <a:txBody>
                    <a:bodyPr/>
                    <a:lstStyle/>
                    <a:p>
                      <a:pPr algn="r"/>
                      <a:r>
                        <a:rPr lang="ar-EG" sz="1400" b="1" dirty="0"/>
                        <a:t>عملة الذاكرة</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56940675"/>
                  </a:ext>
                </a:extLst>
              </a:tr>
              <a:tr h="414974">
                <a:tc>
                  <a:txBody>
                    <a:bodyPr/>
                    <a:lstStyle/>
                    <a:p>
                      <a:r>
                        <a:rPr lang="en-GB" sz="1400" b="1" dirty="0"/>
                        <a:t>49 – 51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tc>
                  <a:txBody>
                    <a:bodyPr/>
                    <a:lstStyle/>
                    <a:p>
                      <a:pPr algn="r"/>
                      <a:r>
                        <a:rPr lang="ar-EG" sz="1400" b="1" dirty="0"/>
                        <a:t>أنشري السلام</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2548674"/>
                  </a:ext>
                </a:extLst>
              </a:tr>
              <a:tr h="414974">
                <a:tc>
                  <a:txBody>
                    <a:bodyPr/>
                    <a:lstStyle/>
                    <a:p>
                      <a:r>
                        <a:rPr lang="en-GB" sz="1400" b="1" dirty="0"/>
                        <a:t>52 – 55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tc>
                  <a:txBody>
                    <a:bodyPr/>
                    <a:lstStyle/>
                    <a:p>
                      <a:pPr lvl="0" algn="r" rtl="1">
                        <a:lnSpc>
                          <a:spcPct val="100000"/>
                        </a:lnSpc>
                        <a:spcBef>
                          <a:spcPts val="0"/>
                        </a:spcBef>
                        <a:spcAft>
                          <a:spcPts val="0"/>
                        </a:spcAft>
                        <a:buNone/>
                      </a:pPr>
                      <a:r>
                        <a:rPr lang="ar-EG" sz="1400" b="1" i="0" u="none" strike="noStrike" noProof="0" dirty="0">
                          <a:latin typeface="+mn-lt"/>
                        </a:rPr>
                        <a:t>أشياء يمكن تغييرها</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8158486"/>
                  </a:ext>
                </a:extLst>
              </a:tr>
              <a:tr h="414974">
                <a:tc>
                  <a:txBody>
                    <a:bodyPr/>
                    <a:lstStyle/>
                    <a:p>
                      <a:r>
                        <a:rPr lang="en-GB" sz="1400" b="1" dirty="0"/>
                        <a:t>56 - 57</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tc>
                  <a:txBody>
                    <a:bodyPr/>
                    <a:lstStyle/>
                    <a:p>
                      <a:pPr algn="r" rtl="1"/>
                      <a:r>
                        <a:rPr lang="ar-EG" sz="1400" b="1" dirty="0"/>
                        <a:t>تموجات السلام</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99155360"/>
                  </a:ext>
                </a:extLst>
              </a:tr>
              <a:tr h="414974">
                <a:tc gridSpan="2">
                  <a:txBody>
                    <a:bodyPr/>
                    <a:lstStyle/>
                    <a:p>
                      <a:pPr algn="r"/>
                      <a:r>
                        <a:rPr lang="ar-OM" sz="1400" b="1" dirty="0">
                          <a:solidFill>
                            <a:schemeClr val="bg2"/>
                          </a:solidFill>
                        </a:rPr>
                        <a:t>الأنشطة</a:t>
                      </a:r>
                      <a:r>
                        <a:rPr lang="en-GB" sz="1400" b="1" dirty="0">
                          <a:solidFill>
                            <a:schemeClr val="bg2"/>
                          </a:solidFill>
                        </a:rPr>
                        <a:t> النهائية</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50000"/>
                      </a:schemeClr>
                    </a:solidFill>
                  </a:tcPr>
                </a:tc>
                <a:tc hMerge="1">
                  <a:txBody>
                    <a:bodyPr/>
                    <a:lstStyle/>
                    <a:p>
                      <a:pPr algn="r"/>
                      <a:endParaRPr lang="en-GB" sz="1400" b="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solidFill>
                  </a:tcPr>
                </a:tc>
                <a:extLst>
                  <a:ext uri="{0D108BD9-81ED-4DB2-BD59-A6C34878D82A}">
                    <a16:rowId xmlns:a16="http://schemas.microsoft.com/office/drawing/2014/main" val="1217639019"/>
                  </a:ext>
                </a:extLst>
              </a:tr>
              <a:tr h="41497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GB" sz="1400" b="1" dirty="0"/>
                        <a:t>58 - 62</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a:txBody>
                    <a:bodyPr/>
                    <a:lstStyle/>
                    <a:p>
                      <a:pPr algn="r" rtl="1"/>
                      <a:r>
                        <a:rPr lang="ar-EG" sz="1400" b="1" kern="1200" dirty="0">
                          <a:solidFill>
                            <a:schemeClr val="dk1"/>
                          </a:solidFill>
                          <a:latin typeface="+mn-lt"/>
                          <a:ea typeface="+mn-ea"/>
                          <a:cs typeface="+mn-cs"/>
                        </a:rPr>
                        <a:t>وعدنا العالمي</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827344132"/>
                  </a:ext>
                </a:extLst>
              </a:tr>
              <a:tr h="1244921">
                <a:tc gridSpan="2">
                  <a:txBody>
                    <a:bodyPr/>
                    <a:lstStyle/>
                    <a:p>
                      <a:pPr marL="0" marR="0" lvl="0" indent="0" algn="l" rtl="0" eaLnBrk="1" fontAlgn="auto" latinLnBrk="0" hangingPunct="1">
                        <a:lnSpc>
                          <a:spcPct val="100000"/>
                        </a:lnSpc>
                        <a:spcBef>
                          <a:spcPts val="0"/>
                        </a:spcBef>
                        <a:spcAft>
                          <a:spcPts val="0"/>
                        </a:spcAft>
                        <a:buClrTx/>
                        <a:buSzTx/>
                        <a:buFontTx/>
                        <a:buNone/>
                      </a:pPr>
                      <a:endParaRPr lang="en-GB" sz="1400" b="1" dirty="0"/>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hMerge="1">
                  <a:txBody>
                    <a:bodyPr/>
                    <a:lstStyle/>
                    <a:p>
                      <a:pPr algn="r" rtl="1"/>
                      <a:endParaRPr lang="en-GB" sz="1400" b="1" kern="1200" dirty="0">
                        <a:solidFill>
                          <a:schemeClr val="dk1"/>
                        </a:solidFill>
                        <a:latin typeface="+mn-lt"/>
                        <a:ea typeface="+mn-ea"/>
                        <a:cs typeface="+mn-cs"/>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829234252"/>
                  </a:ext>
                </a:extLst>
              </a:tr>
            </a:tbl>
          </a:graphicData>
        </a:graphic>
      </p:graphicFrame>
      <p:sp>
        <p:nvSpPr>
          <p:cNvPr id="8" name="TextBox 7">
            <a:extLst>
              <a:ext uri="{FF2B5EF4-FFF2-40B4-BE49-F238E27FC236}">
                <a16:creationId xmlns:a16="http://schemas.microsoft.com/office/drawing/2014/main" id="{40DC0042-BC75-4146-ADAF-80C805649E48}"/>
              </a:ext>
            </a:extLst>
          </p:cNvPr>
          <p:cNvSpPr txBox="1"/>
          <p:nvPr/>
        </p:nvSpPr>
        <p:spPr>
          <a:xfrm>
            <a:off x="2035629" y="257508"/>
            <a:ext cx="6270171" cy="1015663"/>
          </a:xfrm>
          <a:prstGeom prst="rect">
            <a:avLst/>
          </a:prstGeom>
          <a:noFill/>
        </p:spPr>
        <p:txBody>
          <a:bodyPr wrap="square">
            <a:spAutoFit/>
          </a:bodyPr>
          <a:lstStyle/>
          <a:p>
            <a:pPr algn="ctr"/>
            <a:r>
              <a:rPr lang="en-GB" sz="6000" b="1" dirty="0" err="1">
                <a:solidFill>
                  <a:schemeClr val="bg2"/>
                </a:solidFill>
              </a:rPr>
              <a:t>مضمون</a:t>
            </a:r>
            <a:r>
              <a:rPr lang="en-GB" sz="6000" b="1" dirty="0">
                <a:solidFill>
                  <a:schemeClr val="bg2"/>
                </a:solidFill>
              </a:rPr>
              <a:t> </a:t>
            </a:r>
            <a:r>
              <a:rPr lang="en-GB" sz="6000" b="1" dirty="0" err="1">
                <a:solidFill>
                  <a:schemeClr val="bg2"/>
                </a:solidFill>
              </a:rPr>
              <a:t>الصفحة</a:t>
            </a:r>
            <a:endParaRPr lang="en-GB" sz="6000" b="1" dirty="0">
              <a:solidFill>
                <a:schemeClr val="bg2"/>
              </a:solidFill>
            </a:endParaRPr>
          </a:p>
        </p:txBody>
      </p:sp>
      <p:sp>
        <p:nvSpPr>
          <p:cNvPr id="5" name="Footer Placeholder 7">
            <a:extLst>
              <a:ext uri="{FF2B5EF4-FFF2-40B4-BE49-F238E27FC236}">
                <a16:creationId xmlns:a16="http://schemas.microsoft.com/office/drawing/2014/main" id="{8D88FF73-ED38-4399-B31F-710785B3D65F}"/>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Tree>
    <p:extLst>
      <p:ext uri="{BB962C8B-B14F-4D97-AF65-F5344CB8AC3E}">
        <p14:creationId xmlns:p14="http://schemas.microsoft.com/office/powerpoint/2010/main" val="1883888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3A22FEA-7EF5-41B6-8B89-F7495B0C81EE}"/>
              </a:ext>
            </a:extLst>
          </p:cNvPr>
          <p:cNvGrpSpPr/>
          <p:nvPr/>
        </p:nvGrpSpPr>
        <p:grpSpPr>
          <a:xfrm>
            <a:off x="511285" y="1239107"/>
            <a:ext cx="8299518" cy="3249990"/>
            <a:chOff x="435695" y="312790"/>
            <a:chExt cx="6249154" cy="2788879"/>
          </a:xfrm>
        </p:grpSpPr>
        <p:grpSp>
          <p:nvGrpSpPr>
            <p:cNvPr id="5" name="Group 4">
              <a:extLst>
                <a:ext uri="{FF2B5EF4-FFF2-40B4-BE49-F238E27FC236}">
                  <a16:creationId xmlns:a16="http://schemas.microsoft.com/office/drawing/2014/main" id="{CACF1DBD-AB9D-444C-B6C8-197BEDB08772}"/>
                </a:ext>
              </a:extLst>
            </p:cNvPr>
            <p:cNvGrpSpPr/>
            <p:nvPr/>
          </p:nvGrpSpPr>
          <p:grpSpPr>
            <a:xfrm>
              <a:off x="3847715" y="312790"/>
              <a:ext cx="2837134" cy="2373099"/>
              <a:chOff x="3599852" y="-2997432"/>
              <a:chExt cx="2645028" cy="2835718"/>
            </a:xfrm>
          </p:grpSpPr>
          <p:pic>
            <p:nvPicPr>
              <p:cNvPr id="11" name="Graphic 10">
                <a:extLst>
                  <a:ext uri="{FF2B5EF4-FFF2-40B4-BE49-F238E27FC236}">
                    <a16:creationId xmlns:a16="http://schemas.microsoft.com/office/drawing/2014/main" id="{9DD2113E-DF59-4455-931C-37694992FB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83862" flipH="1">
                <a:off x="3599852" y="-2997432"/>
                <a:ext cx="2645028" cy="2835718"/>
              </a:xfrm>
              <a:prstGeom prst="rect">
                <a:avLst/>
              </a:prstGeom>
            </p:spPr>
          </p:pic>
          <p:sp>
            <p:nvSpPr>
              <p:cNvPr id="20" name="TextBox 19">
                <a:extLst>
                  <a:ext uri="{FF2B5EF4-FFF2-40B4-BE49-F238E27FC236}">
                    <a16:creationId xmlns:a16="http://schemas.microsoft.com/office/drawing/2014/main" id="{7476A2AE-0367-4B8A-94B3-B367B89D81C2}"/>
                  </a:ext>
                </a:extLst>
              </p:cNvPr>
              <p:cNvSpPr txBox="1"/>
              <p:nvPr/>
            </p:nvSpPr>
            <p:spPr>
              <a:xfrm>
                <a:off x="3856753" y="-2384341"/>
                <a:ext cx="2310271" cy="1357059"/>
              </a:xfrm>
              <a:prstGeom prst="rect">
                <a:avLst/>
              </a:prstGeom>
              <a:noFill/>
            </p:spPr>
            <p:txBody>
              <a:bodyPr wrap="square">
                <a:spAutoFit/>
              </a:bodyPr>
              <a:lstStyle/>
              <a:p>
                <a:pPr algn="r" rtl="1"/>
                <a:r>
                  <a:rPr lang="ar-OM" sz="1600" b="1" dirty="0"/>
                  <a:t>التحيز يعني "الحكم المسبق".</a:t>
                </a:r>
              </a:p>
              <a:p>
                <a:pPr algn="r" rtl="1"/>
                <a:endParaRPr lang="ar-OM" sz="1600" b="1" dirty="0"/>
              </a:p>
              <a:p>
                <a:pPr algn="r" rtl="1"/>
                <a:r>
                  <a:rPr lang="ar-OM" sz="1600" b="1" dirty="0"/>
                  <a:t>أي إنه عندما نشكل رأيًا أو شعورًا سلبيًا تجاه شخص أو مجموعة من الأشخاص دون فهم الصورة الأكبر.</a:t>
                </a:r>
                <a:endParaRPr lang="en-GB" sz="1600" dirty="0"/>
              </a:p>
            </p:txBody>
          </p:sp>
        </p:grpSp>
        <p:grpSp>
          <p:nvGrpSpPr>
            <p:cNvPr id="3" name="Group 2">
              <a:extLst>
                <a:ext uri="{FF2B5EF4-FFF2-40B4-BE49-F238E27FC236}">
                  <a16:creationId xmlns:a16="http://schemas.microsoft.com/office/drawing/2014/main" id="{C247C735-9121-4324-BBC5-D4CE87870522}"/>
                </a:ext>
              </a:extLst>
            </p:cNvPr>
            <p:cNvGrpSpPr/>
            <p:nvPr/>
          </p:nvGrpSpPr>
          <p:grpSpPr>
            <a:xfrm>
              <a:off x="435695" y="545233"/>
              <a:ext cx="2658759" cy="2556436"/>
              <a:chOff x="89690" y="-2478224"/>
              <a:chExt cx="3271839" cy="2711679"/>
            </a:xfrm>
          </p:grpSpPr>
          <p:pic>
            <p:nvPicPr>
              <p:cNvPr id="9" name="Graphic 8">
                <a:extLst>
                  <a:ext uri="{FF2B5EF4-FFF2-40B4-BE49-F238E27FC236}">
                    <a16:creationId xmlns:a16="http://schemas.microsoft.com/office/drawing/2014/main" id="{7CCC365F-ABF6-4F59-B45E-3C678100DF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90" y="-2478224"/>
                <a:ext cx="3271839" cy="2711679"/>
              </a:xfrm>
              <a:prstGeom prst="rect">
                <a:avLst/>
              </a:prstGeom>
            </p:spPr>
          </p:pic>
          <p:sp>
            <p:nvSpPr>
              <p:cNvPr id="16" name="TextBox 15">
                <a:extLst>
                  <a:ext uri="{FF2B5EF4-FFF2-40B4-BE49-F238E27FC236}">
                    <a16:creationId xmlns:a16="http://schemas.microsoft.com/office/drawing/2014/main" id="{5FA0A7B9-7FF9-4C7D-A03A-11D5C2E6AC52}"/>
                  </a:ext>
                </a:extLst>
              </p:cNvPr>
              <p:cNvSpPr txBox="1"/>
              <p:nvPr/>
            </p:nvSpPr>
            <p:spPr>
              <a:xfrm rot="20534440">
                <a:off x="130743" y="-1750072"/>
                <a:ext cx="3041666" cy="1428751"/>
              </a:xfrm>
              <a:prstGeom prst="rect">
                <a:avLst/>
              </a:prstGeom>
              <a:noFill/>
            </p:spPr>
            <p:txBody>
              <a:bodyPr wrap="square">
                <a:spAutoFit/>
              </a:bodyPr>
              <a:lstStyle/>
              <a:p>
                <a:pPr algn="r" rtl="1"/>
                <a:r>
                  <a:rPr lang="ar-OM" sz="1600" b="1" dirty="0"/>
                  <a:t>الصورة النمطية هي فئة أو مجموعة نضع الأشخاص فيها.</a:t>
                </a:r>
              </a:p>
              <a:p>
                <a:pPr algn="r" rtl="1"/>
                <a:endParaRPr lang="ar-OM" sz="1600" b="1" dirty="0"/>
              </a:p>
              <a:p>
                <a:pPr algn="r" rtl="1"/>
                <a:r>
                  <a:rPr lang="ar-OM" sz="1600" b="1" dirty="0"/>
                  <a:t>إنها تعني عندما نعتقد أن الناس سيتصرفون أو يتحدثون أو يفكرون بطريقة معينة بسبب كيفية نشأتهم ومن أين أتوا.</a:t>
                </a:r>
                <a:endParaRPr lang="en-GB" sz="1600" b="1" dirty="0"/>
              </a:p>
            </p:txBody>
          </p:sp>
        </p:grpSp>
      </p:grpSp>
      <p:pic>
        <p:nvPicPr>
          <p:cNvPr id="6" name="Picture 5">
            <a:extLst>
              <a:ext uri="{FF2B5EF4-FFF2-40B4-BE49-F238E27FC236}">
                <a16:creationId xmlns:a16="http://schemas.microsoft.com/office/drawing/2014/main" id="{89F7DCCD-7DE9-4EC8-B53E-C263DAC698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2577"/>
          <a:stretch/>
        </p:blipFill>
        <p:spPr>
          <a:xfrm>
            <a:off x="3554725" y="2621840"/>
            <a:ext cx="2034549" cy="3771698"/>
          </a:xfrm>
          <a:prstGeom prst="rect">
            <a:avLst/>
          </a:prstGeom>
        </p:spPr>
      </p:pic>
      <p:sp>
        <p:nvSpPr>
          <p:cNvPr id="15" name="Footer Placeholder 7">
            <a:extLst>
              <a:ext uri="{FF2B5EF4-FFF2-40B4-BE49-F238E27FC236}">
                <a16:creationId xmlns:a16="http://schemas.microsoft.com/office/drawing/2014/main" id="{A6BB5A44-2DCE-4832-85F9-A3E3D1226C5A}"/>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sp>
        <p:nvSpPr>
          <p:cNvPr id="17" name="Rectangle: Rounded Corners 16">
            <a:extLst>
              <a:ext uri="{FF2B5EF4-FFF2-40B4-BE49-F238E27FC236}">
                <a16:creationId xmlns:a16="http://schemas.microsoft.com/office/drawing/2014/main" id="{ECEA1B7C-C57B-418C-94CD-85A912BCFAAB}"/>
              </a:ext>
            </a:extLst>
          </p:cNvPr>
          <p:cNvSpPr/>
          <p:nvPr/>
        </p:nvSpPr>
        <p:spPr>
          <a:xfrm>
            <a:off x="0" y="339827"/>
            <a:ext cx="2721429" cy="61877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t>فك الشفرة</a:t>
            </a:r>
          </a:p>
        </p:txBody>
      </p:sp>
      <p:pic>
        <p:nvPicPr>
          <p:cNvPr id="21" name="Picture 20" descr="Logo&#10;&#10;Description automatically generated with low confidence">
            <a:extLst>
              <a:ext uri="{FF2B5EF4-FFF2-40B4-BE49-F238E27FC236}">
                <a16:creationId xmlns:a16="http://schemas.microsoft.com/office/drawing/2014/main" id="{447F3C2A-80AC-4282-A65D-98457CC439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66" y="456473"/>
            <a:ext cx="1175807" cy="378218"/>
          </a:xfrm>
          <a:prstGeom prst="rect">
            <a:avLst/>
          </a:prstGeom>
        </p:spPr>
      </p:pic>
    </p:spTree>
    <p:extLst>
      <p:ext uri="{BB962C8B-B14F-4D97-AF65-F5344CB8AC3E}">
        <p14:creationId xmlns:p14="http://schemas.microsoft.com/office/powerpoint/2010/main" val="3014152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CFF05F6-2990-4B5F-8EF9-929A4CA9C060}"/>
              </a:ext>
            </a:extLst>
          </p:cNvPr>
          <p:cNvGrpSpPr/>
          <p:nvPr/>
        </p:nvGrpSpPr>
        <p:grpSpPr>
          <a:xfrm>
            <a:off x="694136" y="2713482"/>
            <a:ext cx="2403869" cy="4144518"/>
            <a:chOff x="625081" y="2305050"/>
            <a:chExt cx="2403869" cy="4144518"/>
          </a:xfrm>
        </p:grpSpPr>
        <p:cxnSp>
          <p:nvCxnSpPr>
            <p:cNvPr id="12" name="Straight Connector 11">
              <a:extLst>
                <a:ext uri="{FF2B5EF4-FFF2-40B4-BE49-F238E27FC236}">
                  <a16:creationId xmlns:a16="http://schemas.microsoft.com/office/drawing/2014/main" id="{54F52E7E-650A-49C3-9185-6843207ED79C}"/>
                </a:ext>
              </a:extLst>
            </p:cNvPr>
            <p:cNvCxnSpPr>
              <a:cxnSpLocks/>
            </p:cNvCxnSpPr>
            <p:nvPr/>
          </p:nvCxnSpPr>
          <p:spPr>
            <a:xfrm>
              <a:off x="3028950" y="2305050"/>
              <a:ext cx="0" cy="4144518"/>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3" name="TextBox 2">
              <a:extLst>
                <a:ext uri="{FF2B5EF4-FFF2-40B4-BE49-F238E27FC236}">
                  <a16:creationId xmlns:a16="http://schemas.microsoft.com/office/drawing/2014/main" id="{519B4AEC-8284-4771-A8D0-9C619F994985}"/>
                </a:ext>
              </a:extLst>
            </p:cNvPr>
            <p:cNvSpPr txBox="1"/>
            <p:nvPr/>
          </p:nvSpPr>
          <p:spPr>
            <a:xfrm>
              <a:off x="625081" y="3404573"/>
              <a:ext cx="2030052" cy="2369880"/>
            </a:xfrm>
            <a:prstGeom prst="rect">
              <a:avLst/>
            </a:prstGeom>
            <a:noFill/>
          </p:spPr>
          <p:txBody>
            <a:bodyPr wrap="square" rtlCol="0">
              <a:spAutoFit/>
            </a:bodyPr>
            <a:lstStyle/>
            <a:p>
              <a:pPr marL="285750" indent="-285750" algn="r" rtl="1">
                <a:buFont typeface="Arial" panose="020B0604020202020204" pitchFamily="34" charset="0"/>
                <a:buChar char="•"/>
              </a:pPr>
              <a:r>
                <a:rPr lang="ar-OM" sz="1400" dirty="0" err="1"/>
                <a:t>اقرأي</a:t>
              </a:r>
              <a:r>
                <a:rPr lang="ar-OM" sz="1400" dirty="0"/>
                <a:t> تعريف السلام وبناء السلام في الشريحة التالية.</a:t>
              </a:r>
            </a:p>
            <a:p>
              <a:pPr marL="285750" indent="-285750">
                <a:buFont typeface="Arial" panose="020B0604020202020204" pitchFamily="34" charset="0"/>
                <a:buChar char="•"/>
              </a:pPr>
              <a:endParaRPr lang="en-GB" sz="1400" dirty="0"/>
            </a:p>
            <a:p>
              <a:pPr marL="285750" indent="-285750" algn="r" rtl="1">
                <a:buFont typeface="Arial" panose="020B0604020202020204" pitchFamily="34" charset="0"/>
                <a:buChar char="•"/>
              </a:pPr>
              <a:r>
                <a:rPr lang="ar-OM" sz="1400" b="1" dirty="0"/>
                <a:t>رتبي الأشخاص في مجموعات من شخصين أو ثلاثة، ويفضل أن يكون الأشخاص الذين لا يتحدثون معهم عادة).</a:t>
              </a:r>
            </a:p>
            <a:p>
              <a:pPr marL="285750" indent="-285750" algn="r" rtl="1">
                <a:buFont typeface="Arial" panose="020B0604020202020204" pitchFamily="34" charset="0"/>
                <a:buChar char="•"/>
              </a:pPr>
              <a:endParaRPr lang="en-GB" sz="1400" dirty="0"/>
            </a:p>
            <a:p>
              <a:pPr algn="r" rtl="1"/>
              <a:r>
                <a:rPr lang="ar-OM" sz="1100" dirty="0"/>
                <a:t>(سيتم استخدام هذه المجموعات لاحقًا في النشاط)</a:t>
              </a:r>
              <a:endParaRPr lang="en-GB" sz="1100" dirty="0"/>
            </a:p>
          </p:txBody>
        </p:sp>
      </p:grpSp>
      <p:sp>
        <p:nvSpPr>
          <p:cNvPr id="26" name="TextBox 25">
            <a:extLst>
              <a:ext uri="{FF2B5EF4-FFF2-40B4-BE49-F238E27FC236}">
                <a16:creationId xmlns:a16="http://schemas.microsoft.com/office/drawing/2014/main" id="{4704214E-30A9-42BA-B647-C850ACC0554D}"/>
              </a:ext>
            </a:extLst>
          </p:cNvPr>
          <p:cNvSpPr txBox="1"/>
          <p:nvPr/>
        </p:nvSpPr>
        <p:spPr>
          <a:xfrm>
            <a:off x="3787509" y="3903677"/>
            <a:ext cx="2114548" cy="523220"/>
          </a:xfrm>
          <a:prstGeom prst="rect">
            <a:avLst/>
          </a:prstGeom>
          <a:noFill/>
        </p:spPr>
        <p:txBody>
          <a:bodyPr wrap="square" rtlCol="0">
            <a:spAutoFit/>
          </a:bodyPr>
          <a:lstStyle/>
          <a:p>
            <a:pPr marL="285750" indent="-285750" algn="r" rtl="1">
              <a:buFont typeface="Arial" panose="020B0604020202020204" pitchFamily="34" charset="0"/>
              <a:buChar char="•"/>
            </a:pPr>
            <a:r>
              <a:rPr lang="ar-OM" sz="1400" dirty="0"/>
              <a:t>قلم رصاص أو قلم حبر</a:t>
            </a:r>
          </a:p>
          <a:p>
            <a:pPr marL="285750" indent="-285750" algn="r" rtl="1">
              <a:buFont typeface="Arial" panose="020B0604020202020204" pitchFamily="34" charset="0"/>
              <a:buChar char="•"/>
            </a:pPr>
            <a:r>
              <a:rPr lang="ar-OM" sz="1400" dirty="0"/>
              <a:t>بعض الورق</a:t>
            </a:r>
            <a:endParaRPr lang="en-GB" sz="1100" dirty="0"/>
          </a:p>
        </p:txBody>
      </p:sp>
      <p:sp>
        <p:nvSpPr>
          <p:cNvPr id="33" name="Rounded Rectangle 32"/>
          <p:cNvSpPr/>
          <p:nvPr/>
        </p:nvSpPr>
        <p:spPr>
          <a:xfrm>
            <a:off x="518896" y="548658"/>
            <a:ext cx="3475278" cy="157405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4400" b="1" dirty="0"/>
              <a:t>إمكاناتك الفريدة</a:t>
            </a:r>
          </a:p>
          <a:p>
            <a:pPr algn="ctr" rtl="1"/>
            <a:r>
              <a:rPr lang="ar-OM" sz="2400" dirty="0"/>
              <a:t>(صفحة معلومات القائدة)</a:t>
            </a:r>
            <a:endParaRPr lang="en-US" sz="2400" dirty="0"/>
          </a:p>
        </p:txBody>
      </p:sp>
      <p:sp>
        <p:nvSpPr>
          <p:cNvPr id="37" name="Footer Placeholder 7">
            <a:extLst>
              <a:ext uri="{FF2B5EF4-FFF2-40B4-BE49-F238E27FC236}">
                <a16:creationId xmlns:a16="http://schemas.microsoft.com/office/drawing/2014/main" id="{5CDFB938-D40C-4A5B-B1C6-4819C05E77D6}"/>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grpSp>
        <p:nvGrpSpPr>
          <p:cNvPr id="38" name="Group 37">
            <a:extLst>
              <a:ext uri="{FF2B5EF4-FFF2-40B4-BE49-F238E27FC236}">
                <a16:creationId xmlns:a16="http://schemas.microsoft.com/office/drawing/2014/main" id="{98D7B5E1-1C06-430E-8B5E-009FEBCE8194}"/>
              </a:ext>
            </a:extLst>
          </p:cNvPr>
          <p:cNvGrpSpPr/>
          <p:nvPr/>
        </p:nvGrpSpPr>
        <p:grpSpPr>
          <a:xfrm>
            <a:off x="4637316" y="15560"/>
            <a:ext cx="4210047" cy="707571"/>
            <a:chOff x="4614286" y="28112"/>
            <a:chExt cx="4210047" cy="707571"/>
          </a:xfrm>
        </p:grpSpPr>
        <p:sp>
          <p:nvSpPr>
            <p:cNvPr id="39" name="TextBox 38">
              <a:extLst>
                <a:ext uri="{FF2B5EF4-FFF2-40B4-BE49-F238E27FC236}">
                  <a16:creationId xmlns:a16="http://schemas.microsoft.com/office/drawing/2014/main" id="{B5376D00-6BB2-40A9-A142-EE3DC585567F}"/>
                </a:ext>
              </a:extLst>
            </p:cNvPr>
            <p:cNvSpPr txBox="1"/>
            <p:nvPr/>
          </p:nvSpPr>
          <p:spPr>
            <a:xfrm>
              <a:off x="4614286" y="385505"/>
              <a:ext cx="3479715" cy="338554"/>
            </a:xfrm>
            <a:prstGeom prst="rect">
              <a:avLst/>
            </a:prstGeom>
            <a:noFill/>
          </p:spPr>
          <p:txBody>
            <a:bodyPr wrap="square" rtlCol="0">
              <a:spAutoFit/>
            </a:bodyPr>
            <a:lstStyle/>
            <a:p>
              <a:pPr algn="r" rtl="1"/>
              <a:r>
                <a:rPr lang="ar-OM" sz="1600" b="1" dirty="0">
                  <a:solidFill>
                    <a:schemeClr val="accent5"/>
                  </a:solidFill>
                </a:rPr>
                <a:t>الأعمار المتوسطة             15 دقيقة</a:t>
              </a:r>
              <a:endParaRPr lang="en-US" sz="1600" b="1" dirty="0">
                <a:solidFill>
                  <a:schemeClr val="accent5"/>
                </a:solidFill>
              </a:endParaRPr>
            </a:p>
          </p:txBody>
        </p:sp>
        <p:sp>
          <p:nvSpPr>
            <p:cNvPr id="40" name="Rectangle: Rounded Corners 39">
              <a:extLst>
                <a:ext uri="{FF2B5EF4-FFF2-40B4-BE49-F238E27FC236}">
                  <a16:creationId xmlns:a16="http://schemas.microsoft.com/office/drawing/2014/main" id="{9DB4737F-23CD-4987-881B-A0BF6E7FB8D8}"/>
                </a:ext>
              </a:extLst>
            </p:cNvPr>
            <p:cNvSpPr/>
            <p:nvPr/>
          </p:nvSpPr>
          <p:spPr>
            <a:xfrm>
              <a:off x="5198767" y="28112"/>
              <a:ext cx="3625566" cy="707571"/>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a:extLst>
                <a:ext uri="{FF2B5EF4-FFF2-40B4-BE49-F238E27FC236}">
                  <a16:creationId xmlns:a16="http://schemas.microsoft.com/office/drawing/2014/main" id="{1EA6034B-6C62-4BA0-ADDD-BFE5AA860E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8557" y="267903"/>
              <a:ext cx="526597" cy="390072"/>
            </a:xfrm>
            <a:prstGeom prst="rect">
              <a:avLst/>
            </a:prstGeom>
          </p:spPr>
        </p:pic>
        <p:pic>
          <p:nvPicPr>
            <p:cNvPr id="42" name="Graphic 41">
              <a:extLst>
                <a:ext uri="{FF2B5EF4-FFF2-40B4-BE49-F238E27FC236}">
                  <a16:creationId xmlns:a16="http://schemas.microsoft.com/office/drawing/2014/main" id="{7A7A4CBE-E3C6-4D78-A730-3B77406546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7371" y="258825"/>
              <a:ext cx="406291" cy="406291"/>
            </a:xfrm>
            <a:prstGeom prst="rect">
              <a:avLst/>
            </a:prstGeom>
          </p:spPr>
        </p:pic>
      </p:grpSp>
      <p:grpSp>
        <p:nvGrpSpPr>
          <p:cNvPr id="44" name="Group 43">
            <a:extLst>
              <a:ext uri="{FF2B5EF4-FFF2-40B4-BE49-F238E27FC236}">
                <a16:creationId xmlns:a16="http://schemas.microsoft.com/office/drawing/2014/main" id="{596243CB-A7C1-482F-9F84-38A4D88FC250}"/>
              </a:ext>
            </a:extLst>
          </p:cNvPr>
          <p:cNvGrpSpPr/>
          <p:nvPr/>
        </p:nvGrpSpPr>
        <p:grpSpPr>
          <a:xfrm>
            <a:off x="5140361" y="1445551"/>
            <a:ext cx="3928811" cy="532695"/>
            <a:chOff x="5140361" y="1445551"/>
            <a:chExt cx="3928811" cy="532695"/>
          </a:xfrm>
        </p:grpSpPr>
        <p:grpSp>
          <p:nvGrpSpPr>
            <p:cNvPr id="45" name="Group 44">
              <a:extLst>
                <a:ext uri="{FF2B5EF4-FFF2-40B4-BE49-F238E27FC236}">
                  <a16:creationId xmlns:a16="http://schemas.microsoft.com/office/drawing/2014/main" id="{632DE0B5-DA7B-49EA-B526-8460DE91D2F0}"/>
                </a:ext>
              </a:extLst>
            </p:cNvPr>
            <p:cNvGrpSpPr/>
            <p:nvPr/>
          </p:nvGrpSpPr>
          <p:grpSpPr>
            <a:xfrm>
              <a:off x="5140361" y="1507776"/>
              <a:ext cx="3620732" cy="465165"/>
              <a:chOff x="5140361" y="1507776"/>
              <a:chExt cx="3620732" cy="465165"/>
            </a:xfrm>
          </p:grpSpPr>
          <p:sp>
            <p:nvSpPr>
              <p:cNvPr id="47" name="TextBox 46">
                <a:extLst>
                  <a:ext uri="{FF2B5EF4-FFF2-40B4-BE49-F238E27FC236}">
                    <a16:creationId xmlns:a16="http://schemas.microsoft.com/office/drawing/2014/main" id="{309E47BE-739D-4AE0-84BC-336A6C50309D}"/>
                  </a:ext>
                </a:extLst>
              </p:cNvPr>
              <p:cNvSpPr txBox="1"/>
              <p:nvPr/>
            </p:nvSpPr>
            <p:spPr>
              <a:xfrm>
                <a:off x="5140361" y="1507776"/>
                <a:ext cx="2471057" cy="465165"/>
              </a:xfrm>
              <a:prstGeom prst="rect">
                <a:avLst/>
              </a:prstGeom>
              <a:noFill/>
            </p:spPr>
            <p:txBody>
              <a:bodyPr wrap="square">
                <a:spAutoFit/>
              </a:bodyPr>
              <a:lstStyle/>
              <a:p>
                <a:pPr algn="r" rtl="1"/>
                <a:r>
                  <a:rPr lang="ar-OM" sz="1200" b="1" dirty="0"/>
                  <a:t>تم اقتباس هذا النشاط من منهج مؤسسة (</a:t>
                </a:r>
                <a:r>
                  <a:rPr lang="en-US" sz="1200" b="1" dirty="0"/>
                  <a:t>Peace Jam</a:t>
                </a:r>
                <a:r>
                  <a:rPr lang="ar-OM" sz="1200" b="1" dirty="0"/>
                  <a:t>) </a:t>
                </a:r>
                <a:endParaRPr lang="en-GB" sz="1200" b="1" dirty="0"/>
              </a:p>
            </p:txBody>
          </p:sp>
          <p:pic>
            <p:nvPicPr>
              <p:cNvPr id="48" name="Picture 47" descr="A picture containing logo&#10;&#10;Description automatically generated">
                <a:extLst>
                  <a:ext uri="{FF2B5EF4-FFF2-40B4-BE49-F238E27FC236}">
                    <a16:creationId xmlns:a16="http://schemas.microsoft.com/office/drawing/2014/main" id="{3049873C-7E62-4DC5-80B1-44DD8E80E0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1418" y="1538313"/>
                <a:ext cx="1149675" cy="369812"/>
              </a:xfrm>
              <a:prstGeom prst="rect">
                <a:avLst/>
              </a:prstGeom>
            </p:spPr>
          </p:pic>
        </p:grpSp>
        <p:sp>
          <p:nvSpPr>
            <p:cNvPr id="46" name="Rectangle: Rounded Corners 45">
              <a:extLst>
                <a:ext uri="{FF2B5EF4-FFF2-40B4-BE49-F238E27FC236}">
                  <a16:creationId xmlns:a16="http://schemas.microsoft.com/office/drawing/2014/main" id="{22C6AA4E-946D-4436-A71B-9ACBB96060B3}"/>
                </a:ext>
              </a:extLst>
            </p:cNvPr>
            <p:cNvSpPr/>
            <p:nvPr/>
          </p:nvSpPr>
          <p:spPr>
            <a:xfrm>
              <a:off x="5421086" y="1445551"/>
              <a:ext cx="3648086" cy="532695"/>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tx1"/>
                </a:solidFill>
                <a:latin typeface="+mj-lt"/>
              </a:endParaRPr>
            </a:p>
          </p:txBody>
        </p:sp>
      </p:grpSp>
      <p:grpSp>
        <p:nvGrpSpPr>
          <p:cNvPr id="49" name="Group 48">
            <a:extLst>
              <a:ext uri="{FF2B5EF4-FFF2-40B4-BE49-F238E27FC236}">
                <a16:creationId xmlns:a16="http://schemas.microsoft.com/office/drawing/2014/main" id="{FC250A45-78D9-4A0B-9D56-3D534D2758B1}"/>
              </a:ext>
            </a:extLst>
          </p:cNvPr>
          <p:cNvGrpSpPr/>
          <p:nvPr/>
        </p:nvGrpSpPr>
        <p:grpSpPr>
          <a:xfrm>
            <a:off x="766571" y="2611935"/>
            <a:ext cx="5218516" cy="932594"/>
            <a:chOff x="644731" y="2667446"/>
            <a:chExt cx="5218516" cy="932594"/>
          </a:xfrm>
        </p:grpSpPr>
        <p:sp>
          <p:nvSpPr>
            <p:cNvPr id="50" name="Rectangle: Rounded Corners 49">
              <a:extLst>
                <a:ext uri="{FF2B5EF4-FFF2-40B4-BE49-F238E27FC236}">
                  <a16:creationId xmlns:a16="http://schemas.microsoft.com/office/drawing/2014/main" id="{3BBBA0B8-158E-4E6D-B58B-9422B84271B2}"/>
                </a:ext>
              </a:extLst>
            </p:cNvPr>
            <p:cNvSpPr/>
            <p:nvPr/>
          </p:nvSpPr>
          <p:spPr>
            <a:xfrm>
              <a:off x="644731" y="2667446"/>
              <a:ext cx="2070637" cy="90228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tx1"/>
                  </a:solidFill>
                </a:rPr>
                <a:t>لنكن مستعدين</a:t>
              </a:r>
              <a:endParaRPr lang="en-US" sz="2000" b="1" dirty="0">
                <a:solidFill>
                  <a:schemeClr val="tx1"/>
                </a:solidFill>
              </a:endParaRPr>
            </a:p>
          </p:txBody>
        </p:sp>
        <p:sp>
          <p:nvSpPr>
            <p:cNvPr id="51" name="Rectangle: Rounded Corners 50">
              <a:extLst>
                <a:ext uri="{FF2B5EF4-FFF2-40B4-BE49-F238E27FC236}">
                  <a16:creationId xmlns:a16="http://schemas.microsoft.com/office/drawing/2014/main" id="{7A534396-B454-4B84-9F79-7AF4A5C37EB5}"/>
                </a:ext>
              </a:extLst>
            </p:cNvPr>
            <p:cNvSpPr/>
            <p:nvPr/>
          </p:nvSpPr>
          <p:spPr>
            <a:xfrm>
              <a:off x="3792610" y="2697754"/>
              <a:ext cx="2070637" cy="90228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accent6"/>
                  </a:solidFill>
                </a:rPr>
                <a:t>سنحتاج الآتي لهذا النشاط</a:t>
              </a:r>
              <a:endParaRPr lang="en-US" sz="2000" b="1" dirty="0">
                <a:solidFill>
                  <a:schemeClr val="accent6"/>
                </a:solidFill>
              </a:endParaRPr>
            </a:p>
          </p:txBody>
        </p:sp>
      </p:grpSp>
    </p:spTree>
    <p:extLst>
      <p:ext uri="{BB962C8B-B14F-4D97-AF65-F5344CB8AC3E}">
        <p14:creationId xmlns:p14="http://schemas.microsoft.com/office/powerpoint/2010/main" val="2796451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irt&#10;&#10;Description automatically generated">
            <a:extLst>
              <a:ext uri="{FF2B5EF4-FFF2-40B4-BE49-F238E27FC236}">
                <a16:creationId xmlns:a16="http://schemas.microsoft.com/office/drawing/2014/main" id="{212F7A15-63E3-4EBD-9DCB-AA5DB544DE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6371" y="2543711"/>
            <a:ext cx="2034550" cy="4314289"/>
          </a:xfrm>
          <a:prstGeom prst="rect">
            <a:avLst/>
          </a:prstGeom>
        </p:spPr>
      </p:pic>
      <p:grpSp>
        <p:nvGrpSpPr>
          <p:cNvPr id="5" name="Group 4">
            <a:extLst>
              <a:ext uri="{FF2B5EF4-FFF2-40B4-BE49-F238E27FC236}">
                <a16:creationId xmlns:a16="http://schemas.microsoft.com/office/drawing/2014/main" id="{D149A120-1095-48E6-BAFA-E4F30EB47081}"/>
              </a:ext>
            </a:extLst>
          </p:cNvPr>
          <p:cNvGrpSpPr/>
          <p:nvPr/>
        </p:nvGrpSpPr>
        <p:grpSpPr>
          <a:xfrm>
            <a:off x="449565" y="1513713"/>
            <a:ext cx="3468925" cy="4322439"/>
            <a:chOff x="610745" y="1042195"/>
            <a:chExt cx="3468925" cy="4322439"/>
          </a:xfrm>
        </p:grpSpPr>
        <p:pic>
          <p:nvPicPr>
            <p:cNvPr id="3" name="Picture 2">
              <a:extLst>
                <a:ext uri="{FF2B5EF4-FFF2-40B4-BE49-F238E27FC236}">
                  <a16:creationId xmlns:a16="http://schemas.microsoft.com/office/drawing/2014/main" id="{0805B602-4DC3-43DF-9405-84A949FE1A40}"/>
                </a:ext>
              </a:extLst>
            </p:cNvPr>
            <p:cNvPicPr>
              <a:picLocks noChangeAspect="1"/>
            </p:cNvPicPr>
            <p:nvPr/>
          </p:nvPicPr>
          <p:blipFill>
            <a:blip r:embed="rId4"/>
            <a:stretch>
              <a:fillRect/>
            </a:stretch>
          </p:blipFill>
          <p:spPr>
            <a:xfrm>
              <a:off x="610745" y="1042195"/>
              <a:ext cx="3468925" cy="4322439"/>
            </a:xfrm>
            <a:prstGeom prst="rect">
              <a:avLst/>
            </a:prstGeom>
          </p:spPr>
        </p:pic>
        <p:sp>
          <p:nvSpPr>
            <p:cNvPr id="28" name="TextBox 27">
              <a:extLst>
                <a:ext uri="{FF2B5EF4-FFF2-40B4-BE49-F238E27FC236}">
                  <a16:creationId xmlns:a16="http://schemas.microsoft.com/office/drawing/2014/main" id="{A6446A42-809A-451F-A26B-8DCD85FD0F22}"/>
                </a:ext>
              </a:extLst>
            </p:cNvPr>
            <p:cNvSpPr txBox="1"/>
            <p:nvPr/>
          </p:nvSpPr>
          <p:spPr>
            <a:xfrm>
              <a:off x="732698" y="1305665"/>
              <a:ext cx="2989671" cy="2536977"/>
            </a:xfrm>
            <a:prstGeom prst="rect">
              <a:avLst/>
            </a:prstGeom>
            <a:noFill/>
          </p:spPr>
          <p:txBody>
            <a:bodyPr wrap="square">
              <a:spAutoFit/>
            </a:bodyPr>
            <a:lstStyle/>
            <a:p>
              <a:pPr algn="r" rtl="1">
                <a:lnSpc>
                  <a:spcPct val="107000"/>
                </a:lnSpc>
                <a:spcAft>
                  <a:spcPts val="800"/>
                </a:spcAft>
              </a:pPr>
              <a:r>
                <a:rPr lang="ar-OM" sz="2400" b="1" dirty="0">
                  <a:effectLst/>
                  <a:ea typeface="Times New Roman" panose="02020603050405020304" pitchFamily="18" charset="0"/>
                  <a:cs typeface="Times New Roman" panose="02020603050405020304" pitchFamily="18" charset="0"/>
                </a:rPr>
                <a:t>السلام هو ....</a:t>
              </a:r>
              <a:endParaRPr lang="en-GB" sz="2400" b="1" dirty="0">
                <a:effectLst/>
                <a:ea typeface="DengXian" panose="02010600030101010101" pitchFamily="2" charset="-122"/>
                <a:cs typeface="Arial" panose="020B0604020202020204" pitchFamily="34" charset="0"/>
              </a:endParaRPr>
            </a:p>
            <a:p>
              <a:pPr algn="r" rtl="1">
                <a:lnSpc>
                  <a:spcPct val="107000"/>
                </a:lnSpc>
                <a:spcAft>
                  <a:spcPts val="800"/>
                </a:spcAft>
              </a:pPr>
              <a:r>
                <a:rPr lang="ar-OM" sz="1600" dirty="0">
                  <a:ea typeface="Times New Roman" panose="02020603050405020304" pitchFamily="18" charset="0"/>
                  <a:cs typeface="Times New Roman" panose="02020603050405020304" pitchFamily="18" charset="0"/>
                </a:rPr>
                <a:t>... ليس فقط غياب الحرب، بل يعني الكرامة والأمان والرفاهية للجميع.</a:t>
              </a:r>
            </a:p>
            <a:p>
              <a:pPr algn="r" rtl="1">
                <a:lnSpc>
                  <a:spcPct val="107000"/>
                </a:lnSpc>
                <a:spcAft>
                  <a:spcPts val="800"/>
                </a:spcAft>
              </a:pPr>
              <a:r>
                <a:rPr lang="ar-OM" sz="1600" dirty="0">
                  <a:ea typeface="Times New Roman" panose="02020603050405020304" pitchFamily="18" charset="0"/>
                  <a:cs typeface="Times New Roman" panose="02020603050405020304" pitchFamily="18" charset="0"/>
                </a:rPr>
                <a:t>يختلف تعريف السلام من شخص لآخر ويمكن أن يتراوح من السعادة في أنفسنا ورؤية الوجوه المبتسمة لأحبائنا، إلى حل النزاعات داخل المجتمع وإنهاء العنف والممارسات الضارة في جميع أنحاء العالم.</a:t>
              </a:r>
              <a:endParaRPr lang="en-GB" sz="1600" dirty="0">
                <a:effectLst/>
                <a:ea typeface="DengXian" panose="02010600030101010101" pitchFamily="2" charset="-122"/>
                <a:cs typeface="Arial" panose="020B0604020202020204" pitchFamily="34" charset="0"/>
              </a:endParaRPr>
            </a:p>
          </p:txBody>
        </p:sp>
      </p:grpSp>
      <p:grpSp>
        <p:nvGrpSpPr>
          <p:cNvPr id="7" name="Group 6">
            <a:extLst>
              <a:ext uri="{FF2B5EF4-FFF2-40B4-BE49-F238E27FC236}">
                <a16:creationId xmlns:a16="http://schemas.microsoft.com/office/drawing/2014/main" id="{2BFDB8B2-A9DD-40D2-991C-CE9DCF275DBA}"/>
              </a:ext>
            </a:extLst>
          </p:cNvPr>
          <p:cNvGrpSpPr/>
          <p:nvPr/>
        </p:nvGrpSpPr>
        <p:grpSpPr>
          <a:xfrm>
            <a:off x="4664630" y="1120205"/>
            <a:ext cx="4029805" cy="3473566"/>
            <a:chOff x="4790947" y="1012434"/>
            <a:chExt cx="4029805" cy="3473566"/>
          </a:xfrm>
        </p:grpSpPr>
        <p:pic>
          <p:nvPicPr>
            <p:cNvPr id="6" name="Picture 5">
              <a:extLst>
                <a:ext uri="{FF2B5EF4-FFF2-40B4-BE49-F238E27FC236}">
                  <a16:creationId xmlns:a16="http://schemas.microsoft.com/office/drawing/2014/main" id="{F2D2AD88-BF48-4A67-B1E1-B766A7BA551E}"/>
                </a:ext>
              </a:extLst>
            </p:cNvPr>
            <p:cNvPicPr>
              <a:picLocks noChangeAspect="1"/>
            </p:cNvPicPr>
            <p:nvPr/>
          </p:nvPicPr>
          <p:blipFill>
            <a:blip r:embed="rId5"/>
            <a:stretch>
              <a:fillRect/>
            </a:stretch>
          </p:blipFill>
          <p:spPr>
            <a:xfrm>
              <a:off x="4790947" y="1012434"/>
              <a:ext cx="4029805" cy="3473566"/>
            </a:xfrm>
            <a:prstGeom prst="rect">
              <a:avLst/>
            </a:prstGeom>
          </p:spPr>
        </p:pic>
        <p:sp>
          <p:nvSpPr>
            <p:cNvPr id="26" name="TextBox 25">
              <a:extLst>
                <a:ext uri="{FF2B5EF4-FFF2-40B4-BE49-F238E27FC236}">
                  <a16:creationId xmlns:a16="http://schemas.microsoft.com/office/drawing/2014/main" id="{3A046069-925D-4390-A1D6-D6C821120A23}"/>
                </a:ext>
              </a:extLst>
            </p:cNvPr>
            <p:cNvSpPr txBox="1"/>
            <p:nvPr/>
          </p:nvSpPr>
          <p:spPr>
            <a:xfrm>
              <a:off x="5556847" y="1241259"/>
              <a:ext cx="3137588" cy="2800447"/>
            </a:xfrm>
            <a:prstGeom prst="rect">
              <a:avLst/>
            </a:prstGeom>
            <a:noFill/>
          </p:spPr>
          <p:txBody>
            <a:bodyPr wrap="square">
              <a:spAutoFit/>
            </a:bodyPr>
            <a:lstStyle/>
            <a:p>
              <a:pPr algn="r" rtl="1">
                <a:lnSpc>
                  <a:spcPct val="107000"/>
                </a:lnSpc>
                <a:spcAft>
                  <a:spcPts val="800"/>
                </a:spcAft>
              </a:pPr>
              <a:r>
                <a:rPr lang="ar-OM" sz="2400" b="1" dirty="0">
                  <a:effectLst/>
                  <a:latin typeface="Lato" panose="020F0502020204030203" pitchFamily="34" charset="0"/>
                  <a:ea typeface="Times New Roman" panose="02020603050405020304" pitchFamily="18" charset="0"/>
                  <a:cs typeface="Times New Roman" panose="02020603050405020304" pitchFamily="18" charset="0"/>
                </a:rPr>
                <a:t>بناء السلام هو ...</a:t>
              </a:r>
              <a:endParaRPr lang="en-GB" sz="2400" b="1" dirty="0">
                <a:effectLst/>
                <a:latin typeface="Lato" panose="020F0502020204030203" pitchFamily="34" charset="0"/>
                <a:ea typeface="DengXian" panose="02010600030101010101" pitchFamily="2" charset="-122"/>
                <a:cs typeface="Arial" panose="020B0604020202020204" pitchFamily="34" charset="0"/>
              </a:endParaRPr>
            </a:p>
            <a:p>
              <a:pPr algn="r" rtl="1">
                <a:lnSpc>
                  <a:spcPct val="107000"/>
                </a:lnSpc>
                <a:spcAft>
                  <a:spcPts val="800"/>
                </a:spcAft>
              </a:pPr>
              <a:r>
                <a:rPr lang="ar-OM" sz="1600" dirty="0">
                  <a:latin typeface="Lato" panose="020F0502020204030203" pitchFamily="34" charset="0"/>
                  <a:ea typeface="Times New Roman" panose="02020603050405020304" pitchFamily="18" charset="0"/>
                  <a:cs typeface="Times New Roman" panose="02020603050405020304" pitchFamily="18" charset="0"/>
                </a:rPr>
                <a:t>... حول التعامل مع أسباب قتال الناس ودعم الناس لإدارة خلافاتهم وصراعاتهم بطريقة غير عنيفة.</a:t>
              </a:r>
            </a:p>
            <a:p>
              <a:pPr algn="r" rtl="1">
                <a:lnSpc>
                  <a:spcPct val="107000"/>
                </a:lnSpc>
                <a:spcAft>
                  <a:spcPts val="800"/>
                </a:spcAft>
              </a:pPr>
              <a:r>
                <a:rPr lang="ar-OM" sz="1600" dirty="0">
                  <a:latin typeface="Lato" panose="020F0502020204030203" pitchFamily="34" charset="0"/>
                  <a:ea typeface="Times New Roman" panose="02020603050405020304" pitchFamily="18" charset="0"/>
                  <a:cs typeface="Times New Roman" panose="02020603050405020304" pitchFamily="18" charset="0"/>
                </a:rPr>
                <a:t>من المهم جدًا تطوير علاقات إيجابية وشخصية وجماعية عبر مختلف الأعراق والمعتقدات والثقافات والطبقات. يساعدنا فهم سبب اختلاف الناس وقيمة هذا الأمر وأهميته جميعًا على العيش في وئام.</a:t>
              </a:r>
              <a:endParaRPr lang="en-GB" sz="1600" dirty="0">
                <a:effectLst/>
                <a:latin typeface="Lato" panose="020F0502020204030203" pitchFamily="34" charset="0"/>
                <a:ea typeface="DengXian" panose="02010600030101010101" pitchFamily="2" charset="-122"/>
                <a:cs typeface="Arial" panose="020B0604020202020204" pitchFamily="34" charset="0"/>
              </a:endParaRPr>
            </a:p>
          </p:txBody>
        </p:sp>
      </p:grpSp>
      <p:sp>
        <p:nvSpPr>
          <p:cNvPr id="15" name="Footer Placeholder 7">
            <a:extLst>
              <a:ext uri="{FF2B5EF4-FFF2-40B4-BE49-F238E27FC236}">
                <a16:creationId xmlns:a16="http://schemas.microsoft.com/office/drawing/2014/main" id="{47C0D102-04CB-43A9-A9C1-FD2235133689}"/>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sp>
        <p:nvSpPr>
          <p:cNvPr id="16" name="Rectangle: Rounded Corners 15">
            <a:extLst>
              <a:ext uri="{FF2B5EF4-FFF2-40B4-BE49-F238E27FC236}">
                <a16:creationId xmlns:a16="http://schemas.microsoft.com/office/drawing/2014/main" id="{3A64EA42-24BC-4EC3-8419-876EB3A67600}"/>
              </a:ext>
            </a:extLst>
          </p:cNvPr>
          <p:cNvSpPr/>
          <p:nvPr/>
        </p:nvSpPr>
        <p:spPr>
          <a:xfrm>
            <a:off x="0" y="339827"/>
            <a:ext cx="2721429" cy="61877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t>إمكاناتك الفريدة</a:t>
            </a:r>
          </a:p>
        </p:txBody>
      </p:sp>
      <p:pic>
        <p:nvPicPr>
          <p:cNvPr id="12" name="Picture 11" descr="Logo&#10;&#10;Description automatically generated with low confidence">
            <a:extLst>
              <a:ext uri="{FF2B5EF4-FFF2-40B4-BE49-F238E27FC236}">
                <a16:creationId xmlns:a16="http://schemas.microsoft.com/office/drawing/2014/main" id="{0BEC9D3C-FDFD-4021-A596-FD758C8EC5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12" y="473708"/>
            <a:ext cx="1175807" cy="378218"/>
          </a:xfrm>
          <a:prstGeom prst="rect">
            <a:avLst/>
          </a:prstGeom>
        </p:spPr>
      </p:pic>
    </p:spTree>
    <p:extLst>
      <p:ext uri="{BB962C8B-B14F-4D97-AF65-F5344CB8AC3E}">
        <p14:creationId xmlns:p14="http://schemas.microsoft.com/office/powerpoint/2010/main" val="30289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3A22FEA-7EF5-41B6-8B89-F7495B0C81EE}"/>
              </a:ext>
            </a:extLst>
          </p:cNvPr>
          <p:cNvGrpSpPr/>
          <p:nvPr/>
        </p:nvGrpSpPr>
        <p:grpSpPr>
          <a:xfrm>
            <a:off x="558846" y="1239107"/>
            <a:ext cx="8251957" cy="3136869"/>
            <a:chOff x="471506" y="312790"/>
            <a:chExt cx="6213343" cy="2691808"/>
          </a:xfrm>
        </p:grpSpPr>
        <p:grpSp>
          <p:nvGrpSpPr>
            <p:cNvPr id="5" name="Group 4">
              <a:extLst>
                <a:ext uri="{FF2B5EF4-FFF2-40B4-BE49-F238E27FC236}">
                  <a16:creationId xmlns:a16="http://schemas.microsoft.com/office/drawing/2014/main" id="{CACF1DBD-AB9D-444C-B6C8-197BEDB08772}"/>
                </a:ext>
              </a:extLst>
            </p:cNvPr>
            <p:cNvGrpSpPr/>
            <p:nvPr/>
          </p:nvGrpSpPr>
          <p:grpSpPr>
            <a:xfrm>
              <a:off x="3847715" y="312790"/>
              <a:ext cx="2837134" cy="2373099"/>
              <a:chOff x="3599852" y="-2997432"/>
              <a:chExt cx="2645028" cy="2835718"/>
            </a:xfrm>
          </p:grpSpPr>
          <p:pic>
            <p:nvPicPr>
              <p:cNvPr id="11" name="Graphic 10">
                <a:extLst>
                  <a:ext uri="{FF2B5EF4-FFF2-40B4-BE49-F238E27FC236}">
                    <a16:creationId xmlns:a16="http://schemas.microsoft.com/office/drawing/2014/main" id="{9DD2113E-DF59-4455-931C-37694992FB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83862" flipH="1">
                <a:off x="3599852" y="-2997432"/>
                <a:ext cx="2645028" cy="2835718"/>
              </a:xfrm>
              <a:prstGeom prst="rect">
                <a:avLst/>
              </a:prstGeom>
            </p:spPr>
          </p:pic>
          <p:sp>
            <p:nvSpPr>
              <p:cNvPr id="20" name="TextBox 19">
                <a:extLst>
                  <a:ext uri="{FF2B5EF4-FFF2-40B4-BE49-F238E27FC236}">
                    <a16:creationId xmlns:a16="http://schemas.microsoft.com/office/drawing/2014/main" id="{7476A2AE-0367-4B8A-94B3-B367B89D81C2}"/>
                  </a:ext>
                </a:extLst>
              </p:cNvPr>
              <p:cNvSpPr txBox="1"/>
              <p:nvPr/>
            </p:nvSpPr>
            <p:spPr>
              <a:xfrm>
                <a:off x="3881245" y="-2415447"/>
                <a:ext cx="2012970" cy="1357059"/>
              </a:xfrm>
              <a:prstGeom prst="rect">
                <a:avLst/>
              </a:prstGeom>
              <a:noFill/>
            </p:spPr>
            <p:txBody>
              <a:bodyPr wrap="square">
                <a:spAutoFit/>
              </a:bodyPr>
              <a:lstStyle/>
              <a:p>
                <a:pPr algn="r" rtl="1"/>
                <a:r>
                  <a:rPr lang="ar-OM" sz="2000" dirty="0"/>
                  <a:t>سننظر في إمكاناتنا الفريدة وكيف يمكننا استخدام ذلك لخلق مجتمع شامل داخل وخارج المرشدات وفتيات الكشافة.</a:t>
                </a:r>
                <a:endParaRPr lang="en-GB" sz="2000" dirty="0"/>
              </a:p>
            </p:txBody>
          </p:sp>
        </p:grpSp>
        <p:grpSp>
          <p:nvGrpSpPr>
            <p:cNvPr id="3" name="Group 2">
              <a:extLst>
                <a:ext uri="{FF2B5EF4-FFF2-40B4-BE49-F238E27FC236}">
                  <a16:creationId xmlns:a16="http://schemas.microsoft.com/office/drawing/2014/main" id="{C247C735-9121-4324-BBC5-D4CE87870522}"/>
                </a:ext>
              </a:extLst>
            </p:cNvPr>
            <p:cNvGrpSpPr/>
            <p:nvPr/>
          </p:nvGrpSpPr>
          <p:grpSpPr>
            <a:xfrm>
              <a:off x="471506" y="448162"/>
              <a:ext cx="2658759" cy="2556436"/>
              <a:chOff x="133759" y="-2581190"/>
              <a:chExt cx="3271839" cy="2711679"/>
            </a:xfrm>
          </p:grpSpPr>
          <p:pic>
            <p:nvPicPr>
              <p:cNvPr id="9" name="Graphic 8">
                <a:extLst>
                  <a:ext uri="{FF2B5EF4-FFF2-40B4-BE49-F238E27FC236}">
                    <a16:creationId xmlns:a16="http://schemas.microsoft.com/office/drawing/2014/main" id="{7CCC365F-ABF6-4F59-B45E-3C678100DF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759" y="-2581190"/>
                <a:ext cx="3271839" cy="2711679"/>
              </a:xfrm>
              <a:prstGeom prst="rect">
                <a:avLst/>
              </a:prstGeom>
            </p:spPr>
          </p:pic>
          <p:sp>
            <p:nvSpPr>
              <p:cNvPr id="16" name="TextBox 15">
                <a:extLst>
                  <a:ext uri="{FF2B5EF4-FFF2-40B4-BE49-F238E27FC236}">
                    <a16:creationId xmlns:a16="http://schemas.microsoft.com/office/drawing/2014/main" id="{5FA0A7B9-7FF9-4C7D-A03A-11D5C2E6AC52}"/>
                  </a:ext>
                </a:extLst>
              </p:cNvPr>
              <p:cNvSpPr txBox="1"/>
              <p:nvPr/>
            </p:nvSpPr>
            <p:spPr>
              <a:xfrm rot="20534440">
                <a:off x="549529" y="-1995307"/>
                <a:ext cx="2538345" cy="1484781"/>
              </a:xfrm>
              <a:prstGeom prst="rect">
                <a:avLst/>
              </a:prstGeom>
              <a:noFill/>
            </p:spPr>
            <p:txBody>
              <a:bodyPr wrap="square">
                <a:spAutoFit/>
              </a:bodyPr>
              <a:lstStyle/>
              <a:p>
                <a:pPr algn="r" rtl="1"/>
                <a:r>
                  <a:rPr lang="ar-OM" sz="2000" dirty="0"/>
                  <a:t>لدينا جميعًا مهارات ووجهة نظر فريدة (طرق رؤية العالم).</a:t>
                </a:r>
              </a:p>
              <a:p>
                <a:pPr algn="r" rtl="1"/>
                <a:endParaRPr lang="ar-OM" sz="2000" dirty="0"/>
              </a:p>
              <a:p>
                <a:pPr algn="r" rtl="1"/>
                <a:r>
                  <a:rPr lang="ar-OM" sz="2000" dirty="0"/>
                  <a:t>بعبارة أخرى، لكل منا إمكانات فريدة.</a:t>
                </a:r>
                <a:endParaRPr lang="en-GB" sz="2000" b="1" dirty="0"/>
              </a:p>
            </p:txBody>
          </p:sp>
        </p:grpSp>
      </p:grpSp>
      <p:pic>
        <p:nvPicPr>
          <p:cNvPr id="15" name="Picture 14" descr="A picture containing shirt&#10;&#10;Description automatically generated">
            <a:extLst>
              <a:ext uri="{FF2B5EF4-FFF2-40B4-BE49-F238E27FC236}">
                <a16:creationId xmlns:a16="http://schemas.microsoft.com/office/drawing/2014/main" id="{7B41C3AF-833C-4931-93F9-154CF91B4A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3387"/>
          <a:stretch/>
        </p:blipFill>
        <p:spPr>
          <a:xfrm>
            <a:off x="3416371" y="2543711"/>
            <a:ext cx="2034550" cy="3736705"/>
          </a:xfrm>
          <a:prstGeom prst="rect">
            <a:avLst/>
          </a:prstGeom>
        </p:spPr>
      </p:pic>
      <p:sp>
        <p:nvSpPr>
          <p:cNvPr id="17" name="Footer Placeholder 7">
            <a:extLst>
              <a:ext uri="{FF2B5EF4-FFF2-40B4-BE49-F238E27FC236}">
                <a16:creationId xmlns:a16="http://schemas.microsoft.com/office/drawing/2014/main" id="{5B1277FC-CE67-470B-BE94-B07198895EC7}"/>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sp>
        <p:nvSpPr>
          <p:cNvPr id="18" name="Rectangle: Rounded Corners 17">
            <a:extLst>
              <a:ext uri="{FF2B5EF4-FFF2-40B4-BE49-F238E27FC236}">
                <a16:creationId xmlns:a16="http://schemas.microsoft.com/office/drawing/2014/main" id="{04EE2428-3F97-4DEF-9499-462D645D8FCE}"/>
              </a:ext>
            </a:extLst>
          </p:cNvPr>
          <p:cNvSpPr/>
          <p:nvPr/>
        </p:nvSpPr>
        <p:spPr>
          <a:xfrm>
            <a:off x="0" y="339827"/>
            <a:ext cx="2721429" cy="61877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t>إمكاناتك الفريدة</a:t>
            </a:r>
          </a:p>
        </p:txBody>
      </p:sp>
      <p:pic>
        <p:nvPicPr>
          <p:cNvPr id="19" name="Picture 18" descr="Logo&#10;&#10;Description automatically generated with low confidence">
            <a:extLst>
              <a:ext uri="{FF2B5EF4-FFF2-40B4-BE49-F238E27FC236}">
                <a16:creationId xmlns:a16="http://schemas.microsoft.com/office/drawing/2014/main" id="{E49B9C05-27FF-4AB5-A82D-56568E0AF4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12" y="473708"/>
            <a:ext cx="1175807" cy="378218"/>
          </a:xfrm>
          <a:prstGeom prst="rect">
            <a:avLst/>
          </a:prstGeom>
        </p:spPr>
      </p:pic>
    </p:spTree>
    <p:extLst>
      <p:ext uri="{BB962C8B-B14F-4D97-AF65-F5344CB8AC3E}">
        <p14:creationId xmlns:p14="http://schemas.microsoft.com/office/powerpoint/2010/main" val="408211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7">
            <a:extLst>
              <a:ext uri="{FF2B5EF4-FFF2-40B4-BE49-F238E27FC236}">
                <a16:creationId xmlns:a16="http://schemas.microsoft.com/office/drawing/2014/main" id="{739B3D2A-E88B-434E-8DBF-741EDC11B99C}"/>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sp>
        <p:nvSpPr>
          <p:cNvPr id="12" name="Rectangle: Rounded Corners 11">
            <a:extLst>
              <a:ext uri="{FF2B5EF4-FFF2-40B4-BE49-F238E27FC236}">
                <a16:creationId xmlns:a16="http://schemas.microsoft.com/office/drawing/2014/main" id="{30DCC203-CD32-4CE3-B79E-C3565E56FCE0}"/>
              </a:ext>
            </a:extLst>
          </p:cNvPr>
          <p:cNvSpPr/>
          <p:nvPr/>
        </p:nvSpPr>
        <p:spPr>
          <a:xfrm>
            <a:off x="0" y="339827"/>
            <a:ext cx="2721429" cy="61877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t>إمكاناتك الفريدة</a:t>
            </a:r>
          </a:p>
        </p:txBody>
      </p:sp>
      <p:pic>
        <p:nvPicPr>
          <p:cNvPr id="14" name="Picture 13" descr="Logo&#10;&#10;Description automatically generated with low confidence">
            <a:extLst>
              <a:ext uri="{FF2B5EF4-FFF2-40B4-BE49-F238E27FC236}">
                <a16:creationId xmlns:a16="http://schemas.microsoft.com/office/drawing/2014/main" id="{78C90AA4-D457-4ED8-9835-7FCA6782F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2" y="473708"/>
            <a:ext cx="1175807" cy="378218"/>
          </a:xfrm>
          <a:prstGeom prst="rect">
            <a:avLst/>
          </a:prstGeom>
        </p:spPr>
      </p:pic>
      <p:grpSp>
        <p:nvGrpSpPr>
          <p:cNvPr id="24" name="Group 23">
            <a:extLst>
              <a:ext uri="{FF2B5EF4-FFF2-40B4-BE49-F238E27FC236}">
                <a16:creationId xmlns:a16="http://schemas.microsoft.com/office/drawing/2014/main" id="{EF9A3382-D433-4902-AD07-CA409475EEAA}"/>
              </a:ext>
            </a:extLst>
          </p:cNvPr>
          <p:cNvGrpSpPr/>
          <p:nvPr/>
        </p:nvGrpSpPr>
        <p:grpSpPr>
          <a:xfrm>
            <a:off x="-74601" y="1248074"/>
            <a:ext cx="8256291" cy="2962686"/>
            <a:chOff x="-1202347" y="765829"/>
            <a:chExt cx="8256291" cy="2962686"/>
          </a:xfrm>
        </p:grpSpPr>
        <p:sp>
          <p:nvSpPr>
            <p:cNvPr id="25" name="TextBox 24">
              <a:extLst>
                <a:ext uri="{FF2B5EF4-FFF2-40B4-BE49-F238E27FC236}">
                  <a16:creationId xmlns:a16="http://schemas.microsoft.com/office/drawing/2014/main" id="{42E7A336-2E25-416A-84DD-F4DBE384C813}"/>
                </a:ext>
              </a:extLst>
            </p:cNvPr>
            <p:cNvSpPr txBox="1"/>
            <p:nvPr/>
          </p:nvSpPr>
          <p:spPr>
            <a:xfrm>
              <a:off x="5634611" y="765829"/>
              <a:ext cx="1408447" cy="1021556"/>
            </a:xfrm>
            <a:prstGeom prst="roundRect">
              <a:avLst/>
            </a:prstGeom>
            <a:noFill/>
            <a:ln w="28575">
              <a:solidFill>
                <a:schemeClr val="accent5"/>
              </a:solidFill>
            </a:ln>
          </p:spPr>
          <p:txBody>
            <a:bodyPr wrap="square" anchor="ctr">
              <a:spAutoFit/>
            </a:bodyPr>
            <a:lstStyle/>
            <a:p>
              <a:pPr algn="ctr" rtl="1"/>
              <a:r>
                <a:rPr lang="ar-OM" b="1" dirty="0"/>
                <a:t>نشاط</a:t>
              </a:r>
              <a:endParaRPr lang="en-GB" b="1" dirty="0"/>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p:txBody>
        </p:sp>
        <p:grpSp>
          <p:nvGrpSpPr>
            <p:cNvPr id="26" name="Group 25">
              <a:extLst>
                <a:ext uri="{FF2B5EF4-FFF2-40B4-BE49-F238E27FC236}">
                  <a16:creationId xmlns:a16="http://schemas.microsoft.com/office/drawing/2014/main" id="{074C5B19-4C43-4B83-9970-12D1D5FA506E}"/>
                </a:ext>
              </a:extLst>
            </p:cNvPr>
            <p:cNvGrpSpPr/>
            <p:nvPr/>
          </p:nvGrpSpPr>
          <p:grpSpPr>
            <a:xfrm>
              <a:off x="-1202347" y="1156688"/>
              <a:ext cx="8256291" cy="2571827"/>
              <a:chOff x="-1202347" y="3471263"/>
              <a:chExt cx="8256291" cy="2571827"/>
            </a:xfrm>
          </p:grpSpPr>
          <p:sp>
            <p:nvSpPr>
              <p:cNvPr id="27" name="Rectangle: Rounded Corners 26">
                <a:extLst>
                  <a:ext uri="{FF2B5EF4-FFF2-40B4-BE49-F238E27FC236}">
                    <a16:creationId xmlns:a16="http://schemas.microsoft.com/office/drawing/2014/main" id="{E7CD977E-29F9-4A32-8E9A-BCC0E02E5088}"/>
                  </a:ext>
                </a:extLst>
              </p:cNvPr>
              <p:cNvSpPr/>
              <p:nvPr/>
            </p:nvSpPr>
            <p:spPr>
              <a:xfrm>
                <a:off x="310178" y="3471263"/>
                <a:ext cx="6732880" cy="969361"/>
              </a:xfrm>
              <a:prstGeom prst="roundRect">
                <a:avLst>
                  <a:gd name="adj" fmla="val 159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dirty="0"/>
                  <a:t>فكري في </a:t>
                </a:r>
                <a:r>
                  <a:rPr lang="ar-OM" u="sng" dirty="0"/>
                  <a:t>ثلاثة أشياء إيجابية </a:t>
                </a:r>
                <a:r>
                  <a:rPr lang="ar-OM" dirty="0"/>
                  <a:t>قد يقول الناس أنكِ تساهمي بها. كيف تجيب كل مجموعة من المجموعات التالية على هذا السؤال عنكِ:</a:t>
                </a:r>
              </a:p>
              <a:p>
                <a:pPr algn="r" rtl="1"/>
                <a:r>
                  <a:rPr lang="ar-OM" dirty="0"/>
                  <a:t>(يجب أن ينتهي بكِ الأمر بثلاث مجموعات من الإجابات)</a:t>
                </a:r>
                <a:endParaRPr lang="en-GB" sz="1400" i="1" dirty="0"/>
              </a:p>
            </p:txBody>
          </p:sp>
          <p:sp>
            <p:nvSpPr>
              <p:cNvPr id="28" name="TextBox 27">
                <a:extLst>
                  <a:ext uri="{FF2B5EF4-FFF2-40B4-BE49-F238E27FC236}">
                    <a16:creationId xmlns:a16="http://schemas.microsoft.com/office/drawing/2014/main" id="{33322B54-E8F2-4610-9072-B6A09F4CB48A}"/>
                  </a:ext>
                </a:extLst>
              </p:cNvPr>
              <p:cNvSpPr txBox="1"/>
              <p:nvPr/>
            </p:nvSpPr>
            <p:spPr>
              <a:xfrm>
                <a:off x="-1202347" y="4565762"/>
                <a:ext cx="8256291" cy="1477328"/>
              </a:xfrm>
              <a:prstGeom prst="rect">
                <a:avLst/>
              </a:prstGeom>
              <a:noFill/>
            </p:spPr>
            <p:txBody>
              <a:bodyPr wrap="square" rtlCol="0">
                <a:spAutoFit/>
              </a:bodyPr>
              <a:lstStyle/>
              <a:p>
                <a:pPr algn="r" rtl="1"/>
                <a:r>
                  <a:rPr lang="ar-OM" b="1" dirty="0"/>
                  <a:t>يمكننا دائمًا الاعتماد على (اسمك) لـ _______ و ________ و ________.</a:t>
                </a:r>
              </a:p>
              <a:p>
                <a:pPr algn="r" rtl="1"/>
                <a:endParaRPr lang="ar-OM" b="1" dirty="0"/>
              </a:p>
              <a:p>
                <a:pPr marL="285750" indent="-285750" algn="r" rtl="1">
                  <a:buFont typeface="Arial" panose="020B0604020202020204" pitchFamily="34" charset="0"/>
                  <a:buChar char="•"/>
                </a:pPr>
                <a:r>
                  <a:rPr lang="ar-OM" dirty="0"/>
                  <a:t>أصدقاؤك الأوائل عندما كان عمرك حوالي خمس سنوات.</a:t>
                </a:r>
              </a:p>
              <a:p>
                <a:pPr marL="285750" indent="-285750" algn="r" rtl="1">
                  <a:buFont typeface="Arial" panose="020B0604020202020204" pitchFamily="34" charset="0"/>
                  <a:buChar char="•"/>
                </a:pPr>
                <a:r>
                  <a:rPr lang="ar-OM" dirty="0"/>
                  <a:t>قائداتك في المرشدات وفتيات الكشافة.</a:t>
                </a:r>
              </a:p>
              <a:p>
                <a:pPr marL="285750" indent="-285750" algn="r" rtl="1">
                  <a:buFont typeface="Arial" panose="020B0604020202020204" pitchFamily="34" charset="0"/>
                  <a:buChar char="•"/>
                </a:pPr>
                <a:r>
                  <a:rPr lang="ar-OM" dirty="0"/>
                  <a:t>أصدقائك وزملائك في المدرسة أو زملائك في النادي الرياضي.</a:t>
                </a:r>
                <a:endParaRPr lang="en-GB" dirty="0"/>
              </a:p>
            </p:txBody>
          </p:sp>
        </p:grpSp>
      </p:grpSp>
    </p:spTree>
    <p:extLst>
      <p:ext uri="{BB962C8B-B14F-4D97-AF65-F5344CB8AC3E}">
        <p14:creationId xmlns:p14="http://schemas.microsoft.com/office/powerpoint/2010/main" val="2017357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ABF169E-85F4-40EE-A659-7BC0F0C11A98}"/>
              </a:ext>
            </a:extLst>
          </p:cNvPr>
          <p:cNvGrpSpPr/>
          <p:nvPr/>
        </p:nvGrpSpPr>
        <p:grpSpPr>
          <a:xfrm>
            <a:off x="664511" y="4395633"/>
            <a:ext cx="7814978" cy="2084722"/>
            <a:chOff x="770276" y="3645959"/>
            <a:chExt cx="7814978" cy="2481106"/>
          </a:xfrm>
        </p:grpSpPr>
        <p:grpSp>
          <p:nvGrpSpPr>
            <p:cNvPr id="10" name="Group 9">
              <a:extLst>
                <a:ext uri="{FF2B5EF4-FFF2-40B4-BE49-F238E27FC236}">
                  <a16:creationId xmlns:a16="http://schemas.microsoft.com/office/drawing/2014/main" id="{8DD26AA6-47C4-4410-BD9D-8008DE498873}"/>
                </a:ext>
              </a:extLst>
            </p:cNvPr>
            <p:cNvGrpSpPr/>
            <p:nvPr/>
          </p:nvGrpSpPr>
          <p:grpSpPr>
            <a:xfrm>
              <a:off x="770276" y="3645959"/>
              <a:ext cx="7814978" cy="2481106"/>
              <a:chOff x="802617" y="3649454"/>
              <a:chExt cx="7611001" cy="2337642"/>
            </a:xfrm>
          </p:grpSpPr>
          <p:pic>
            <p:nvPicPr>
              <p:cNvPr id="6" name="Picture 5" descr="A picture containing card, brick, table&#10;&#10;Description automatically generated">
                <a:extLst>
                  <a:ext uri="{FF2B5EF4-FFF2-40B4-BE49-F238E27FC236}">
                    <a16:creationId xmlns:a16="http://schemas.microsoft.com/office/drawing/2014/main" id="{D722E24C-8FFF-4C30-A64D-6F1DEA5A82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702898">
                <a:off x="806326" y="3765393"/>
                <a:ext cx="2217994" cy="2225412"/>
              </a:xfrm>
              <a:prstGeom prst="rect">
                <a:avLst/>
              </a:prstGeom>
            </p:spPr>
          </p:pic>
          <p:pic>
            <p:nvPicPr>
              <p:cNvPr id="8" name="Picture 7" descr="A picture containing card, brick, table&#10;&#10;Description automatically generated">
                <a:extLst>
                  <a:ext uri="{FF2B5EF4-FFF2-40B4-BE49-F238E27FC236}">
                    <a16:creationId xmlns:a16="http://schemas.microsoft.com/office/drawing/2014/main" id="{B724AAE6-2E6C-499C-A09F-A5A5F2674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975" y="3649454"/>
                <a:ext cx="2217994" cy="2225412"/>
              </a:xfrm>
              <a:prstGeom prst="rect">
                <a:avLst/>
              </a:prstGeom>
            </p:spPr>
          </p:pic>
          <p:pic>
            <p:nvPicPr>
              <p:cNvPr id="9" name="Picture 8" descr="A picture containing card, brick, table&#10;&#10;Description automatically generated">
                <a:extLst>
                  <a:ext uri="{FF2B5EF4-FFF2-40B4-BE49-F238E27FC236}">
                    <a16:creationId xmlns:a16="http://schemas.microsoft.com/office/drawing/2014/main" id="{50F881AD-D50B-43B8-9743-E5EC443BF6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14408">
                <a:off x="6191915" y="3765393"/>
                <a:ext cx="2217994" cy="2225412"/>
              </a:xfrm>
              <a:prstGeom prst="rect">
                <a:avLst/>
              </a:prstGeom>
            </p:spPr>
          </p:pic>
        </p:grpSp>
        <p:sp>
          <p:nvSpPr>
            <p:cNvPr id="13" name="TextBox 12"/>
            <p:cNvSpPr txBox="1"/>
            <p:nvPr/>
          </p:nvSpPr>
          <p:spPr>
            <a:xfrm rot="225517">
              <a:off x="1197429" y="4406647"/>
              <a:ext cx="1644411" cy="1015663"/>
            </a:xfrm>
            <a:prstGeom prst="rect">
              <a:avLst/>
            </a:prstGeom>
            <a:noFill/>
          </p:spPr>
          <p:txBody>
            <a:bodyPr wrap="square" rtlCol="0">
              <a:spAutoFit/>
            </a:bodyPr>
            <a:lstStyle/>
            <a:p>
              <a:pPr algn="r" rtl="1"/>
              <a:r>
                <a:rPr lang="ar-OM" sz="1200" dirty="0"/>
                <a:t>أصدقاؤك الأوائل عندما كان عمرك حوالي خمس سنوات...</a:t>
              </a:r>
            </a:p>
            <a:p>
              <a:pPr marL="285750" indent="-285750" algn="r" rtl="1">
                <a:buFont typeface="Arial" panose="020B0604020202020204" pitchFamily="34" charset="0"/>
                <a:buChar char="•"/>
              </a:pPr>
              <a:r>
                <a:rPr lang="ar-OM" sz="1200" dirty="0"/>
                <a:t>1.</a:t>
              </a:r>
            </a:p>
            <a:p>
              <a:pPr marL="285750" indent="-285750" algn="r" rtl="1">
                <a:buFont typeface="Arial" panose="020B0604020202020204" pitchFamily="34" charset="0"/>
                <a:buChar char="•"/>
              </a:pPr>
              <a:r>
                <a:rPr lang="ar-OM" sz="1200" dirty="0"/>
                <a:t>2.</a:t>
              </a:r>
            </a:p>
            <a:p>
              <a:pPr marL="285750" indent="-285750" algn="r" rtl="1">
                <a:buFont typeface="Arial" panose="020B0604020202020204" pitchFamily="34" charset="0"/>
                <a:buChar char="•"/>
              </a:pPr>
              <a:r>
                <a:rPr lang="ar-OM" sz="1200" dirty="0"/>
                <a:t>3.</a:t>
              </a:r>
            </a:p>
          </p:txBody>
        </p:sp>
        <p:sp>
          <p:nvSpPr>
            <p:cNvPr id="19" name="TextBox 18"/>
            <p:cNvSpPr txBox="1"/>
            <p:nvPr/>
          </p:nvSpPr>
          <p:spPr>
            <a:xfrm rot="21203718">
              <a:off x="3637502" y="4208728"/>
              <a:ext cx="1868993" cy="1015663"/>
            </a:xfrm>
            <a:prstGeom prst="rect">
              <a:avLst/>
            </a:prstGeom>
            <a:noFill/>
          </p:spPr>
          <p:txBody>
            <a:bodyPr wrap="square" rtlCol="0">
              <a:spAutoFit/>
            </a:bodyPr>
            <a:lstStyle/>
            <a:p>
              <a:pPr algn="r" rtl="1"/>
              <a:r>
                <a:rPr lang="ar-OM" sz="1200" dirty="0"/>
                <a:t>قائداتك في المرشدات وفتيات الكشافة...</a:t>
              </a:r>
            </a:p>
            <a:p>
              <a:pPr marL="285750" indent="-285750" algn="r" rtl="1">
                <a:buFont typeface="Arial" panose="020B0604020202020204" pitchFamily="34" charset="0"/>
                <a:buChar char="•"/>
              </a:pPr>
              <a:r>
                <a:rPr lang="ar-OM" sz="1200" dirty="0"/>
                <a:t>1.</a:t>
              </a:r>
            </a:p>
            <a:p>
              <a:pPr marL="285750" indent="-285750" algn="r" rtl="1">
                <a:buFont typeface="Arial" panose="020B0604020202020204" pitchFamily="34" charset="0"/>
                <a:buChar char="•"/>
              </a:pPr>
              <a:r>
                <a:rPr lang="ar-OM" sz="1200" dirty="0"/>
                <a:t>2.</a:t>
              </a:r>
            </a:p>
            <a:p>
              <a:pPr marL="285750" indent="-285750" algn="r" rtl="1">
                <a:buFont typeface="Arial" panose="020B0604020202020204" pitchFamily="34" charset="0"/>
                <a:buChar char="•"/>
              </a:pPr>
              <a:r>
                <a:rPr lang="ar-OM" sz="1200" dirty="0"/>
                <a:t>3.</a:t>
              </a:r>
            </a:p>
          </p:txBody>
        </p:sp>
        <p:sp>
          <p:nvSpPr>
            <p:cNvPr id="20" name="TextBox 19"/>
            <p:cNvSpPr txBox="1"/>
            <p:nvPr/>
          </p:nvSpPr>
          <p:spPr>
            <a:xfrm rot="1221511">
              <a:off x="6617131" y="4406534"/>
              <a:ext cx="1543082" cy="1200329"/>
            </a:xfrm>
            <a:prstGeom prst="rect">
              <a:avLst/>
            </a:prstGeom>
            <a:noFill/>
          </p:spPr>
          <p:txBody>
            <a:bodyPr wrap="square" rtlCol="0">
              <a:spAutoFit/>
            </a:bodyPr>
            <a:lstStyle/>
            <a:p>
              <a:pPr algn="r" rtl="1"/>
              <a:r>
                <a:rPr lang="ar-OM" sz="1200" dirty="0"/>
                <a:t>أصدقائك وزملائك في المدرسة أو زملائك في النادي الرياضي ...</a:t>
              </a:r>
              <a:endParaRPr lang="en-GB" sz="1200" dirty="0"/>
            </a:p>
            <a:p>
              <a:pPr marL="285750" indent="-285750" algn="r" rtl="1">
                <a:buFont typeface="Arial" panose="020B0604020202020204" pitchFamily="34" charset="0"/>
                <a:buChar char="•"/>
              </a:pPr>
              <a:r>
                <a:rPr lang="ar-OM" sz="1200" dirty="0"/>
                <a:t>1.</a:t>
              </a:r>
            </a:p>
            <a:p>
              <a:pPr marL="285750" indent="-285750" algn="r" rtl="1">
                <a:buFont typeface="Arial" panose="020B0604020202020204" pitchFamily="34" charset="0"/>
                <a:buChar char="•"/>
              </a:pPr>
              <a:r>
                <a:rPr lang="ar-OM" sz="1200" dirty="0"/>
                <a:t>2.</a:t>
              </a:r>
            </a:p>
            <a:p>
              <a:pPr marL="285750" indent="-285750" algn="r" rtl="1">
                <a:buFont typeface="Arial" panose="020B0604020202020204" pitchFamily="34" charset="0"/>
                <a:buChar char="•"/>
              </a:pPr>
              <a:r>
                <a:rPr lang="ar-OM" sz="1200" dirty="0"/>
                <a:t>3.</a:t>
              </a:r>
            </a:p>
          </p:txBody>
        </p:sp>
      </p:grpSp>
      <p:sp>
        <p:nvSpPr>
          <p:cNvPr id="24" name="Footer Placeholder 7">
            <a:extLst>
              <a:ext uri="{FF2B5EF4-FFF2-40B4-BE49-F238E27FC236}">
                <a16:creationId xmlns:a16="http://schemas.microsoft.com/office/drawing/2014/main" id="{59855A32-8680-4C60-BA01-90D3E62674A4}"/>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grpSp>
        <p:nvGrpSpPr>
          <p:cNvPr id="31" name="Group 30">
            <a:extLst>
              <a:ext uri="{FF2B5EF4-FFF2-40B4-BE49-F238E27FC236}">
                <a16:creationId xmlns:a16="http://schemas.microsoft.com/office/drawing/2014/main" id="{0D8A6541-20FF-4C02-9B35-7A499CAB742D}"/>
              </a:ext>
            </a:extLst>
          </p:cNvPr>
          <p:cNvGrpSpPr/>
          <p:nvPr/>
        </p:nvGrpSpPr>
        <p:grpSpPr>
          <a:xfrm>
            <a:off x="-74601" y="1168397"/>
            <a:ext cx="8256291" cy="3042363"/>
            <a:chOff x="-1202347" y="686152"/>
            <a:chExt cx="8256291" cy="3042363"/>
          </a:xfrm>
        </p:grpSpPr>
        <p:sp>
          <p:nvSpPr>
            <p:cNvPr id="32" name="TextBox 31">
              <a:extLst>
                <a:ext uri="{FF2B5EF4-FFF2-40B4-BE49-F238E27FC236}">
                  <a16:creationId xmlns:a16="http://schemas.microsoft.com/office/drawing/2014/main" id="{8B782AB8-FBF5-44E1-B956-317190CAE2F7}"/>
                </a:ext>
              </a:extLst>
            </p:cNvPr>
            <p:cNvSpPr txBox="1"/>
            <p:nvPr/>
          </p:nvSpPr>
          <p:spPr>
            <a:xfrm>
              <a:off x="5612839" y="686152"/>
              <a:ext cx="1408447" cy="1021556"/>
            </a:xfrm>
            <a:prstGeom prst="roundRect">
              <a:avLst/>
            </a:prstGeom>
            <a:noFill/>
            <a:ln w="28575">
              <a:solidFill>
                <a:schemeClr val="accent5"/>
              </a:solidFill>
            </a:ln>
          </p:spPr>
          <p:txBody>
            <a:bodyPr wrap="square" anchor="ctr">
              <a:spAutoFit/>
            </a:bodyPr>
            <a:lstStyle/>
            <a:p>
              <a:pPr algn="ctr" rtl="1"/>
              <a:r>
                <a:rPr lang="ar-OM" b="1" dirty="0"/>
                <a:t>نشاط</a:t>
              </a:r>
              <a:endParaRPr lang="en-GB" b="1" dirty="0"/>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p:txBody>
        </p:sp>
        <p:grpSp>
          <p:nvGrpSpPr>
            <p:cNvPr id="33" name="Group 32">
              <a:extLst>
                <a:ext uri="{FF2B5EF4-FFF2-40B4-BE49-F238E27FC236}">
                  <a16:creationId xmlns:a16="http://schemas.microsoft.com/office/drawing/2014/main" id="{16022CCD-B124-4B3D-B559-93598E46F6F4}"/>
                </a:ext>
              </a:extLst>
            </p:cNvPr>
            <p:cNvGrpSpPr/>
            <p:nvPr/>
          </p:nvGrpSpPr>
          <p:grpSpPr>
            <a:xfrm>
              <a:off x="-1202347" y="1156688"/>
              <a:ext cx="8256291" cy="2571827"/>
              <a:chOff x="-1202347" y="3471263"/>
              <a:chExt cx="8256291" cy="2571827"/>
            </a:xfrm>
          </p:grpSpPr>
          <p:sp>
            <p:nvSpPr>
              <p:cNvPr id="34" name="Rectangle: Rounded Corners 33">
                <a:extLst>
                  <a:ext uri="{FF2B5EF4-FFF2-40B4-BE49-F238E27FC236}">
                    <a16:creationId xmlns:a16="http://schemas.microsoft.com/office/drawing/2014/main" id="{58576919-42EB-4ECC-B2E6-1C147FFD8168}"/>
                  </a:ext>
                </a:extLst>
              </p:cNvPr>
              <p:cNvSpPr/>
              <p:nvPr/>
            </p:nvSpPr>
            <p:spPr>
              <a:xfrm>
                <a:off x="310178" y="3471263"/>
                <a:ext cx="6732880" cy="969361"/>
              </a:xfrm>
              <a:prstGeom prst="roundRect">
                <a:avLst>
                  <a:gd name="adj" fmla="val 159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dirty="0"/>
                  <a:t>فكري في </a:t>
                </a:r>
                <a:r>
                  <a:rPr lang="ar-OM" u="sng" dirty="0"/>
                  <a:t>ثلاثة أشياء إيجابية </a:t>
                </a:r>
                <a:r>
                  <a:rPr lang="ar-OM" dirty="0"/>
                  <a:t>قد يقول الناس أنكِ تساهمي بها. كيف تجيب كل مجموعة من المجموعات التالية على هذا السؤال عنكِ:</a:t>
                </a:r>
              </a:p>
              <a:p>
                <a:pPr algn="r" rtl="1"/>
                <a:r>
                  <a:rPr lang="ar-OM" dirty="0"/>
                  <a:t>(يجب أن ينتهي بكِ الأمر بثلاث مجموعات من الإجابات)</a:t>
                </a:r>
                <a:endParaRPr lang="en-GB" sz="1400" i="1" dirty="0"/>
              </a:p>
            </p:txBody>
          </p:sp>
          <p:sp>
            <p:nvSpPr>
              <p:cNvPr id="35" name="TextBox 34">
                <a:extLst>
                  <a:ext uri="{FF2B5EF4-FFF2-40B4-BE49-F238E27FC236}">
                    <a16:creationId xmlns:a16="http://schemas.microsoft.com/office/drawing/2014/main" id="{109BA21F-63FB-4B1E-A387-47D283F0F166}"/>
                  </a:ext>
                </a:extLst>
              </p:cNvPr>
              <p:cNvSpPr txBox="1"/>
              <p:nvPr/>
            </p:nvSpPr>
            <p:spPr>
              <a:xfrm>
                <a:off x="-1202347" y="4565762"/>
                <a:ext cx="8256291" cy="1477328"/>
              </a:xfrm>
              <a:prstGeom prst="rect">
                <a:avLst/>
              </a:prstGeom>
              <a:noFill/>
            </p:spPr>
            <p:txBody>
              <a:bodyPr wrap="square" rtlCol="0">
                <a:spAutoFit/>
              </a:bodyPr>
              <a:lstStyle/>
              <a:p>
                <a:pPr algn="r" rtl="1"/>
                <a:r>
                  <a:rPr lang="ar-OM" b="1" dirty="0"/>
                  <a:t>يمكننا دائمًا الاعتماد على (اسمك) لـ _______ و ________ و ________.</a:t>
                </a:r>
              </a:p>
              <a:p>
                <a:pPr algn="r" rtl="1"/>
                <a:endParaRPr lang="ar-OM" b="1" dirty="0"/>
              </a:p>
              <a:p>
                <a:pPr marL="285750" indent="-285750" algn="r" rtl="1">
                  <a:buFont typeface="Arial" panose="020B0604020202020204" pitchFamily="34" charset="0"/>
                  <a:buChar char="•"/>
                </a:pPr>
                <a:r>
                  <a:rPr lang="ar-OM" dirty="0"/>
                  <a:t>أصدقاؤك الأوائل عندما كان عمرك حوالي خمس سنوات.</a:t>
                </a:r>
              </a:p>
              <a:p>
                <a:pPr marL="285750" indent="-285750" algn="r" rtl="1">
                  <a:buFont typeface="Arial" panose="020B0604020202020204" pitchFamily="34" charset="0"/>
                  <a:buChar char="•"/>
                </a:pPr>
                <a:r>
                  <a:rPr lang="ar-OM" dirty="0"/>
                  <a:t>قائداتك في المرشدات وفتيات الكشافة.</a:t>
                </a:r>
              </a:p>
              <a:p>
                <a:pPr marL="285750" indent="-285750" algn="r" rtl="1">
                  <a:buFont typeface="Arial" panose="020B0604020202020204" pitchFamily="34" charset="0"/>
                  <a:buChar char="•"/>
                </a:pPr>
                <a:r>
                  <a:rPr lang="ar-OM" dirty="0"/>
                  <a:t>أصدقائك وزملائك في المدرسة أو زملائك في النادي الرياضي.</a:t>
                </a:r>
                <a:endParaRPr lang="en-GB" dirty="0"/>
              </a:p>
            </p:txBody>
          </p:sp>
        </p:grpSp>
      </p:grpSp>
      <p:sp>
        <p:nvSpPr>
          <p:cNvPr id="36" name="Rectangle: Rounded Corners 35">
            <a:extLst>
              <a:ext uri="{FF2B5EF4-FFF2-40B4-BE49-F238E27FC236}">
                <a16:creationId xmlns:a16="http://schemas.microsoft.com/office/drawing/2014/main" id="{2418FBA8-0FD2-4B64-9A80-F9400830D1BC}"/>
              </a:ext>
            </a:extLst>
          </p:cNvPr>
          <p:cNvSpPr/>
          <p:nvPr/>
        </p:nvSpPr>
        <p:spPr>
          <a:xfrm>
            <a:off x="0" y="339827"/>
            <a:ext cx="2721429" cy="61877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t>إمكاناتك الفريدة</a:t>
            </a:r>
          </a:p>
        </p:txBody>
      </p:sp>
      <p:pic>
        <p:nvPicPr>
          <p:cNvPr id="37" name="Picture 36" descr="Logo&#10;&#10;Description automatically generated with low confidence">
            <a:extLst>
              <a:ext uri="{FF2B5EF4-FFF2-40B4-BE49-F238E27FC236}">
                <a16:creationId xmlns:a16="http://schemas.microsoft.com/office/drawing/2014/main" id="{70B89D1F-6F0C-4BAA-820F-6983A809EE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2" y="473708"/>
            <a:ext cx="1175807" cy="378218"/>
          </a:xfrm>
          <a:prstGeom prst="rect">
            <a:avLst/>
          </a:prstGeom>
        </p:spPr>
      </p:pic>
    </p:spTree>
    <p:extLst>
      <p:ext uri="{BB962C8B-B14F-4D97-AF65-F5344CB8AC3E}">
        <p14:creationId xmlns:p14="http://schemas.microsoft.com/office/powerpoint/2010/main" val="3794457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C4C28A0-17D6-4F86-A151-2DBE0B118D36}"/>
              </a:ext>
            </a:extLst>
          </p:cNvPr>
          <p:cNvSpPr txBox="1"/>
          <p:nvPr/>
        </p:nvSpPr>
        <p:spPr>
          <a:xfrm>
            <a:off x="3347945" y="1295334"/>
            <a:ext cx="1408447" cy="1021556"/>
          </a:xfrm>
          <a:prstGeom prst="roundRect">
            <a:avLst/>
          </a:prstGeom>
          <a:noFill/>
          <a:ln w="28575">
            <a:solidFill>
              <a:schemeClr val="accent5"/>
            </a:solidFill>
          </a:ln>
        </p:spPr>
        <p:txBody>
          <a:bodyPr wrap="square" anchor="ctr">
            <a:spAutoFit/>
          </a:bodyPr>
          <a:lstStyle/>
          <a:p>
            <a:pPr algn="ctr" rtl="1"/>
            <a:r>
              <a:rPr lang="ar-OM" b="1" dirty="0"/>
              <a:t>نشاط</a:t>
            </a:r>
            <a:endParaRPr lang="en-GB" b="1" dirty="0"/>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id="{5FA0A7B9-7FF9-4C7D-A03A-11D5C2E6AC52}"/>
              </a:ext>
            </a:extLst>
          </p:cNvPr>
          <p:cNvSpPr txBox="1"/>
          <p:nvPr/>
        </p:nvSpPr>
        <p:spPr>
          <a:xfrm>
            <a:off x="509358" y="1806114"/>
            <a:ext cx="4266430" cy="1328023"/>
          </a:xfrm>
          <a:prstGeom prst="roundRect">
            <a:avLst/>
          </a:prstGeom>
          <a:solidFill>
            <a:schemeClr val="accent5"/>
          </a:solidFill>
        </p:spPr>
        <p:txBody>
          <a:bodyPr wrap="square" anchor="ctr">
            <a:spAutoFit/>
          </a:bodyPr>
          <a:lstStyle/>
          <a:p>
            <a:pPr algn="r" rtl="1"/>
            <a:r>
              <a:rPr lang="ar-OM" dirty="0"/>
              <a:t>الآن فكري في الإمكانات الفريدة لشخص واحد في مجموعتك *:</a:t>
            </a:r>
          </a:p>
          <a:p>
            <a:pPr algn="r" rtl="1"/>
            <a:r>
              <a:rPr lang="ar-OM" dirty="0"/>
              <a:t> </a:t>
            </a:r>
          </a:p>
          <a:p>
            <a:pPr algn="r" rtl="1"/>
            <a:r>
              <a:rPr lang="ar-OM" dirty="0"/>
              <a:t>اختاري كلمة واحدة تصف مساهمتهم *.</a:t>
            </a:r>
            <a:endParaRPr lang="en-GB" b="1" dirty="0"/>
          </a:p>
        </p:txBody>
      </p:sp>
      <p:pic>
        <p:nvPicPr>
          <p:cNvPr id="6" name="Picture 5" descr="A picture containing card, brick, table&#10;&#10;Description automatically generated">
            <a:extLst>
              <a:ext uri="{FF2B5EF4-FFF2-40B4-BE49-F238E27FC236}">
                <a16:creationId xmlns:a16="http://schemas.microsoft.com/office/drawing/2014/main" id="{02BB2B3C-6B27-4707-9801-E5715F03E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639" y="3414185"/>
            <a:ext cx="2932361" cy="2942168"/>
          </a:xfrm>
          <a:prstGeom prst="rect">
            <a:avLst/>
          </a:prstGeom>
        </p:spPr>
      </p:pic>
      <p:sp>
        <p:nvSpPr>
          <p:cNvPr id="7" name="TextBox 6">
            <a:extLst>
              <a:ext uri="{FF2B5EF4-FFF2-40B4-BE49-F238E27FC236}">
                <a16:creationId xmlns:a16="http://schemas.microsoft.com/office/drawing/2014/main" id="{AC361BFE-F6A2-4B26-9B9F-9D280AA1FEC8}"/>
              </a:ext>
            </a:extLst>
          </p:cNvPr>
          <p:cNvSpPr txBox="1"/>
          <p:nvPr/>
        </p:nvSpPr>
        <p:spPr>
          <a:xfrm rot="21178963">
            <a:off x="2141822" y="3964417"/>
            <a:ext cx="2118293" cy="1323439"/>
          </a:xfrm>
          <a:prstGeom prst="rect">
            <a:avLst/>
          </a:prstGeom>
          <a:noFill/>
        </p:spPr>
        <p:txBody>
          <a:bodyPr wrap="square" rtlCol="0">
            <a:spAutoFit/>
          </a:bodyPr>
          <a:lstStyle/>
          <a:p>
            <a:pPr algn="r" rtl="1"/>
            <a:r>
              <a:rPr lang="ar-OM" sz="1600" b="1" dirty="0">
                <a:latin typeface="Ink Free" panose="03080402000500000000" pitchFamily="66" charset="0"/>
              </a:rPr>
              <a:t>فمثلا:</a:t>
            </a:r>
          </a:p>
          <a:p>
            <a:pPr algn="r" rtl="1"/>
            <a:endParaRPr lang="ar-OM" sz="1600" b="1" dirty="0">
              <a:latin typeface="Ink Free" panose="03080402000500000000" pitchFamily="66" charset="0"/>
            </a:endParaRPr>
          </a:p>
          <a:p>
            <a:pPr algn="r" rtl="1"/>
            <a:r>
              <a:rPr lang="ar-OM" sz="1600" b="1" dirty="0">
                <a:latin typeface="Ink Free" panose="03080402000500000000" pitchFamily="66" charset="0"/>
              </a:rPr>
              <a:t>أيدي</a:t>
            </a:r>
            <a:r>
              <a:rPr lang="en-GB" sz="1600" b="1" dirty="0">
                <a:latin typeface="Ink Free" panose="03080402000500000000" pitchFamily="66" charset="0"/>
              </a:rPr>
              <a:t> </a:t>
            </a:r>
            <a:r>
              <a:rPr lang="ar-OM" sz="1600" b="1" dirty="0">
                <a:latin typeface="Ink Free" panose="03080402000500000000" pitchFamily="66" charset="0"/>
              </a:rPr>
              <a:t>رائعة في ربط العقد وتساعد الآخرين دائمًا على القيام بذلك.</a:t>
            </a:r>
            <a:endParaRPr lang="en-GB" sz="1600" dirty="0">
              <a:latin typeface="Ink Free" panose="03080402000500000000" pitchFamily="66" charset="0"/>
            </a:endParaRPr>
          </a:p>
        </p:txBody>
      </p:sp>
      <p:pic>
        <p:nvPicPr>
          <p:cNvPr id="18" name="Picture 17" descr="A picture containing player, holding, standing, ball&#10;&#10;Description automatically generated">
            <a:extLst>
              <a:ext uri="{FF2B5EF4-FFF2-40B4-BE49-F238E27FC236}">
                <a16:creationId xmlns:a16="http://schemas.microsoft.com/office/drawing/2014/main" id="{8247EA04-B102-47F3-8A11-B88CBB910D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060" y="1125586"/>
            <a:ext cx="2468854" cy="5230767"/>
          </a:xfrm>
          <a:prstGeom prst="rect">
            <a:avLst/>
          </a:prstGeom>
        </p:spPr>
      </p:pic>
      <p:pic>
        <p:nvPicPr>
          <p:cNvPr id="15" name="Picture 14">
            <a:extLst>
              <a:ext uri="{FF2B5EF4-FFF2-40B4-BE49-F238E27FC236}">
                <a16:creationId xmlns:a16="http://schemas.microsoft.com/office/drawing/2014/main" id="{688928D3-4C0E-4CFE-B23F-B6CF7AAAC0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9575" y="340881"/>
            <a:ext cx="2870790" cy="6087547"/>
          </a:xfrm>
          <a:prstGeom prst="rect">
            <a:avLst/>
          </a:prstGeom>
        </p:spPr>
      </p:pic>
      <p:sp>
        <p:nvSpPr>
          <p:cNvPr id="14" name="Footer Placeholder 7">
            <a:extLst>
              <a:ext uri="{FF2B5EF4-FFF2-40B4-BE49-F238E27FC236}">
                <a16:creationId xmlns:a16="http://schemas.microsoft.com/office/drawing/2014/main" id="{95668738-31B8-4DA6-9B5C-545419C012A3}"/>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sp>
        <p:nvSpPr>
          <p:cNvPr id="17" name="Rectangle: Rounded Corners 16">
            <a:extLst>
              <a:ext uri="{FF2B5EF4-FFF2-40B4-BE49-F238E27FC236}">
                <a16:creationId xmlns:a16="http://schemas.microsoft.com/office/drawing/2014/main" id="{E1C0E534-4D61-440D-9696-33C234C11B5E}"/>
              </a:ext>
            </a:extLst>
          </p:cNvPr>
          <p:cNvSpPr/>
          <p:nvPr/>
        </p:nvSpPr>
        <p:spPr>
          <a:xfrm>
            <a:off x="0" y="339827"/>
            <a:ext cx="2721429" cy="61877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t>إمكاناتك الفريدة</a:t>
            </a:r>
          </a:p>
        </p:txBody>
      </p:sp>
      <p:pic>
        <p:nvPicPr>
          <p:cNvPr id="20" name="Picture 19" descr="Logo&#10;&#10;Description automatically generated with low confidence">
            <a:extLst>
              <a:ext uri="{FF2B5EF4-FFF2-40B4-BE49-F238E27FC236}">
                <a16:creationId xmlns:a16="http://schemas.microsoft.com/office/drawing/2014/main" id="{85633F21-EDEE-45F9-800A-98781FFF34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12" y="473708"/>
            <a:ext cx="1175807" cy="378218"/>
          </a:xfrm>
          <a:prstGeom prst="rect">
            <a:avLst/>
          </a:prstGeom>
        </p:spPr>
      </p:pic>
    </p:spTree>
    <p:extLst>
      <p:ext uri="{BB962C8B-B14F-4D97-AF65-F5344CB8AC3E}">
        <p14:creationId xmlns:p14="http://schemas.microsoft.com/office/powerpoint/2010/main" val="1481212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C4C28A0-17D6-4F86-A151-2DBE0B118D36}"/>
              </a:ext>
            </a:extLst>
          </p:cNvPr>
          <p:cNvSpPr txBox="1"/>
          <p:nvPr/>
        </p:nvSpPr>
        <p:spPr>
          <a:xfrm>
            <a:off x="7146211" y="1432508"/>
            <a:ext cx="1408447" cy="1328023"/>
          </a:xfrm>
          <a:prstGeom prst="roundRect">
            <a:avLst/>
          </a:prstGeom>
          <a:noFill/>
          <a:ln w="28575">
            <a:solidFill>
              <a:schemeClr val="accent5"/>
            </a:solidFill>
          </a:ln>
        </p:spPr>
        <p:txBody>
          <a:bodyPr wrap="square" anchor="ctr">
            <a:spAutoFit/>
          </a:bodyPr>
          <a:lstStyle/>
          <a:p>
            <a:pPr algn="ctr" rtl="1"/>
            <a:r>
              <a:rPr lang="ar-OM" sz="2400" b="1" dirty="0"/>
              <a:t>نشاط</a:t>
            </a:r>
            <a:endParaRPr lang="en-GB" sz="2400" b="1" dirty="0"/>
          </a:p>
          <a:p>
            <a:endParaRPr lang="en-GB" sz="2400" b="1" dirty="0">
              <a:effectLst/>
              <a:latin typeface="Lato" panose="020F0502020204030203" pitchFamily="34" charset="0"/>
              <a:ea typeface="DengXian" panose="02010600030101010101" pitchFamily="2" charset="-122"/>
              <a:cs typeface="Arial" panose="020B0604020202020204" pitchFamily="34" charset="0"/>
            </a:endParaRPr>
          </a:p>
          <a:p>
            <a:endParaRPr lang="en-GB" sz="2400" b="1" dirty="0">
              <a:effectLst/>
              <a:latin typeface="Lato" panose="020F0502020204030203" pitchFamily="34" charset="0"/>
              <a:ea typeface="DengXian" panose="0201060003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id="{5FA0A7B9-7FF9-4C7D-A03A-11D5C2E6AC52}"/>
              </a:ext>
            </a:extLst>
          </p:cNvPr>
          <p:cNvSpPr txBox="1"/>
          <p:nvPr/>
        </p:nvSpPr>
        <p:spPr>
          <a:xfrm>
            <a:off x="620558" y="1929529"/>
            <a:ext cx="7955872" cy="1328023"/>
          </a:xfrm>
          <a:prstGeom prst="roundRect">
            <a:avLst/>
          </a:prstGeom>
          <a:solidFill>
            <a:schemeClr val="accent5"/>
          </a:solidFill>
        </p:spPr>
        <p:txBody>
          <a:bodyPr wrap="square" anchor="ctr">
            <a:spAutoFit/>
          </a:bodyPr>
          <a:lstStyle/>
          <a:p>
            <a:pPr algn="r" rtl="1"/>
            <a:r>
              <a:rPr lang="ar-OM" dirty="0"/>
              <a:t>قومي بشرح</a:t>
            </a:r>
            <a:r>
              <a:rPr lang="en-GB" dirty="0"/>
              <a:t> </a:t>
            </a:r>
            <a:r>
              <a:rPr lang="ar-OM" dirty="0"/>
              <a:t>الكلمة التي اخترتها بالإشارات لوصف شخص آخر في مجموعتك. قومي بتمثيل الكلمة دون استخدام أي صوت.</a:t>
            </a:r>
          </a:p>
          <a:p>
            <a:pPr algn="r" rtl="1"/>
            <a:endParaRPr lang="ar-OM" dirty="0"/>
          </a:p>
          <a:p>
            <a:pPr algn="r" rtl="1"/>
            <a:r>
              <a:rPr lang="ar-OM" dirty="0"/>
              <a:t>الجميع الآن بحاجة إلى تخمين ما هو.</a:t>
            </a:r>
            <a:endParaRPr lang="en-GB" dirty="0"/>
          </a:p>
        </p:txBody>
      </p:sp>
      <p:grpSp>
        <p:nvGrpSpPr>
          <p:cNvPr id="5" name="Group 4">
            <a:extLst>
              <a:ext uri="{FF2B5EF4-FFF2-40B4-BE49-F238E27FC236}">
                <a16:creationId xmlns:a16="http://schemas.microsoft.com/office/drawing/2014/main" id="{84FE99F6-DB0B-4D7B-B773-61528E6FAC9A}"/>
              </a:ext>
            </a:extLst>
          </p:cNvPr>
          <p:cNvGrpSpPr/>
          <p:nvPr/>
        </p:nvGrpSpPr>
        <p:grpSpPr>
          <a:xfrm>
            <a:off x="456448" y="3883945"/>
            <a:ext cx="7955872" cy="2138430"/>
            <a:chOff x="456448" y="3144743"/>
            <a:chExt cx="7955872" cy="2138430"/>
          </a:xfrm>
        </p:grpSpPr>
        <p:sp>
          <p:nvSpPr>
            <p:cNvPr id="3" name="TextBox 2">
              <a:extLst>
                <a:ext uri="{FF2B5EF4-FFF2-40B4-BE49-F238E27FC236}">
                  <a16:creationId xmlns:a16="http://schemas.microsoft.com/office/drawing/2014/main" id="{4F8225D7-0756-463C-9CE5-E45FE1DA9117}"/>
                </a:ext>
              </a:extLst>
            </p:cNvPr>
            <p:cNvSpPr txBox="1"/>
            <p:nvPr/>
          </p:nvSpPr>
          <p:spPr>
            <a:xfrm>
              <a:off x="6335284" y="3144743"/>
              <a:ext cx="2055264" cy="1328023"/>
            </a:xfrm>
            <a:prstGeom prst="roundRect">
              <a:avLst/>
            </a:prstGeom>
            <a:noFill/>
            <a:ln w="28575">
              <a:solidFill>
                <a:schemeClr val="accent3"/>
              </a:solidFill>
            </a:ln>
          </p:spPr>
          <p:txBody>
            <a:bodyPr wrap="square" anchor="ctr">
              <a:spAutoFit/>
            </a:bodyPr>
            <a:lstStyle/>
            <a:p>
              <a:pPr algn="ctr" rtl="1"/>
              <a:r>
                <a:rPr lang="ar-OM" sz="2400" b="1" dirty="0"/>
                <a:t>لنتأمل</a:t>
              </a:r>
              <a:endParaRPr lang="en-GB" sz="2400" b="1" dirty="0"/>
            </a:p>
            <a:p>
              <a:endParaRPr lang="en-GB" sz="2400" b="1" dirty="0">
                <a:effectLst/>
                <a:latin typeface="Lato" panose="020F0502020204030203" pitchFamily="34" charset="0"/>
                <a:ea typeface="DengXian" panose="02010600030101010101" pitchFamily="2" charset="-122"/>
                <a:cs typeface="Arial" panose="020B0604020202020204" pitchFamily="34" charset="0"/>
              </a:endParaRPr>
            </a:p>
            <a:p>
              <a:endParaRPr lang="en-GB" sz="2400" b="1" dirty="0">
                <a:effectLst/>
                <a:latin typeface="Lato" panose="020F0502020204030203" pitchFamily="34" charset="0"/>
                <a:ea typeface="DengXian" panose="02010600030101010101" pitchFamily="2" charset="-122"/>
                <a:cs typeface="Arial" panose="020B0604020202020204" pitchFamily="34" charset="0"/>
              </a:endParaRPr>
            </a:p>
          </p:txBody>
        </p:sp>
        <p:sp>
          <p:nvSpPr>
            <p:cNvPr id="4" name="TextBox 3">
              <a:extLst>
                <a:ext uri="{FF2B5EF4-FFF2-40B4-BE49-F238E27FC236}">
                  <a16:creationId xmlns:a16="http://schemas.microsoft.com/office/drawing/2014/main" id="{C67D0917-12B6-4DB1-BE79-E04EAE36E2FB}"/>
                </a:ext>
              </a:extLst>
            </p:cNvPr>
            <p:cNvSpPr txBox="1"/>
            <p:nvPr/>
          </p:nvSpPr>
          <p:spPr>
            <a:xfrm>
              <a:off x="456448" y="3648683"/>
              <a:ext cx="7955872" cy="1634490"/>
            </a:xfrm>
            <a:prstGeom prst="roundRect">
              <a:avLst/>
            </a:prstGeom>
            <a:solidFill>
              <a:schemeClr val="accent3"/>
            </a:solidFill>
          </p:spPr>
          <p:txBody>
            <a:bodyPr wrap="square" anchor="ctr">
              <a:spAutoFit/>
            </a:bodyPr>
            <a:lstStyle/>
            <a:p>
              <a:pPr algn="r" rtl="1"/>
              <a:r>
                <a:rPr lang="ar-OM" dirty="0"/>
                <a:t>قومي بشرح</a:t>
              </a:r>
              <a:r>
                <a:rPr lang="en-GB" dirty="0"/>
                <a:t> </a:t>
              </a:r>
              <a:r>
                <a:rPr lang="ar-OM" dirty="0"/>
                <a:t>الكلمة التي اخترتها بالإشارات لوصف شخص آخر في مجموعتك. قومي بتمثيل الكلمة دون استخدام أي صوت.</a:t>
              </a:r>
            </a:p>
            <a:p>
              <a:pPr algn="r" rtl="1"/>
              <a:endParaRPr lang="ar-OM" dirty="0"/>
            </a:p>
            <a:p>
              <a:pPr algn="r" rtl="1"/>
              <a:r>
                <a:rPr lang="ar-OM" dirty="0"/>
                <a:t>الجميع الآن بحاجة إلى تخمين ما هو.</a:t>
              </a:r>
              <a:endParaRPr lang="en-GB" dirty="0"/>
            </a:p>
            <a:p>
              <a:endParaRPr lang="en-GB" dirty="0"/>
            </a:p>
          </p:txBody>
        </p:sp>
      </p:grpSp>
      <p:sp>
        <p:nvSpPr>
          <p:cNvPr id="14" name="Footer Placeholder 7">
            <a:extLst>
              <a:ext uri="{FF2B5EF4-FFF2-40B4-BE49-F238E27FC236}">
                <a16:creationId xmlns:a16="http://schemas.microsoft.com/office/drawing/2014/main" id="{C3CFF381-F19D-410A-B67F-A98A1DD6A41B}"/>
              </a:ext>
            </a:extLst>
          </p:cNvPr>
          <p:cNvSpPr>
            <a:spLocks noGrp="1"/>
          </p:cNvSpPr>
          <p:nvPr>
            <p:ph type="ftr" sz="quarter" idx="11"/>
          </p:nvPr>
        </p:nvSpPr>
        <p:spPr/>
        <p:txBody>
          <a:bodyPr/>
          <a:lstStyle/>
          <a:p>
            <a:r>
              <a:rPr lang="ar-EG" dirty="0"/>
              <a:t>© الرابطة العالمية للمرشدات وفتيات الكشافة | يوم الذكرى العالمي 2021</a:t>
            </a:r>
            <a:endParaRPr lang="en-GB" dirty="0"/>
          </a:p>
        </p:txBody>
      </p:sp>
      <p:sp>
        <p:nvSpPr>
          <p:cNvPr id="15" name="Rectangle: Rounded Corners 14">
            <a:extLst>
              <a:ext uri="{FF2B5EF4-FFF2-40B4-BE49-F238E27FC236}">
                <a16:creationId xmlns:a16="http://schemas.microsoft.com/office/drawing/2014/main" id="{1E5C0AAB-153B-4567-9B80-D91D87EF27B8}"/>
              </a:ext>
            </a:extLst>
          </p:cNvPr>
          <p:cNvSpPr/>
          <p:nvPr/>
        </p:nvSpPr>
        <p:spPr>
          <a:xfrm>
            <a:off x="0" y="339827"/>
            <a:ext cx="2721429" cy="61877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t>إمكاناتك الفريدة</a:t>
            </a:r>
          </a:p>
        </p:txBody>
      </p:sp>
      <p:pic>
        <p:nvPicPr>
          <p:cNvPr id="17" name="Picture 16" descr="Logo&#10;&#10;Description automatically generated with low confidence">
            <a:extLst>
              <a:ext uri="{FF2B5EF4-FFF2-40B4-BE49-F238E27FC236}">
                <a16:creationId xmlns:a16="http://schemas.microsoft.com/office/drawing/2014/main" id="{82541F43-657C-499E-8CC5-ACAE6EF928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2" y="473708"/>
            <a:ext cx="1175807" cy="378218"/>
          </a:xfrm>
          <a:prstGeom prst="rect">
            <a:avLst/>
          </a:prstGeom>
        </p:spPr>
      </p:pic>
    </p:spTree>
    <p:extLst>
      <p:ext uri="{BB962C8B-B14F-4D97-AF65-F5344CB8AC3E}">
        <p14:creationId xmlns:p14="http://schemas.microsoft.com/office/powerpoint/2010/main" val="3289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A8DAAB19-A86D-4303-9323-37D92477334A}"/>
              </a:ext>
            </a:extLst>
          </p:cNvPr>
          <p:cNvSpPr/>
          <p:nvPr/>
        </p:nvSpPr>
        <p:spPr>
          <a:xfrm>
            <a:off x="0" y="339827"/>
            <a:ext cx="2721429" cy="61877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t>إمكاناتك الفريدة</a:t>
            </a:r>
          </a:p>
        </p:txBody>
      </p:sp>
      <p:pic>
        <p:nvPicPr>
          <p:cNvPr id="14" name="Picture 13" descr="Logo&#10;&#10;Description automatically generated with low confidence">
            <a:extLst>
              <a:ext uri="{FF2B5EF4-FFF2-40B4-BE49-F238E27FC236}">
                <a16:creationId xmlns:a16="http://schemas.microsoft.com/office/drawing/2014/main" id="{BCAC98F3-0AF8-4E42-9F24-5F1C95F7A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2" y="473708"/>
            <a:ext cx="1175807" cy="378218"/>
          </a:xfrm>
          <a:prstGeom prst="rect">
            <a:avLst/>
          </a:prstGeom>
        </p:spPr>
      </p:pic>
      <p:grpSp>
        <p:nvGrpSpPr>
          <p:cNvPr id="4" name="Group 3">
            <a:extLst>
              <a:ext uri="{FF2B5EF4-FFF2-40B4-BE49-F238E27FC236}">
                <a16:creationId xmlns:a16="http://schemas.microsoft.com/office/drawing/2014/main" id="{0B018EE7-CF4C-4CBF-A860-3460359BC8F0}"/>
              </a:ext>
            </a:extLst>
          </p:cNvPr>
          <p:cNvGrpSpPr/>
          <p:nvPr/>
        </p:nvGrpSpPr>
        <p:grpSpPr>
          <a:xfrm>
            <a:off x="410775" y="1634646"/>
            <a:ext cx="7931808" cy="3878807"/>
            <a:chOff x="410775" y="1634646"/>
            <a:chExt cx="7931808" cy="3878807"/>
          </a:xfrm>
        </p:grpSpPr>
        <p:grpSp>
          <p:nvGrpSpPr>
            <p:cNvPr id="21" name="Group 20">
              <a:extLst>
                <a:ext uri="{FF2B5EF4-FFF2-40B4-BE49-F238E27FC236}">
                  <a16:creationId xmlns:a16="http://schemas.microsoft.com/office/drawing/2014/main" id="{A1CFE686-52A1-4A6C-8045-3BB8E983E530}"/>
                </a:ext>
              </a:extLst>
            </p:cNvPr>
            <p:cNvGrpSpPr/>
            <p:nvPr/>
          </p:nvGrpSpPr>
          <p:grpSpPr>
            <a:xfrm>
              <a:off x="410775" y="1634646"/>
              <a:ext cx="7931808" cy="3878807"/>
              <a:chOff x="581603" y="1327660"/>
              <a:chExt cx="7931808" cy="3878807"/>
            </a:xfrm>
          </p:grpSpPr>
          <p:grpSp>
            <p:nvGrpSpPr>
              <p:cNvPr id="20" name="Group 19">
                <a:extLst>
                  <a:ext uri="{FF2B5EF4-FFF2-40B4-BE49-F238E27FC236}">
                    <a16:creationId xmlns:a16="http://schemas.microsoft.com/office/drawing/2014/main" id="{EDBAAF24-A5DD-41EC-9A00-A7DE68C30E32}"/>
                  </a:ext>
                </a:extLst>
              </p:cNvPr>
              <p:cNvGrpSpPr/>
              <p:nvPr/>
            </p:nvGrpSpPr>
            <p:grpSpPr>
              <a:xfrm>
                <a:off x="581603" y="1327660"/>
                <a:ext cx="7931808" cy="1058715"/>
                <a:chOff x="581603" y="1327660"/>
                <a:chExt cx="7931808" cy="1058715"/>
              </a:xfrm>
            </p:grpSpPr>
            <p:sp>
              <p:nvSpPr>
                <p:cNvPr id="3" name="TextBox 2">
                  <a:extLst>
                    <a:ext uri="{FF2B5EF4-FFF2-40B4-BE49-F238E27FC236}">
                      <a16:creationId xmlns:a16="http://schemas.microsoft.com/office/drawing/2014/main" id="{4F8225D7-0756-463C-9CE5-E45FE1DA9117}"/>
                    </a:ext>
                  </a:extLst>
                </p:cNvPr>
                <p:cNvSpPr txBox="1"/>
                <p:nvPr/>
              </p:nvSpPr>
              <p:spPr>
                <a:xfrm>
                  <a:off x="6430232" y="1327660"/>
                  <a:ext cx="2055264" cy="783193"/>
                </a:xfrm>
                <a:prstGeom prst="roundRect">
                  <a:avLst/>
                </a:prstGeom>
                <a:noFill/>
                <a:ln w="28575">
                  <a:solidFill>
                    <a:schemeClr val="accent3"/>
                  </a:solidFill>
                </a:ln>
              </p:spPr>
              <p:txBody>
                <a:bodyPr wrap="square" anchor="ctr">
                  <a:spAutoFit/>
                </a:bodyPr>
                <a:lstStyle/>
                <a:p>
                  <a:pPr algn="r" rtl="1"/>
                  <a:r>
                    <a:rPr lang="ar-OM" sz="2000" b="1" dirty="0"/>
                    <a:t>لنتأمل</a:t>
                  </a:r>
                  <a:endParaRPr lang="en-GB" sz="2000" b="1" dirty="0">
                    <a:effectLst/>
                    <a:latin typeface="Lato" panose="020F0502020204030203" pitchFamily="34" charset="0"/>
                    <a:ea typeface="DengXian" panose="02010600030101010101" pitchFamily="2" charset="-122"/>
                    <a:cs typeface="Arial" panose="020B0604020202020204" pitchFamily="34" charset="0"/>
                  </a:endParaRPr>
                </a:p>
                <a:p>
                  <a:pPr algn="r" rtl="1"/>
                  <a:endParaRPr lang="en-GB" sz="2000" b="1" dirty="0">
                    <a:effectLst/>
                    <a:latin typeface="Lato" panose="020F0502020204030203" pitchFamily="34" charset="0"/>
                    <a:ea typeface="DengXian" panose="02010600030101010101" pitchFamily="2" charset="-122"/>
                    <a:cs typeface="Arial" panose="020B0604020202020204" pitchFamily="34" charset="0"/>
                  </a:endParaRPr>
                </a:p>
              </p:txBody>
            </p:sp>
            <p:sp>
              <p:nvSpPr>
                <p:cNvPr id="6" name="Rectangle: Rounded Corners 5">
                  <a:extLst>
                    <a:ext uri="{FF2B5EF4-FFF2-40B4-BE49-F238E27FC236}">
                      <a16:creationId xmlns:a16="http://schemas.microsoft.com/office/drawing/2014/main" id="{DF2F7E8C-3AAB-40F5-93AF-D8A59C46CD35}"/>
                    </a:ext>
                  </a:extLst>
                </p:cNvPr>
                <p:cNvSpPr/>
                <p:nvPr/>
              </p:nvSpPr>
              <p:spPr>
                <a:xfrm>
                  <a:off x="581603" y="1767604"/>
                  <a:ext cx="7931808" cy="618771"/>
                </a:xfrm>
                <a:prstGeom prst="roundRect">
                  <a:avLst>
                    <a:gd name="adj" fmla="val 272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algn="r" rtl="1"/>
                  <a:endParaRPr lang="en-GB" b="1" dirty="0">
                    <a:solidFill>
                      <a:schemeClr val="tx1"/>
                    </a:solidFill>
                  </a:endParaRPr>
                </a:p>
              </p:txBody>
            </p:sp>
          </p:grpSp>
          <p:grpSp>
            <p:nvGrpSpPr>
              <p:cNvPr id="11" name="Group 10">
                <a:extLst>
                  <a:ext uri="{FF2B5EF4-FFF2-40B4-BE49-F238E27FC236}">
                    <a16:creationId xmlns:a16="http://schemas.microsoft.com/office/drawing/2014/main" id="{96CE1CC1-D932-4204-AA26-F2E5A722F9AB}"/>
                  </a:ext>
                </a:extLst>
              </p:cNvPr>
              <p:cNvGrpSpPr/>
              <p:nvPr/>
            </p:nvGrpSpPr>
            <p:grpSpPr>
              <a:xfrm>
                <a:off x="619980" y="2618524"/>
                <a:ext cx="7867113" cy="2587943"/>
                <a:chOff x="619980" y="2618524"/>
                <a:chExt cx="7867113" cy="2587943"/>
              </a:xfrm>
            </p:grpSpPr>
            <p:sp>
              <p:nvSpPr>
                <p:cNvPr id="15" name="TextBox 14">
                  <a:extLst>
                    <a:ext uri="{FF2B5EF4-FFF2-40B4-BE49-F238E27FC236}">
                      <a16:creationId xmlns:a16="http://schemas.microsoft.com/office/drawing/2014/main" id="{D4514E66-C376-484D-842E-C3B135CB87A1}"/>
                    </a:ext>
                  </a:extLst>
                </p:cNvPr>
                <p:cNvSpPr txBox="1"/>
                <p:nvPr/>
              </p:nvSpPr>
              <p:spPr>
                <a:xfrm>
                  <a:off x="619980" y="2618524"/>
                  <a:ext cx="3939828" cy="2587943"/>
                </a:xfrm>
                <a:prstGeom prst="roundRect">
                  <a:avLst/>
                </a:prstGeom>
                <a:solidFill>
                  <a:schemeClr val="accent3"/>
                </a:solidFill>
              </p:spPr>
              <p:txBody>
                <a:bodyPr wrap="square" numCol="1">
                  <a:spAutoFit/>
                </a:bodyPr>
                <a:lstStyle/>
                <a:p>
                  <a:pPr marL="285750" indent="-285750" algn="r" rtl="1">
                    <a:buFont typeface="Arial" panose="020B0604020202020204" pitchFamily="34" charset="0"/>
                    <a:buChar char="•"/>
                  </a:pPr>
                  <a:r>
                    <a:rPr lang="ar-OM" dirty="0"/>
                    <a:t>هل كانت المساهمات التي قدمتها لنفسك سهلة التفكير؟ لماذا تعتقدي ذلك؟</a:t>
                  </a:r>
                </a:p>
                <a:p>
                  <a:pPr marL="285750" indent="-285750">
                    <a:buFont typeface="Arial" panose="020B0604020202020204" pitchFamily="34" charset="0"/>
                    <a:buChar char="•"/>
                  </a:pPr>
                  <a:endParaRPr lang="en-GB" sz="1000" dirty="0"/>
                </a:p>
                <a:p>
                  <a:pPr marL="285750" indent="-285750" algn="r" rtl="1">
                    <a:buFont typeface="Arial" panose="020B0604020202020204" pitchFamily="34" charset="0"/>
                    <a:buChar char="•"/>
                  </a:pPr>
                  <a:r>
                    <a:rPr lang="ar-OM" dirty="0"/>
                    <a:t>كيف تعكس مساهماتك الثلاث إمكاناتك الفريدة، ماذا تقول عنكِ؟</a:t>
                  </a:r>
                </a:p>
                <a:p>
                  <a:pPr marL="285750" indent="-285750">
                    <a:buFont typeface="Arial" panose="020B0604020202020204" pitchFamily="34" charset="0"/>
                    <a:buChar char="•"/>
                  </a:pPr>
                  <a:endParaRPr lang="en-GB" sz="1000" dirty="0"/>
                </a:p>
                <a:p>
                  <a:pPr marL="285750" indent="-285750" algn="r" rtl="1">
                    <a:buFont typeface="Arial" panose="020B0604020202020204" pitchFamily="34" charset="0"/>
                    <a:buChar char="•"/>
                  </a:pPr>
                  <a:r>
                    <a:rPr lang="ar-OM" dirty="0"/>
                    <a:t>أي من هذه المساهمات تقدرها مجموعتك أكثر؟ المجتمع؟ المؤسسات بشكل عام؟ لماذا تعتقدي ذلك؟</a:t>
                  </a:r>
                  <a:endParaRPr lang="en-GB" dirty="0"/>
                </a:p>
              </p:txBody>
            </p:sp>
            <p:sp>
              <p:nvSpPr>
                <p:cNvPr id="10" name="TextBox 9">
                  <a:extLst>
                    <a:ext uri="{FF2B5EF4-FFF2-40B4-BE49-F238E27FC236}">
                      <a16:creationId xmlns:a16="http://schemas.microsoft.com/office/drawing/2014/main" id="{E9B7DA70-EE81-44B5-9ACC-1E299CC74533}"/>
                    </a:ext>
                  </a:extLst>
                </p:cNvPr>
                <p:cNvSpPr txBox="1"/>
                <p:nvPr/>
              </p:nvSpPr>
              <p:spPr>
                <a:xfrm>
                  <a:off x="4783773" y="3024293"/>
                  <a:ext cx="3703320" cy="1498283"/>
                </a:xfrm>
                <a:prstGeom prst="roundRect">
                  <a:avLst/>
                </a:prstGeom>
                <a:solidFill>
                  <a:schemeClr val="accent3"/>
                </a:solidFill>
              </p:spPr>
              <p:txBody>
                <a:bodyPr wrap="square" numCol="1">
                  <a:spAutoFit/>
                </a:bodyPr>
                <a:lstStyle/>
                <a:p>
                  <a:pPr marL="285750" indent="-285750" algn="r" rtl="1">
                    <a:buFont typeface="Arial" panose="020B0604020202020204" pitchFamily="34" charset="0"/>
                    <a:buChar char="•"/>
                  </a:pPr>
                  <a:r>
                    <a:rPr lang="ar-OM" dirty="0"/>
                    <a:t>لماذا من المهم تقدير الطرق المختلفة التي يساهم بها الناس في العالم؟</a:t>
                  </a:r>
                </a:p>
                <a:p>
                  <a:pPr marL="285750" indent="-285750">
                    <a:buFont typeface="Arial" panose="020B0604020202020204" pitchFamily="34" charset="0"/>
                    <a:buChar char="•"/>
                  </a:pPr>
                  <a:endParaRPr lang="en-GB" sz="1000" dirty="0"/>
                </a:p>
                <a:p>
                  <a:pPr marL="285750" indent="-285750" algn="r" rtl="1">
                    <a:buFont typeface="Arial" panose="020B0604020202020204" pitchFamily="34" charset="0"/>
                    <a:buChar char="•"/>
                  </a:pPr>
                  <a:r>
                    <a:rPr lang="ar-OM" dirty="0"/>
                    <a:t>كيف يمكنك استخدام إمكاناتك الفريدة لبناء السلام في منطقتك المحلية؟</a:t>
                  </a:r>
                  <a:endParaRPr lang="en-GB" dirty="0"/>
                </a:p>
              </p:txBody>
            </p:sp>
          </p:grpSp>
        </p:grpSp>
        <p:sp>
          <p:nvSpPr>
            <p:cNvPr id="12" name="TextBox 11">
              <a:extLst>
                <a:ext uri="{FF2B5EF4-FFF2-40B4-BE49-F238E27FC236}">
                  <a16:creationId xmlns:a16="http://schemas.microsoft.com/office/drawing/2014/main" id="{64F4F386-4181-409D-B37B-5008E0B5AC3A}"/>
                </a:ext>
              </a:extLst>
            </p:cNvPr>
            <p:cNvSpPr txBox="1"/>
            <p:nvPr/>
          </p:nvSpPr>
          <p:spPr>
            <a:xfrm>
              <a:off x="3589565" y="2199309"/>
              <a:ext cx="4610100" cy="369332"/>
            </a:xfrm>
            <a:prstGeom prst="rect">
              <a:avLst/>
            </a:prstGeom>
            <a:noFill/>
          </p:spPr>
          <p:txBody>
            <a:bodyPr wrap="square">
              <a:spAutoFit/>
            </a:bodyPr>
            <a:lstStyle/>
            <a:p>
              <a:pPr algn="r" rtl="1"/>
              <a:r>
                <a:rPr lang="ar-OM" b="1" dirty="0">
                  <a:solidFill>
                    <a:schemeClr val="tx1"/>
                  </a:solidFill>
                </a:rPr>
                <a:t>اختاري </a:t>
              </a:r>
              <a:r>
                <a:rPr lang="ar-OM" b="1" u="sng" dirty="0">
                  <a:solidFill>
                    <a:schemeClr val="tx1"/>
                  </a:solidFill>
                </a:rPr>
                <a:t>سؤالين</a:t>
              </a:r>
              <a:r>
                <a:rPr lang="ar-OM" b="1" dirty="0">
                  <a:solidFill>
                    <a:schemeClr val="tx1"/>
                  </a:solidFill>
                </a:rPr>
                <a:t> للمناقشة</a:t>
              </a:r>
              <a:endParaRPr lang="en-GB" b="1" dirty="0">
                <a:solidFill>
                  <a:schemeClr val="tx1"/>
                </a:solidFill>
              </a:endParaRPr>
            </a:p>
          </p:txBody>
        </p:sp>
      </p:grpSp>
    </p:spTree>
    <p:extLst>
      <p:ext uri="{BB962C8B-B14F-4D97-AF65-F5344CB8AC3E}">
        <p14:creationId xmlns:p14="http://schemas.microsoft.com/office/powerpoint/2010/main" val="2431728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14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7FFB11B-2C0B-4ED6-B693-EB67F6E005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369" y="1162843"/>
            <a:ext cx="2870790" cy="6087547"/>
          </a:xfrm>
          <a:prstGeom prst="rect">
            <a:avLst/>
          </a:prstGeom>
        </p:spPr>
      </p:pic>
      <p:grpSp>
        <p:nvGrpSpPr>
          <p:cNvPr id="6" name="Group 5">
            <a:extLst>
              <a:ext uri="{FF2B5EF4-FFF2-40B4-BE49-F238E27FC236}">
                <a16:creationId xmlns:a16="http://schemas.microsoft.com/office/drawing/2014/main" id="{F12BC6CD-D3ED-4AE7-A899-C7BFBA853B20}"/>
              </a:ext>
            </a:extLst>
          </p:cNvPr>
          <p:cNvGrpSpPr/>
          <p:nvPr/>
        </p:nvGrpSpPr>
        <p:grpSpPr>
          <a:xfrm>
            <a:off x="1750330" y="1498974"/>
            <a:ext cx="5371042" cy="2177178"/>
            <a:chOff x="1112843" y="1500445"/>
            <a:chExt cx="5371042" cy="2493480"/>
          </a:xfrm>
        </p:grpSpPr>
        <p:pic>
          <p:nvPicPr>
            <p:cNvPr id="2" name="Picture 1">
              <a:extLst>
                <a:ext uri="{FF2B5EF4-FFF2-40B4-BE49-F238E27FC236}">
                  <a16:creationId xmlns:a16="http://schemas.microsoft.com/office/drawing/2014/main" id="{E979D26F-E3E5-4B30-9A72-D22FA6251A82}"/>
                </a:ext>
              </a:extLst>
            </p:cNvPr>
            <p:cNvPicPr>
              <a:picLocks noChangeAspect="1"/>
            </p:cNvPicPr>
            <p:nvPr/>
          </p:nvPicPr>
          <p:blipFill>
            <a:blip r:embed="rId4"/>
            <a:stretch>
              <a:fillRect/>
            </a:stretch>
          </p:blipFill>
          <p:spPr>
            <a:xfrm>
              <a:off x="1112843" y="1500445"/>
              <a:ext cx="5371042" cy="2493480"/>
            </a:xfrm>
            <a:prstGeom prst="rect">
              <a:avLst/>
            </a:prstGeom>
          </p:spPr>
        </p:pic>
        <p:sp>
          <p:nvSpPr>
            <p:cNvPr id="11" name="TextBox 10">
              <a:extLst>
                <a:ext uri="{FF2B5EF4-FFF2-40B4-BE49-F238E27FC236}">
                  <a16:creationId xmlns:a16="http://schemas.microsoft.com/office/drawing/2014/main" id="{39557D26-1DBE-40A0-B0B8-BCD9DDD8A339}"/>
                </a:ext>
              </a:extLst>
            </p:cNvPr>
            <p:cNvSpPr txBox="1"/>
            <p:nvPr/>
          </p:nvSpPr>
          <p:spPr>
            <a:xfrm>
              <a:off x="1168292" y="1541085"/>
              <a:ext cx="5005174" cy="2146667"/>
            </a:xfrm>
            <a:prstGeom prst="rect">
              <a:avLst/>
            </a:prstGeom>
            <a:noFill/>
          </p:spPr>
          <p:txBody>
            <a:bodyPr wrap="square" lIns="91440" tIns="45720" rIns="91440" bIns="45720" anchor="t">
              <a:spAutoFit/>
            </a:bodyPr>
            <a:lstStyle/>
            <a:p>
              <a:pPr algn="ctr" rtl="1">
                <a:lnSpc>
                  <a:spcPct val="107000"/>
                </a:lnSpc>
                <a:spcAft>
                  <a:spcPts val="800"/>
                </a:spcAft>
              </a:pPr>
              <a:r>
                <a:rPr lang="en-GB" sz="2400" b="1" dirty="0">
                  <a:ea typeface="Times New Roman" panose="02020603050405020304" pitchFamily="18" charset="0"/>
                  <a:cs typeface="Times New Roman"/>
                </a:rPr>
                <a:t>شكراً لكم لتحميل العرض التقديمي </a:t>
              </a:r>
              <a:r>
                <a:rPr lang="en-GB" sz="2400" b="1" dirty="0" err="1">
                  <a:ea typeface="Times New Roman" panose="02020603050405020304" pitchFamily="18" charset="0"/>
                  <a:cs typeface="Times New Roman"/>
                </a:rPr>
                <a:t>حول</a:t>
              </a:r>
              <a:r>
                <a:rPr lang="en-GB" sz="2400" b="1" dirty="0">
                  <a:ea typeface="Times New Roman" panose="02020603050405020304" pitchFamily="18" charset="0"/>
                  <a:cs typeface="Times New Roman"/>
                </a:rPr>
                <a:t> ' الوقوف معاً من أجل السلام'</a:t>
              </a:r>
            </a:p>
            <a:p>
              <a:pPr algn="r" rtl="1">
                <a:lnSpc>
                  <a:spcPct val="107000"/>
                </a:lnSpc>
                <a:spcAft>
                  <a:spcPts val="800"/>
                </a:spcAft>
              </a:pPr>
              <a:r>
                <a:rPr lang="ar-OM" sz="1600" b="1" dirty="0">
                  <a:ea typeface="Times New Roman" panose="02020603050405020304" pitchFamily="18" charset="0"/>
                  <a:cs typeface="Times New Roman"/>
                </a:rPr>
                <a:t>يمكنك</a:t>
              </a:r>
              <a:r>
                <a:rPr lang="en-GB" dirty="0">
                  <a:ea typeface="Times New Roman" panose="02020603050405020304" pitchFamily="18" charset="0"/>
                  <a:cs typeface="Times New Roman"/>
                </a:rPr>
                <a:t> </a:t>
              </a:r>
              <a:r>
                <a:rPr lang="en-GB" sz="1600" b="1" dirty="0">
                  <a:ea typeface="Times New Roman" panose="02020603050405020304" pitchFamily="18" charset="0"/>
                  <a:cs typeface="Times New Roman"/>
                </a:rPr>
                <a:t>استخدام هذا العرض التقديمي </a:t>
              </a:r>
              <a:r>
                <a:rPr lang="ar-OM" sz="1600" b="1" dirty="0">
                  <a:ea typeface="Times New Roman" panose="02020603050405020304" pitchFamily="18" charset="0"/>
                  <a:cs typeface="Times New Roman"/>
                </a:rPr>
                <a:t>وحزمة أنشطة </a:t>
              </a:r>
              <a:r>
                <a:rPr lang="en-GB" sz="1600" b="1" dirty="0">
                  <a:ea typeface="Times New Roman" panose="02020603050405020304" pitchFamily="18" charset="0"/>
                  <a:cs typeface="Times New Roman"/>
                </a:rPr>
                <a:t>يوم الذكرى العالمي للعام 202 للوقوف معاً إلى جانب </a:t>
              </a:r>
              <a:r>
                <a:rPr lang="ar-OM" sz="1600" b="1" dirty="0">
                  <a:ea typeface="Times New Roman" panose="02020603050405020304" pitchFamily="18" charset="0"/>
                  <a:cs typeface="Times New Roman"/>
                </a:rPr>
                <a:t> </a:t>
              </a:r>
              <a:r>
                <a:rPr lang="en-GB" sz="1600" b="1" dirty="0">
                  <a:ea typeface="Times New Roman" panose="02020603050405020304" pitchFamily="18" charset="0"/>
                  <a:cs typeface="Times New Roman"/>
                </a:rPr>
                <a:t>10 ملايين مرشدة لنشر السلام وإيجاده في حياتنا وعالمنا. </a:t>
              </a:r>
            </a:p>
          </p:txBody>
        </p:sp>
      </p:grpSp>
      <p:grpSp>
        <p:nvGrpSpPr>
          <p:cNvPr id="4" name="Group 3">
            <a:extLst>
              <a:ext uri="{FF2B5EF4-FFF2-40B4-BE49-F238E27FC236}">
                <a16:creationId xmlns:a16="http://schemas.microsoft.com/office/drawing/2014/main" id="{5D6D544F-0300-4324-AFE9-053870665557}"/>
              </a:ext>
            </a:extLst>
          </p:cNvPr>
          <p:cNvGrpSpPr/>
          <p:nvPr/>
        </p:nvGrpSpPr>
        <p:grpSpPr>
          <a:xfrm>
            <a:off x="717071" y="4120023"/>
            <a:ext cx="6218459" cy="999831"/>
            <a:chOff x="658344" y="4133377"/>
            <a:chExt cx="6218459" cy="999831"/>
          </a:xfrm>
        </p:grpSpPr>
        <p:pic>
          <p:nvPicPr>
            <p:cNvPr id="3" name="Picture 2">
              <a:extLst>
                <a:ext uri="{FF2B5EF4-FFF2-40B4-BE49-F238E27FC236}">
                  <a16:creationId xmlns:a16="http://schemas.microsoft.com/office/drawing/2014/main" id="{93553F68-48A6-421C-859A-CF7A50E3BD9A}"/>
                </a:ext>
              </a:extLst>
            </p:cNvPr>
            <p:cNvPicPr>
              <a:picLocks noChangeAspect="1"/>
            </p:cNvPicPr>
            <p:nvPr/>
          </p:nvPicPr>
          <p:blipFill>
            <a:blip r:embed="rId5"/>
            <a:stretch>
              <a:fillRect/>
            </a:stretch>
          </p:blipFill>
          <p:spPr>
            <a:xfrm>
              <a:off x="658344" y="4133377"/>
              <a:ext cx="6218459" cy="999831"/>
            </a:xfrm>
            <a:prstGeom prst="rect">
              <a:avLst/>
            </a:prstGeom>
          </p:spPr>
        </p:pic>
        <p:sp>
          <p:nvSpPr>
            <p:cNvPr id="17" name="TextBox 16">
              <a:extLst>
                <a:ext uri="{FF2B5EF4-FFF2-40B4-BE49-F238E27FC236}">
                  <a16:creationId xmlns:a16="http://schemas.microsoft.com/office/drawing/2014/main" id="{6BA7E82D-B1B9-4911-AD9F-FC81D55FD18C}"/>
                </a:ext>
              </a:extLst>
            </p:cNvPr>
            <p:cNvSpPr txBox="1"/>
            <p:nvPr/>
          </p:nvSpPr>
          <p:spPr>
            <a:xfrm>
              <a:off x="745822" y="4297349"/>
              <a:ext cx="5535805" cy="664734"/>
            </a:xfrm>
            <a:prstGeom prst="rect">
              <a:avLst/>
            </a:prstGeom>
            <a:noFill/>
          </p:spPr>
          <p:txBody>
            <a:bodyPr wrap="square" lIns="91440" tIns="45720" rIns="91440" bIns="45720" anchor="t">
              <a:spAutoFit/>
            </a:bodyPr>
            <a:lstStyle/>
            <a:p>
              <a:pPr algn="r" rtl="1">
                <a:lnSpc>
                  <a:spcPct val="107000"/>
                </a:lnSpc>
                <a:spcAft>
                  <a:spcPts val="800"/>
                </a:spcAft>
              </a:pPr>
              <a:r>
                <a:rPr lang="en-GB" dirty="0">
                  <a:ea typeface="Times New Roman" panose="02020603050405020304" pitchFamily="18" charset="0"/>
                  <a:cs typeface="Times New Roman"/>
                </a:rPr>
                <a:t>صممت </a:t>
              </a:r>
              <a:r>
                <a:rPr lang="ar-OM" dirty="0">
                  <a:ea typeface="Times New Roman" panose="02020603050405020304" pitchFamily="18" charset="0"/>
                  <a:cs typeface="Times New Roman"/>
                </a:rPr>
                <a:t>الأنشطة</a:t>
              </a:r>
              <a:r>
                <a:rPr lang="en-GB" dirty="0">
                  <a:ea typeface="Times New Roman" panose="02020603050405020304" pitchFamily="18" charset="0"/>
                  <a:cs typeface="Times New Roman"/>
                </a:rPr>
                <a:t> في هذا العرض التقديمي من أجل خلق فرص لممارسة القيادة بما </a:t>
              </a:r>
              <a:r>
                <a:rPr lang="ar-OM" dirty="0">
                  <a:ea typeface="Times New Roman" panose="02020603050405020304" pitchFamily="18" charset="0"/>
                  <a:cs typeface="Times New Roman"/>
                </a:rPr>
                <a:t>يتماشى</a:t>
              </a:r>
              <a:r>
                <a:rPr lang="en-GB" dirty="0">
                  <a:ea typeface="Times New Roman" panose="02020603050405020304" pitchFamily="18" charset="0"/>
                  <a:cs typeface="Times New Roman"/>
                </a:rPr>
                <a:t> مع نموذج القيادة للمرشدات وفتيات الكشافة .</a:t>
              </a:r>
              <a:endParaRPr lang="en-GB" dirty="0"/>
            </a:p>
          </p:txBody>
        </p:sp>
      </p:grpSp>
      <p:grpSp>
        <p:nvGrpSpPr>
          <p:cNvPr id="27" name="Group 26">
            <a:extLst>
              <a:ext uri="{FF2B5EF4-FFF2-40B4-BE49-F238E27FC236}">
                <a16:creationId xmlns:a16="http://schemas.microsoft.com/office/drawing/2014/main" id="{C36C037B-D323-4CA8-92ED-96528293E80B}"/>
              </a:ext>
            </a:extLst>
          </p:cNvPr>
          <p:cNvGrpSpPr/>
          <p:nvPr/>
        </p:nvGrpSpPr>
        <p:grpSpPr>
          <a:xfrm>
            <a:off x="427384" y="5159685"/>
            <a:ext cx="6693988" cy="1361975"/>
            <a:chOff x="427384" y="5159685"/>
            <a:chExt cx="6693988" cy="1361975"/>
          </a:xfrm>
        </p:grpSpPr>
        <p:pic>
          <p:nvPicPr>
            <p:cNvPr id="26" name="Picture 25">
              <a:extLst>
                <a:ext uri="{FF2B5EF4-FFF2-40B4-BE49-F238E27FC236}">
                  <a16:creationId xmlns:a16="http://schemas.microsoft.com/office/drawing/2014/main" id="{B5AC7546-A10C-4131-B19F-6B298D998AE3}"/>
                </a:ext>
              </a:extLst>
            </p:cNvPr>
            <p:cNvPicPr>
              <a:picLocks noChangeAspect="1"/>
            </p:cNvPicPr>
            <p:nvPr/>
          </p:nvPicPr>
          <p:blipFill>
            <a:blip r:embed="rId6"/>
            <a:stretch>
              <a:fillRect/>
            </a:stretch>
          </p:blipFill>
          <p:spPr>
            <a:xfrm>
              <a:off x="427384" y="5159685"/>
              <a:ext cx="6693988" cy="1158340"/>
            </a:xfrm>
            <a:prstGeom prst="rect">
              <a:avLst/>
            </a:prstGeom>
          </p:spPr>
        </p:pic>
        <p:sp>
          <p:nvSpPr>
            <p:cNvPr id="22" name="TextBox 21">
              <a:extLst>
                <a:ext uri="{FF2B5EF4-FFF2-40B4-BE49-F238E27FC236}">
                  <a16:creationId xmlns:a16="http://schemas.microsoft.com/office/drawing/2014/main" id="{D625CFBA-AC09-4594-B587-53BA8EC30CB5}"/>
                </a:ext>
              </a:extLst>
            </p:cNvPr>
            <p:cNvSpPr txBox="1"/>
            <p:nvPr/>
          </p:nvSpPr>
          <p:spPr>
            <a:xfrm>
              <a:off x="604784" y="5162762"/>
              <a:ext cx="6100816" cy="1358898"/>
            </a:xfrm>
            <a:prstGeom prst="rect">
              <a:avLst/>
            </a:prstGeom>
            <a:noFill/>
          </p:spPr>
          <p:txBody>
            <a:bodyPr wrap="square" lIns="91440" tIns="45720" rIns="91440" bIns="45720" anchor="t">
              <a:spAutoFit/>
            </a:bodyPr>
            <a:lstStyle/>
            <a:p>
              <a:pPr algn="r" rtl="1">
                <a:lnSpc>
                  <a:spcPct val="107000"/>
                </a:lnSpc>
                <a:spcAft>
                  <a:spcPts val="800"/>
                </a:spcAft>
              </a:pPr>
              <a:r>
                <a:rPr lang="en-GB" dirty="0">
                  <a:ea typeface="Times New Roman" panose="02020603050405020304" pitchFamily="18" charset="0"/>
                  <a:cs typeface="Times New Roman"/>
                </a:rPr>
                <a:t>اختاري ثلاثة </a:t>
              </a:r>
              <a:r>
                <a:rPr lang="ar-OM" dirty="0">
                  <a:ea typeface="Times New Roman" panose="02020603050405020304" pitchFamily="18" charset="0"/>
                  <a:cs typeface="Times New Roman"/>
                </a:rPr>
                <a:t>أنشطة</a:t>
              </a:r>
              <a:r>
                <a:rPr lang="en-GB" dirty="0">
                  <a:ea typeface="Times New Roman" panose="02020603050405020304" pitchFamily="18" charset="0"/>
                  <a:cs typeface="Times New Roman"/>
                </a:rPr>
                <a:t> تريدين اكمالها مع حذف ماتبقى من الشرائح كما هو مناسب. تذكري أن تقومي بالبحث عن شرائح "معلومات القائد</a:t>
              </a:r>
              <a:r>
                <a:rPr lang="ar-OM" dirty="0">
                  <a:ea typeface="Times New Roman" panose="02020603050405020304" pitchFamily="18" charset="0"/>
                  <a:cs typeface="Times New Roman"/>
                </a:rPr>
                <a:t>ة</a:t>
              </a:r>
              <a:r>
                <a:rPr lang="en-GB" dirty="0">
                  <a:ea typeface="Times New Roman" panose="02020603050405020304" pitchFamily="18" charset="0"/>
                  <a:cs typeface="Times New Roman"/>
                </a:rPr>
                <a:t>" وقسم الملاحظات أدناه للحصول على تعليمات القائد</a:t>
              </a:r>
              <a:r>
                <a:rPr lang="ar-OM" dirty="0">
                  <a:ea typeface="Times New Roman" panose="02020603050405020304" pitchFamily="18" charset="0"/>
                  <a:cs typeface="Times New Roman"/>
                </a:rPr>
                <a:t>ة.</a:t>
              </a:r>
              <a:endParaRPr lang="en-GB" dirty="0">
                <a:ea typeface="Times New Roman" panose="02020603050405020304" pitchFamily="18" charset="0"/>
                <a:cs typeface="Times New Roman"/>
              </a:endParaRPr>
            </a:p>
            <a:p>
              <a:pPr>
                <a:lnSpc>
                  <a:spcPct val="107000"/>
                </a:lnSpc>
                <a:spcAft>
                  <a:spcPts val="800"/>
                </a:spcAft>
              </a:pPr>
              <a:endParaRPr lang="en-GB" dirty="0">
                <a:cs typeface="Times New Roman"/>
              </a:endParaRPr>
            </a:p>
          </p:txBody>
        </p:sp>
      </p:grpSp>
      <p:sp>
        <p:nvSpPr>
          <p:cNvPr id="15" name="Footer Placeholder 7">
            <a:extLst>
              <a:ext uri="{FF2B5EF4-FFF2-40B4-BE49-F238E27FC236}">
                <a16:creationId xmlns:a16="http://schemas.microsoft.com/office/drawing/2014/main" id="{635FF55A-635C-4979-8283-F9143971A6EC}"/>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6" name="TextBox 15">
            <a:extLst>
              <a:ext uri="{FF2B5EF4-FFF2-40B4-BE49-F238E27FC236}">
                <a16:creationId xmlns:a16="http://schemas.microsoft.com/office/drawing/2014/main" id="{CCEC5D2F-1481-4323-92FD-C1D6BB6368AC}"/>
              </a:ext>
            </a:extLst>
          </p:cNvPr>
          <p:cNvSpPr txBox="1"/>
          <p:nvPr/>
        </p:nvSpPr>
        <p:spPr>
          <a:xfrm>
            <a:off x="772886" y="254153"/>
            <a:ext cx="7380514" cy="1015663"/>
          </a:xfrm>
          <a:prstGeom prst="rect">
            <a:avLst/>
          </a:prstGeom>
          <a:noFill/>
        </p:spPr>
        <p:txBody>
          <a:bodyPr wrap="square" rtlCol="0">
            <a:spAutoFit/>
          </a:bodyPr>
          <a:lstStyle/>
          <a:p>
            <a:pPr algn="ctr" rtl="1"/>
            <a:r>
              <a:rPr lang="ar-OM" sz="6000" b="1" dirty="0">
                <a:solidFill>
                  <a:schemeClr val="bg1"/>
                </a:solidFill>
              </a:rPr>
              <a:t>لنقف معاً من أجل السلام</a:t>
            </a:r>
            <a:endParaRPr lang="en-US" sz="6000" b="1" dirty="0">
              <a:solidFill>
                <a:schemeClr val="bg1"/>
              </a:solidFill>
            </a:endParaRPr>
          </a:p>
        </p:txBody>
      </p:sp>
    </p:spTree>
    <p:extLst>
      <p:ext uri="{BB962C8B-B14F-4D97-AF65-F5344CB8AC3E}">
        <p14:creationId xmlns:p14="http://schemas.microsoft.com/office/powerpoint/2010/main" val="3184389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B5422A0-CF2E-405A-8A95-B6D0B9715B17}"/>
              </a:ext>
            </a:extLst>
          </p:cNvPr>
          <p:cNvCxnSpPr>
            <a:cxnSpLocks/>
          </p:cNvCxnSpPr>
          <p:nvPr/>
        </p:nvCxnSpPr>
        <p:spPr>
          <a:xfrm>
            <a:off x="2979402" y="3332839"/>
            <a:ext cx="0" cy="3525161"/>
          </a:xfrm>
          <a:prstGeom prst="line">
            <a:avLst/>
          </a:prstGeom>
          <a:ln w="38100">
            <a:solidFill>
              <a:schemeClr val="accent2"/>
            </a:solidFill>
          </a:ln>
        </p:spPr>
        <p:style>
          <a:lnRef idx="1">
            <a:schemeClr val="accent5"/>
          </a:lnRef>
          <a:fillRef idx="0">
            <a:schemeClr val="accent5"/>
          </a:fillRef>
          <a:effectRef idx="0">
            <a:schemeClr val="accent5"/>
          </a:effectRef>
          <a:fontRef idx="minor">
            <a:schemeClr val="tx1"/>
          </a:fontRef>
        </p:style>
      </p:cxnSp>
      <p:sp>
        <p:nvSpPr>
          <p:cNvPr id="19" name="TextBox 18">
            <a:extLst>
              <a:ext uri="{FF2B5EF4-FFF2-40B4-BE49-F238E27FC236}">
                <a16:creationId xmlns:a16="http://schemas.microsoft.com/office/drawing/2014/main" id="{95B8A182-395A-4F9B-B030-B48DAE285981}"/>
              </a:ext>
            </a:extLst>
          </p:cNvPr>
          <p:cNvSpPr txBox="1"/>
          <p:nvPr/>
        </p:nvSpPr>
        <p:spPr>
          <a:xfrm>
            <a:off x="3396124" y="4087671"/>
            <a:ext cx="23379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Arial" panose="020B0604020202020204" pitchFamily="34" charset="0"/>
              <a:buChar char="•"/>
            </a:pPr>
            <a:r>
              <a:rPr lang="ar-OM" dirty="0">
                <a:ea typeface="+mn-lt"/>
                <a:cs typeface="+mn-lt"/>
              </a:rPr>
              <a:t>أقلام وأوراق </a:t>
            </a:r>
            <a:r>
              <a:rPr lang="ar-SA" dirty="0">
                <a:ea typeface="+mn-lt"/>
                <a:cs typeface="+mn-lt"/>
              </a:rPr>
              <a:t>(ا</a:t>
            </a:r>
            <a:r>
              <a:rPr lang="ar-OM" dirty="0">
                <a:ea typeface="+mn-lt"/>
                <a:cs typeface="+mn-lt"/>
              </a:rPr>
              <a:t>ختياري</a:t>
            </a:r>
            <a:r>
              <a:rPr lang="ar-SA" dirty="0">
                <a:ea typeface="+mn-lt"/>
                <a:cs typeface="+mn-lt"/>
              </a:rPr>
              <a:t>)</a:t>
            </a:r>
            <a:endParaRPr lang="en-US" dirty="0">
              <a:ea typeface="+mn-lt"/>
              <a:cs typeface="+mn-lt"/>
            </a:endParaRPr>
          </a:p>
        </p:txBody>
      </p:sp>
      <p:sp>
        <p:nvSpPr>
          <p:cNvPr id="20" name="TextBox 19">
            <a:extLst>
              <a:ext uri="{FF2B5EF4-FFF2-40B4-BE49-F238E27FC236}">
                <a16:creationId xmlns:a16="http://schemas.microsoft.com/office/drawing/2014/main" id="{2F9260E0-30F7-46B2-9E83-20826797AF86}"/>
              </a:ext>
            </a:extLst>
          </p:cNvPr>
          <p:cNvSpPr txBox="1"/>
          <p:nvPr/>
        </p:nvSpPr>
        <p:spPr>
          <a:xfrm>
            <a:off x="270933" y="3961992"/>
            <a:ext cx="23492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Arial" panose="020B0604020202020204" pitchFamily="34" charset="0"/>
              <a:buChar char="•"/>
            </a:pPr>
            <a:r>
              <a:rPr lang="ar-SA" dirty="0">
                <a:ea typeface="+mn-lt"/>
                <a:cs typeface="+mn-lt"/>
              </a:rPr>
              <a:t>من الأفضل العمل في مجموعات صغيرة</a:t>
            </a:r>
            <a:endParaRPr lang="en-US" dirty="0"/>
          </a:p>
        </p:txBody>
      </p:sp>
      <p:sp>
        <p:nvSpPr>
          <p:cNvPr id="10" name="Rectangle: Rounded Corners 9">
            <a:extLst>
              <a:ext uri="{FF2B5EF4-FFF2-40B4-BE49-F238E27FC236}">
                <a16:creationId xmlns:a16="http://schemas.microsoft.com/office/drawing/2014/main" id="{5E8003D5-D0D9-4682-9A3B-30D51CBE1287}"/>
              </a:ext>
            </a:extLst>
          </p:cNvPr>
          <p:cNvSpPr/>
          <p:nvPr/>
        </p:nvSpPr>
        <p:spPr>
          <a:xfrm>
            <a:off x="642073" y="396853"/>
            <a:ext cx="3871117" cy="178467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4400" b="1" dirty="0">
                <a:solidFill>
                  <a:schemeClr val="bg1"/>
                </a:solidFill>
                <a:latin typeface="+mj-lt"/>
              </a:rPr>
              <a:t>من الذي يسبب الصراع؟</a:t>
            </a:r>
          </a:p>
          <a:p>
            <a:pPr algn="ctr"/>
            <a:r>
              <a:rPr lang="en-GB" sz="2400" dirty="0">
                <a:solidFill>
                  <a:schemeClr val="bg1"/>
                </a:solidFill>
                <a:latin typeface="+mj-lt"/>
              </a:rPr>
              <a:t>(</a:t>
            </a:r>
            <a:r>
              <a:rPr lang="ar-OM" sz="2400" dirty="0">
                <a:solidFill>
                  <a:schemeClr val="bg1"/>
                </a:solidFill>
                <a:latin typeface="+mj-lt"/>
              </a:rPr>
              <a:t>صفحة معلومات القائدة</a:t>
            </a:r>
            <a:r>
              <a:rPr lang="en-GB" sz="2400" dirty="0">
                <a:solidFill>
                  <a:schemeClr val="bg1"/>
                </a:solidFill>
                <a:latin typeface="+mj-lt"/>
              </a:rPr>
              <a:t>)</a:t>
            </a:r>
          </a:p>
        </p:txBody>
      </p:sp>
      <p:sp>
        <p:nvSpPr>
          <p:cNvPr id="13" name="Footer Placeholder 7">
            <a:extLst>
              <a:ext uri="{FF2B5EF4-FFF2-40B4-BE49-F238E27FC236}">
                <a16:creationId xmlns:a16="http://schemas.microsoft.com/office/drawing/2014/main" id="{E9B8C8B5-7BFB-46B2-972B-3524F0735B4F}"/>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grpSp>
        <p:nvGrpSpPr>
          <p:cNvPr id="14" name="Group 13">
            <a:extLst>
              <a:ext uri="{FF2B5EF4-FFF2-40B4-BE49-F238E27FC236}">
                <a16:creationId xmlns:a16="http://schemas.microsoft.com/office/drawing/2014/main" id="{A8116A27-7CE1-47D4-ACD3-73F91C836DF5}"/>
              </a:ext>
            </a:extLst>
          </p:cNvPr>
          <p:cNvGrpSpPr/>
          <p:nvPr/>
        </p:nvGrpSpPr>
        <p:grpSpPr>
          <a:xfrm>
            <a:off x="4629069" y="3395"/>
            <a:ext cx="4222135" cy="707571"/>
            <a:chOff x="4602198" y="28112"/>
            <a:chExt cx="4222135" cy="707571"/>
          </a:xfrm>
        </p:grpSpPr>
        <p:sp>
          <p:nvSpPr>
            <p:cNvPr id="15" name="TextBox 14">
              <a:extLst>
                <a:ext uri="{FF2B5EF4-FFF2-40B4-BE49-F238E27FC236}">
                  <a16:creationId xmlns:a16="http://schemas.microsoft.com/office/drawing/2014/main" id="{4C377B81-1887-4B0D-BC44-0D664FE0E7D1}"/>
                </a:ext>
              </a:extLst>
            </p:cNvPr>
            <p:cNvSpPr txBox="1"/>
            <p:nvPr/>
          </p:nvSpPr>
          <p:spPr>
            <a:xfrm>
              <a:off x="4602198" y="385505"/>
              <a:ext cx="3426487" cy="338554"/>
            </a:xfrm>
            <a:prstGeom prst="rect">
              <a:avLst/>
            </a:prstGeom>
            <a:noFill/>
          </p:spPr>
          <p:txBody>
            <a:bodyPr wrap="square" rtlCol="0">
              <a:spAutoFit/>
            </a:bodyPr>
            <a:lstStyle/>
            <a:p>
              <a:pPr algn="r" rtl="1"/>
              <a:r>
                <a:rPr lang="ar-OM" sz="1600" b="1" dirty="0">
                  <a:solidFill>
                    <a:schemeClr val="accent2"/>
                  </a:solidFill>
                </a:rPr>
                <a:t>الأعمار المتوسطة           15 دقيقة</a:t>
              </a:r>
              <a:endParaRPr lang="en-US" sz="1600" b="1" dirty="0">
                <a:solidFill>
                  <a:schemeClr val="accent2"/>
                </a:solidFill>
              </a:endParaRPr>
            </a:p>
          </p:txBody>
        </p:sp>
        <p:sp>
          <p:nvSpPr>
            <p:cNvPr id="16" name="Rectangle: Rounded Corners 15">
              <a:extLst>
                <a:ext uri="{FF2B5EF4-FFF2-40B4-BE49-F238E27FC236}">
                  <a16:creationId xmlns:a16="http://schemas.microsoft.com/office/drawing/2014/main" id="{06F2BF26-E5C3-4488-9D6D-1184A1C68933}"/>
                </a:ext>
              </a:extLst>
            </p:cNvPr>
            <p:cNvSpPr/>
            <p:nvPr/>
          </p:nvSpPr>
          <p:spPr>
            <a:xfrm>
              <a:off x="5198767" y="28112"/>
              <a:ext cx="3625566" cy="70757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pic>
          <p:nvPicPr>
            <p:cNvPr id="18" name="Graphic 17">
              <a:extLst>
                <a:ext uri="{FF2B5EF4-FFF2-40B4-BE49-F238E27FC236}">
                  <a16:creationId xmlns:a16="http://schemas.microsoft.com/office/drawing/2014/main" id="{8939FFCF-30AD-4611-8E5B-A342DBF03F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8557" y="267903"/>
              <a:ext cx="526597" cy="390072"/>
            </a:xfrm>
            <a:prstGeom prst="rect">
              <a:avLst/>
            </a:prstGeom>
          </p:spPr>
        </p:pic>
        <p:pic>
          <p:nvPicPr>
            <p:cNvPr id="21" name="Graphic 20">
              <a:extLst>
                <a:ext uri="{FF2B5EF4-FFF2-40B4-BE49-F238E27FC236}">
                  <a16:creationId xmlns:a16="http://schemas.microsoft.com/office/drawing/2014/main" id="{0DB74039-C929-40CA-88CF-B0824D50BA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7371" y="258825"/>
              <a:ext cx="406291" cy="406291"/>
            </a:xfrm>
            <a:prstGeom prst="rect">
              <a:avLst/>
            </a:prstGeom>
          </p:spPr>
        </p:pic>
      </p:grpSp>
      <p:grpSp>
        <p:nvGrpSpPr>
          <p:cNvPr id="23" name="Group 22">
            <a:extLst>
              <a:ext uri="{FF2B5EF4-FFF2-40B4-BE49-F238E27FC236}">
                <a16:creationId xmlns:a16="http://schemas.microsoft.com/office/drawing/2014/main" id="{D620FA31-8152-48B9-8172-F234DDAFB169}"/>
              </a:ext>
            </a:extLst>
          </p:cNvPr>
          <p:cNvGrpSpPr/>
          <p:nvPr/>
        </p:nvGrpSpPr>
        <p:grpSpPr>
          <a:xfrm>
            <a:off x="644731" y="2667446"/>
            <a:ext cx="5068747" cy="902286"/>
            <a:chOff x="644731" y="2667446"/>
            <a:chExt cx="5068747" cy="902286"/>
          </a:xfrm>
          <a:solidFill>
            <a:schemeClr val="accent2"/>
          </a:solidFill>
        </p:grpSpPr>
        <p:sp>
          <p:nvSpPr>
            <p:cNvPr id="24" name="Rectangle: Rounded Corners 23">
              <a:extLst>
                <a:ext uri="{FF2B5EF4-FFF2-40B4-BE49-F238E27FC236}">
                  <a16:creationId xmlns:a16="http://schemas.microsoft.com/office/drawing/2014/main" id="{EA0F6F1B-009F-44AA-B3F3-BDBCCB02D0A5}"/>
                </a:ext>
              </a:extLst>
            </p:cNvPr>
            <p:cNvSpPr/>
            <p:nvPr/>
          </p:nvSpPr>
          <p:spPr>
            <a:xfrm>
              <a:off x="644731" y="2667446"/>
              <a:ext cx="2070637" cy="9022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bg1"/>
                  </a:solidFill>
                </a:rPr>
                <a:t>لنكن مستعدين</a:t>
              </a:r>
              <a:endParaRPr lang="en-US" sz="2000" b="1" dirty="0">
                <a:solidFill>
                  <a:schemeClr val="bg1"/>
                </a:solidFill>
              </a:endParaRPr>
            </a:p>
          </p:txBody>
        </p:sp>
        <p:sp>
          <p:nvSpPr>
            <p:cNvPr id="25" name="Rectangle: Rounded Corners 24">
              <a:extLst>
                <a:ext uri="{FF2B5EF4-FFF2-40B4-BE49-F238E27FC236}">
                  <a16:creationId xmlns:a16="http://schemas.microsoft.com/office/drawing/2014/main" id="{5472594E-1C95-4324-9F66-DB39617CC2CD}"/>
                </a:ext>
              </a:extLst>
            </p:cNvPr>
            <p:cNvSpPr/>
            <p:nvPr/>
          </p:nvSpPr>
          <p:spPr>
            <a:xfrm>
              <a:off x="3642841" y="2667446"/>
              <a:ext cx="2070637" cy="9022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bg1"/>
                  </a:solidFill>
                </a:rPr>
                <a:t>سنحتاج الآتي لهذا النشاط</a:t>
              </a:r>
              <a:endParaRPr lang="en-US" sz="2000" b="1" dirty="0">
                <a:solidFill>
                  <a:schemeClr val="bg1"/>
                </a:solidFill>
              </a:endParaRPr>
            </a:p>
          </p:txBody>
        </p:sp>
      </p:grpSp>
    </p:spTree>
    <p:extLst>
      <p:ext uri="{BB962C8B-B14F-4D97-AF65-F5344CB8AC3E}">
        <p14:creationId xmlns:p14="http://schemas.microsoft.com/office/powerpoint/2010/main" val="2763902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4E8B123-E4F2-4FFE-84D3-3D7E89D3A991}"/>
              </a:ext>
            </a:extLst>
          </p:cNvPr>
          <p:cNvGrpSpPr/>
          <p:nvPr/>
        </p:nvGrpSpPr>
        <p:grpSpPr>
          <a:xfrm>
            <a:off x="513034" y="1187927"/>
            <a:ext cx="7955872" cy="1788718"/>
            <a:chOff x="430102" y="736591"/>
            <a:chExt cx="7955872" cy="1788718"/>
          </a:xfrm>
        </p:grpSpPr>
        <p:sp>
          <p:nvSpPr>
            <p:cNvPr id="13" name="TextBox 12">
              <a:extLst>
                <a:ext uri="{FF2B5EF4-FFF2-40B4-BE49-F238E27FC236}">
                  <a16:creationId xmlns:a16="http://schemas.microsoft.com/office/drawing/2014/main" id="{03BCAA6D-E362-4732-A677-7BD70A7F7E72}"/>
                </a:ext>
              </a:extLst>
            </p:cNvPr>
            <p:cNvSpPr txBox="1"/>
            <p:nvPr/>
          </p:nvSpPr>
          <p:spPr>
            <a:xfrm>
              <a:off x="6966641" y="736591"/>
              <a:ext cx="1408447" cy="1293971"/>
            </a:xfrm>
            <a:prstGeom prst="roundRect">
              <a:avLst/>
            </a:prstGeom>
            <a:noFill/>
            <a:ln w="28575">
              <a:solidFill>
                <a:schemeClr val="accent2"/>
              </a:solidFill>
            </a:ln>
          </p:spPr>
          <p:txBody>
            <a:bodyPr wrap="square" anchor="ctr">
              <a:spAutoFit/>
            </a:bodyPr>
            <a:lstStyle/>
            <a:p>
              <a:pPr algn="r" rtl="1"/>
              <a:r>
                <a:rPr lang="ar-OM" sz="2000" b="1" dirty="0"/>
                <a:t>نشاط</a:t>
              </a:r>
              <a:endParaRPr lang="en-GB" sz="2000" b="1" dirty="0"/>
            </a:p>
            <a:p>
              <a:pPr algn="r"/>
              <a:endParaRPr lang="en-GB" sz="2000" b="1" dirty="0"/>
            </a:p>
            <a:p>
              <a:pPr algn="r"/>
              <a:endParaRPr lang="en-GB" sz="2000" b="1" dirty="0"/>
            </a:p>
            <a:p>
              <a:pPr algn="r"/>
              <a:endParaRPr lang="en-GB" sz="200" b="1" dirty="0"/>
            </a:p>
            <a:p>
              <a:pPr algn="r"/>
              <a:endParaRPr lang="en-GB" sz="200" b="1" dirty="0"/>
            </a:p>
            <a:p>
              <a:pPr algn="r"/>
              <a:endParaRPr lang="en-GB" sz="200" b="1" dirty="0"/>
            </a:p>
            <a:p>
              <a:pPr algn="r"/>
              <a:endParaRPr lang="en-GB" sz="200" b="1" dirty="0"/>
            </a:p>
            <a:p>
              <a:pPr algn="r"/>
              <a:endParaRPr lang="en-GB" sz="200" b="1" dirty="0"/>
            </a:p>
          </p:txBody>
        </p:sp>
        <p:sp>
          <p:nvSpPr>
            <p:cNvPr id="14" name="TextBox 13">
              <a:extLst>
                <a:ext uri="{FF2B5EF4-FFF2-40B4-BE49-F238E27FC236}">
                  <a16:creationId xmlns:a16="http://schemas.microsoft.com/office/drawing/2014/main" id="{79F16FB6-CB90-4DDD-836D-9180444FA1FB}"/>
                </a:ext>
              </a:extLst>
            </p:cNvPr>
            <p:cNvSpPr txBox="1"/>
            <p:nvPr/>
          </p:nvSpPr>
          <p:spPr>
            <a:xfrm>
              <a:off x="430102" y="1210859"/>
              <a:ext cx="7955872" cy="1314450"/>
            </a:xfrm>
            <a:prstGeom prst="roundRect">
              <a:avLst>
                <a:gd name="adj" fmla="val 11651"/>
              </a:avLst>
            </a:prstGeom>
            <a:solidFill>
              <a:schemeClr val="accent2"/>
            </a:solidFill>
          </p:spPr>
          <p:txBody>
            <a:bodyPr wrap="square" anchor="ctr">
              <a:spAutoFit/>
            </a:bodyPr>
            <a:lstStyle/>
            <a:p>
              <a:pPr algn="r" rtl="1"/>
              <a:r>
                <a:rPr lang="ar-OM" b="1" dirty="0"/>
                <a:t>اختاري 3 </a:t>
              </a:r>
              <a:r>
                <a:rPr lang="ar-OM" b="1" dirty="0" err="1"/>
                <a:t>راويات</a:t>
              </a:r>
              <a:r>
                <a:rPr lang="ar-OM" b="1" dirty="0"/>
                <a:t>:</a:t>
              </a:r>
              <a:endParaRPr lang="en-GB" b="1" dirty="0"/>
            </a:p>
            <a:p>
              <a:pPr marL="342900" indent="-342900" algn="r" rtl="1">
                <a:buFont typeface="+mj-lt"/>
                <a:buAutoNum type="arabicPeriod"/>
              </a:pPr>
              <a:r>
                <a:rPr lang="ar-OM" sz="1400" b="1" dirty="0">
                  <a:solidFill>
                    <a:schemeClr val="bg2"/>
                  </a:solidFill>
                  <a:ea typeface="+mn-lt"/>
                  <a:cs typeface="+mn-lt"/>
                </a:rPr>
                <a:t>الراوية الأولى</a:t>
              </a:r>
              <a:endParaRPr lang="en" sz="1400" b="1" dirty="0">
                <a:solidFill>
                  <a:schemeClr val="bg2"/>
                </a:solidFill>
                <a:ea typeface="+mn-lt"/>
                <a:cs typeface="+mn-lt"/>
              </a:endParaRPr>
            </a:p>
            <a:p>
              <a:pPr marL="285750" indent="-285750" algn="r" rtl="1">
                <a:buFont typeface="Arial" panose="020B0604020202020204" pitchFamily="34" charset="0"/>
                <a:buChar char="•"/>
              </a:pPr>
              <a:r>
                <a:rPr lang="ar-OM" sz="1400" dirty="0">
                  <a:ea typeface="+mn-lt"/>
                  <a:cs typeface="+mn-lt"/>
                </a:rPr>
                <a:t>لديه</a:t>
              </a:r>
              <a:r>
                <a:rPr lang="ar-SA" sz="1400" dirty="0">
                  <a:ea typeface="+mn-lt"/>
                  <a:cs typeface="+mn-lt"/>
                </a:rPr>
                <a:t>ن</a:t>
              </a:r>
              <a:r>
                <a:rPr lang="ar-OM" sz="1400" dirty="0">
                  <a:ea typeface="+mn-lt"/>
                  <a:cs typeface="+mn-lt"/>
                </a:rPr>
                <a:t> 90 ثانية لرواية قصة عن أنفسه</a:t>
              </a:r>
              <a:r>
                <a:rPr lang="ar-SA" sz="1400" dirty="0">
                  <a:ea typeface="+mn-lt"/>
                  <a:cs typeface="+mn-lt"/>
                </a:rPr>
                <a:t>ن</a:t>
              </a:r>
              <a:r>
                <a:rPr lang="ar-OM" sz="1400" dirty="0">
                  <a:ea typeface="+mn-lt"/>
                  <a:cs typeface="+mn-lt"/>
                </a:rPr>
                <a:t> تنطوي على صراع مع أشخاص آخرين.</a:t>
              </a:r>
            </a:p>
            <a:p>
              <a:pPr marL="285750" indent="-285750" algn="r" rtl="1">
                <a:buFont typeface="Arial" panose="020B0604020202020204" pitchFamily="34" charset="0"/>
                <a:buChar char="•"/>
              </a:pPr>
              <a:r>
                <a:rPr lang="ar-OM" sz="1400" dirty="0">
                  <a:ea typeface="+mn-lt"/>
                  <a:cs typeface="+mn-lt"/>
                </a:rPr>
                <a:t>يمكن أن تكون قصة بسيطة، أو يمكنهم استخدام الاقتراحات أدناه. </a:t>
              </a:r>
            </a:p>
            <a:p>
              <a:pPr algn="r" rtl="1"/>
              <a:r>
                <a:rPr lang="ar-OM" sz="1400" dirty="0">
                  <a:ea typeface="+mn-lt"/>
                  <a:cs typeface="+mn-lt"/>
                </a:rPr>
                <a:t>لدى كل شخص آخر 10 ثوان لتحديد من المتسبب في الصراع.</a:t>
              </a:r>
              <a:endParaRPr lang="en-US" sz="1400" dirty="0">
                <a:ea typeface="+mn-lt"/>
                <a:cs typeface="+mn-lt"/>
              </a:endParaRPr>
            </a:p>
          </p:txBody>
        </p:sp>
      </p:grpSp>
      <p:grpSp>
        <p:nvGrpSpPr>
          <p:cNvPr id="3" name="Group 2">
            <a:extLst>
              <a:ext uri="{FF2B5EF4-FFF2-40B4-BE49-F238E27FC236}">
                <a16:creationId xmlns:a16="http://schemas.microsoft.com/office/drawing/2014/main" id="{0DBBE40C-4249-42CB-8CB5-1F28C3C8D139}"/>
              </a:ext>
            </a:extLst>
          </p:cNvPr>
          <p:cNvGrpSpPr/>
          <p:nvPr/>
        </p:nvGrpSpPr>
        <p:grpSpPr>
          <a:xfrm>
            <a:off x="400809" y="3201782"/>
            <a:ext cx="8338164" cy="2988470"/>
            <a:chOff x="257196" y="2952490"/>
            <a:chExt cx="8338164" cy="2988470"/>
          </a:xfrm>
        </p:grpSpPr>
        <p:sp>
          <p:nvSpPr>
            <p:cNvPr id="2" name="Rectangle 1">
              <a:extLst>
                <a:ext uri="{FF2B5EF4-FFF2-40B4-BE49-F238E27FC236}">
                  <a16:creationId xmlns:a16="http://schemas.microsoft.com/office/drawing/2014/main" id="{2565D7AB-4DE5-461E-A327-30E1427B5AAE}"/>
                </a:ext>
              </a:extLst>
            </p:cNvPr>
            <p:cNvSpPr/>
            <p:nvPr/>
          </p:nvSpPr>
          <p:spPr>
            <a:xfrm>
              <a:off x="257196" y="2952490"/>
              <a:ext cx="8338164" cy="2988470"/>
            </a:xfrm>
            <a:prstGeom prst="rect">
              <a:avLst/>
            </a:prstGeom>
            <a:noFill/>
            <a:ln w="38100">
              <a:solidFill>
                <a:schemeClr val="accent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8A8C8F5-D957-4800-83DC-3CBEE87596B5}"/>
                </a:ext>
              </a:extLst>
            </p:cNvPr>
            <p:cNvSpPr txBox="1"/>
            <p:nvPr/>
          </p:nvSpPr>
          <p:spPr>
            <a:xfrm>
              <a:off x="3200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pSp>
          <p:nvGrpSpPr>
            <p:cNvPr id="18" name="Group 17">
              <a:extLst>
                <a:ext uri="{FF2B5EF4-FFF2-40B4-BE49-F238E27FC236}">
                  <a16:creationId xmlns:a16="http://schemas.microsoft.com/office/drawing/2014/main" id="{052F0613-EF95-4D95-BC13-0EF1C4678592}"/>
                </a:ext>
              </a:extLst>
            </p:cNvPr>
            <p:cNvGrpSpPr/>
            <p:nvPr/>
          </p:nvGrpSpPr>
          <p:grpSpPr>
            <a:xfrm>
              <a:off x="437198" y="3479981"/>
              <a:ext cx="7955872" cy="2385662"/>
              <a:chOff x="485775" y="2005011"/>
              <a:chExt cx="8034340" cy="3680576"/>
            </a:xfrm>
          </p:grpSpPr>
          <p:sp>
            <p:nvSpPr>
              <p:cNvPr id="22" name="Rectangle: Rounded Corners 21">
                <a:extLst>
                  <a:ext uri="{FF2B5EF4-FFF2-40B4-BE49-F238E27FC236}">
                    <a16:creationId xmlns:a16="http://schemas.microsoft.com/office/drawing/2014/main" id="{9D7D9499-A079-4DD8-801F-BB24EB59A7B0}"/>
                  </a:ext>
                </a:extLst>
              </p:cNvPr>
              <p:cNvSpPr/>
              <p:nvPr/>
            </p:nvSpPr>
            <p:spPr>
              <a:xfrm>
                <a:off x="485775" y="2005013"/>
                <a:ext cx="2114548" cy="879473"/>
              </a:xfrm>
              <a:prstGeom prst="roundRect">
                <a:avLst/>
              </a:prstGeom>
              <a:solidFill>
                <a:srgbClr val="B0E2E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OM" sz="2000" b="1" dirty="0">
                    <a:ea typeface="+mn-lt"/>
                    <a:cs typeface="+mn-lt"/>
                  </a:rPr>
                  <a:t>شخصية</a:t>
                </a:r>
                <a:endParaRPr lang="en-US" dirty="0"/>
              </a:p>
            </p:txBody>
          </p:sp>
          <p:cxnSp>
            <p:nvCxnSpPr>
              <p:cNvPr id="23" name="Straight Connector 22">
                <a:extLst>
                  <a:ext uri="{FF2B5EF4-FFF2-40B4-BE49-F238E27FC236}">
                    <a16:creationId xmlns:a16="http://schemas.microsoft.com/office/drawing/2014/main" id="{B4F000E8-0654-4FCB-93F7-6A68BBC57EB4}"/>
                  </a:ext>
                </a:extLst>
              </p:cNvPr>
              <p:cNvCxnSpPr>
                <a:cxnSpLocks/>
              </p:cNvCxnSpPr>
              <p:nvPr/>
            </p:nvCxnSpPr>
            <p:spPr>
              <a:xfrm>
                <a:off x="3028950" y="2305050"/>
                <a:ext cx="28694" cy="3294454"/>
              </a:xfrm>
              <a:prstGeom prst="line">
                <a:avLst/>
              </a:prstGeom>
              <a:ln w="38100">
                <a:solidFill>
                  <a:srgbClr val="B0E2E0"/>
                </a:solidFill>
              </a:ln>
            </p:spPr>
            <p:style>
              <a:lnRef idx="1">
                <a:schemeClr val="accent5"/>
              </a:lnRef>
              <a:fillRef idx="0">
                <a:schemeClr val="accent5"/>
              </a:fillRef>
              <a:effectRef idx="0">
                <a:schemeClr val="accent5"/>
              </a:effectRef>
              <a:fontRef idx="minor">
                <a:schemeClr val="tx1"/>
              </a:fontRef>
            </p:style>
          </p:cxnSp>
          <p:sp>
            <p:nvSpPr>
              <p:cNvPr id="24" name="Rectangle: Rounded Corners 23">
                <a:extLst>
                  <a:ext uri="{FF2B5EF4-FFF2-40B4-BE49-F238E27FC236}">
                    <a16:creationId xmlns:a16="http://schemas.microsoft.com/office/drawing/2014/main" id="{7A099E5E-C35E-4611-89B6-1B1911A8EB12}"/>
                  </a:ext>
                </a:extLst>
              </p:cNvPr>
              <p:cNvSpPr/>
              <p:nvPr/>
            </p:nvSpPr>
            <p:spPr>
              <a:xfrm>
                <a:off x="3445671" y="2005012"/>
                <a:ext cx="2114548" cy="879473"/>
              </a:xfrm>
              <a:prstGeom prst="roundRect">
                <a:avLst/>
              </a:prstGeom>
              <a:solidFill>
                <a:srgbClr val="B0E2E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OM" sz="2000" b="1" dirty="0">
                    <a:ea typeface="+mn-lt"/>
                    <a:cs typeface="+mn-lt"/>
                  </a:rPr>
                  <a:t>موضوع</a:t>
                </a:r>
                <a:r>
                  <a:rPr lang="en-GB" sz="2000" b="1" dirty="0">
                    <a:ea typeface="+mn-lt"/>
                    <a:cs typeface="+mn-lt"/>
                  </a:rPr>
                  <a:t> </a:t>
                </a:r>
                <a:endParaRPr lang="en-US" dirty="0"/>
              </a:p>
            </p:txBody>
          </p:sp>
          <p:cxnSp>
            <p:nvCxnSpPr>
              <p:cNvPr id="25" name="Straight Connector 24">
                <a:extLst>
                  <a:ext uri="{FF2B5EF4-FFF2-40B4-BE49-F238E27FC236}">
                    <a16:creationId xmlns:a16="http://schemas.microsoft.com/office/drawing/2014/main" id="{A863B677-5446-4F9D-A52E-CA2B09BD07C4}"/>
                  </a:ext>
                </a:extLst>
              </p:cNvPr>
              <p:cNvCxnSpPr>
                <a:cxnSpLocks/>
              </p:cNvCxnSpPr>
              <p:nvPr/>
            </p:nvCxnSpPr>
            <p:spPr>
              <a:xfrm flipH="1">
                <a:off x="5991224" y="2305050"/>
                <a:ext cx="1" cy="3380537"/>
              </a:xfrm>
              <a:prstGeom prst="line">
                <a:avLst/>
              </a:prstGeom>
              <a:ln w="38100">
                <a:solidFill>
                  <a:srgbClr val="B0E2E0"/>
                </a:solidFill>
              </a:ln>
            </p:spPr>
            <p:style>
              <a:lnRef idx="1">
                <a:schemeClr val="accent5"/>
              </a:lnRef>
              <a:fillRef idx="0">
                <a:schemeClr val="accent5"/>
              </a:fillRef>
              <a:effectRef idx="0">
                <a:schemeClr val="accent5"/>
              </a:effectRef>
              <a:fontRef idx="minor">
                <a:schemeClr val="tx1"/>
              </a:fontRef>
            </p:style>
          </p:cxnSp>
          <p:sp>
            <p:nvSpPr>
              <p:cNvPr id="26" name="Rectangle: Rounded Corners 25">
                <a:extLst>
                  <a:ext uri="{FF2B5EF4-FFF2-40B4-BE49-F238E27FC236}">
                    <a16:creationId xmlns:a16="http://schemas.microsoft.com/office/drawing/2014/main" id="{C6B2CEC6-8323-4E90-B9AF-5831DBF69529}"/>
                  </a:ext>
                </a:extLst>
              </p:cNvPr>
              <p:cNvSpPr/>
              <p:nvPr/>
            </p:nvSpPr>
            <p:spPr>
              <a:xfrm>
                <a:off x="6405567" y="2005011"/>
                <a:ext cx="2114548" cy="879473"/>
              </a:xfrm>
              <a:prstGeom prst="roundRect">
                <a:avLst/>
              </a:prstGeom>
              <a:solidFill>
                <a:srgbClr val="B0E2E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OM" sz="2000" b="1" dirty="0">
                    <a:ea typeface="+mn-lt"/>
                    <a:cs typeface="+mn-lt"/>
                  </a:rPr>
                  <a:t>مشهد</a:t>
                </a:r>
                <a:endParaRPr lang="en-US" dirty="0"/>
              </a:p>
            </p:txBody>
          </p:sp>
        </p:grpSp>
        <p:sp>
          <p:nvSpPr>
            <p:cNvPr id="27" name="TextBox 26">
              <a:extLst>
                <a:ext uri="{FF2B5EF4-FFF2-40B4-BE49-F238E27FC236}">
                  <a16:creationId xmlns:a16="http://schemas.microsoft.com/office/drawing/2014/main" id="{27C3EF0C-E111-433F-A15E-5F5C9E32C2B6}"/>
                </a:ext>
              </a:extLst>
            </p:cNvPr>
            <p:cNvSpPr txBox="1"/>
            <p:nvPr/>
          </p:nvSpPr>
          <p:spPr>
            <a:xfrm>
              <a:off x="3363002" y="4182189"/>
              <a:ext cx="241799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Arial" panose="020B0604020202020204" pitchFamily="34" charset="0"/>
                <a:buChar char="•"/>
              </a:pPr>
              <a:r>
                <a:rPr lang="ar-OM" dirty="0"/>
                <a:t>كرة</a:t>
              </a:r>
              <a:endParaRPr lang="en-US" dirty="0"/>
            </a:p>
            <a:p>
              <a:pPr marL="285750" indent="-285750">
                <a:buFont typeface="Arial" panose="020B0604020202020204" pitchFamily="34" charset="0"/>
                <a:buChar char="•"/>
              </a:pPr>
              <a:endParaRPr lang="en-US" dirty="0"/>
            </a:p>
            <a:p>
              <a:pPr marL="285750" indent="-285750" algn="r" rtl="1">
                <a:buFont typeface="Arial" panose="020B0604020202020204" pitchFamily="34" charset="0"/>
                <a:buChar char="•"/>
              </a:pPr>
              <a:r>
                <a:rPr lang="ar-OM" dirty="0">
                  <a:ea typeface="+mn-lt"/>
                  <a:cs typeface="+mn-lt"/>
                </a:rPr>
                <a:t>تسوق للطعام</a:t>
              </a:r>
              <a:r>
                <a:rPr lang="en-US" dirty="0">
                  <a:ea typeface="+mn-lt"/>
                  <a:cs typeface="+mn-lt"/>
                </a:rPr>
                <a:t>   </a:t>
              </a:r>
            </a:p>
            <a:p>
              <a:pPr marL="285750" indent="-285750">
                <a:buFont typeface="Arial" panose="020B0604020202020204" pitchFamily="34" charset="0"/>
                <a:buChar char="•"/>
              </a:pPr>
              <a:endParaRPr lang="en-US" dirty="0">
                <a:ea typeface="+mn-lt"/>
                <a:cs typeface="+mn-lt"/>
              </a:endParaRPr>
            </a:p>
            <a:p>
              <a:pPr marL="285750" indent="-285750" algn="r" rtl="1">
                <a:buFont typeface="Arial" panose="020B0604020202020204" pitchFamily="34" charset="0"/>
                <a:buChar char="•"/>
              </a:pPr>
              <a:r>
                <a:rPr lang="ar-OM" dirty="0">
                  <a:ea typeface="+mn-lt"/>
                  <a:cs typeface="+mn-lt"/>
                </a:rPr>
                <a:t>يلعبون لعبة</a:t>
              </a:r>
              <a:r>
                <a:rPr lang="en-US" dirty="0">
                  <a:ea typeface="+mn-lt"/>
                  <a:cs typeface="+mn-lt"/>
                </a:rPr>
                <a:t>            </a:t>
              </a:r>
              <a:endParaRPr lang="en-US" dirty="0"/>
            </a:p>
          </p:txBody>
        </p:sp>
        <p:sp>
          <p:nvSpPr>
            <p:cNvPr id="28" name="TextBox 27">
              <a:extLst>
                <a:ext uri="{FF2B5EF4-FFF2-40B4-BE49-F238E27FC236}">
                  <a16:creationId xmlns:a16="http://schemas.microsoft.com/office/drawing/2014/main" id="{2929ED40-F072-4E7A-B77C-1206C90B44A3}"/>
                </a:ext>
              </a:extLst>
            </p:cNvPr>
            <p:cNvSpPr txBox="1"/>
            <p:nvPr/>
          </p:nvSpPr>
          <p:spPr>
            <a:xfrm>
              <a:off x="433321" y="4186634"/>
              <a:ext cx="211191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Arial" panose="020B0604020202020204" pitchFamily="34" charset="0"/>
                <a:buChar char="•"/>
              </a:pPr>
              <a:r>
                <a:rPr lang="ar-OM" dirty="0"/>
                <a:t>شخص كبير في السن</a:t>
              </a:r>
              <a:endParaRPr lang="en-US" dirty="0"/>
            </a:p>
            <a:p>
              <a:endParaRPr lang="en-US" dirty="0"/>
            </a:p>
            <a:p>
              <a:pPr marL="285750" indent="-285750" algn="r" rtl="1">
                <a:buFont typeface="Arial" panose="020B0604020202020204" pitchFamily="34" charset="0"/>
                <a:buChar char="•"/>
              </a:pPr>
              <a:r>
                <a:rPr lang="ar-OM" dirty="0">
                  <a:ea typeface="+mn-lt"/>
                  <a:cs typeface="+mn-lt"/>
                </a:rPr>
                <a:t>شخص صغير ومعه كلبه</a:t>
              </a:r>
              <a:r>
                <a:rPr lang="en-US" dirty="0">
                  <a:ea typeface="+mn-lt"/>
                  <a:cs typeface="+mn-lt"/>
                </a:rPr>
                <a:t> </a:t>
              </a:r>
              <a:endParaRPr lang="en-US" dirty="0"/>
            </a:p>
            <a:p>
              <a:pPr marL="285750" indent="-285750">
                <a:buFont typeface="Arial" panose="020B0604020202020204" pitchFamily="34" charset="0"/>
                <a:buChar char="•"/>
              </a:pPr>
              <a:endParaRPr lang="en-US" dirty="0"/>
            </a:p>
            <a:p>
              <a:pPr marL="285750" indent="-285750" algn="r" rtl="1">
                <a:buFont typeface="Arial" panose="020B0604020202020204" pitchFamily="34" charset="0"/>
                <a:buChar char="•"/>
              </a:pPr>
              <a:r>
                <a:rPr lang="ar-OM" dirty="0">
                  <a:ea typeface="+mn-lt"/>
                  <a:cs typeface="+mn-lt"/>
                </a:rPr>
                <a:t>زملاء</a:t>
              </a:r>
              <a:r>
                <a:rPr lang="en-US" dirty="0">
                  <a:ea typeface="+mn-lt"/>
                  <a:cs typeface="+mn-lt"/>
                </a:rPr>
                <a:t> </a:t>
              </a:r>
              <a:endParaRPr lang="en-US" dirty="0"/>
            </a:p>
          </p:txBody>
        </p:sp>
        <p:sp>
          <p:nvSpPr>
            <p:cNvPr id="29" name="TextBox 28">
              <a:extLst>
                <a:ext uri="{FF2B5EF4-FFF2-40B4-BE49-F238E27FC236}">
                  <a16:creationId xmlns:a16="http://schemas.microsoft.com/office/drawing/2014/main" id="{5B0742B5-6331-4282-8281-D6CCDB3219C6}"/>
                </a:ext>
              </a:extLst>
            </p:cNvPr>
            <p:cNvSpPr txBox="1"/>
            <p:nvPr/>
          </p:nvSpPr>
          <p:spPr>
            <a:xfrm>
              <a:off x="5682288" y="4196384"/>
              <a:ext cx="2743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Arial" panose="020B0604020202020204" pitchFamily="34" charset="0"/>
                <a:buChar char="•"/>
              </a:pPr>
              <a:r>
                <a:rPr lang="ar-OM" dirty="0"/>
                <a:t>يمشي في الحديقة</a:t>
              </a:r>
              <a:endParaRPr lang="en-US" dirty="0"/>
            </a:p>
            <a:p>
              <a:pPr marL="285750" indent="-285750">
                <a:buFont typeface="Arial" panose="020B0604020202020204" pitchFamily="34" charset="0"/>
                <a:buChar char="•"/>
              </a:pPr>
              <a:endParaRPr lang="en-US" dirty="0"/>
            </a:p>
            <a:p>
              <a:pPr marL="285750" indent="-285750" algn="r" rtl="1">
                <a:buFont typeface="Arial" panose="020B0604020202020204" pitchFamily="34" charset="0"/>
                <a:buChar char="•"/>
              </a:pPr>
              <a:r>
                <a:rPr lang="ar-OM" dirty="0">
                  <a:ea typeface="+mn-lt"/>
                  <a:cs typeface="+mn-lt"/>
                </a:rPr>
                <a:t>سقط أرضاً</a:t>
              </a:r>
              <a:endParaRPr lang="en" dirty="0">
                <a:ea typeface="+mn-lt"/>
                <a:cs typeface="+mn-lt"/>
              </a:endParaRPr>
            </a:p>
            <a:p>
              <a:pPr marL="285750" indent="-285750">
                <a:buFont typeface="Arial" panose="020B0604020202020204" pitchFamily="34" charset="0"/>
                <a:buChar char="•"/>
              </a:pPr>
              <a:endParaRPr lang="en" dirty="0">
                <a:ea typeface="+mn-lt"/>
                <a:cs typeface="+mn-lt"/>
              </a:endParaRPr>
            </a:p>
            <a:p>
              <a:pPr marL="285750" indent="-285750" algn="r" rtl="1">
                <a:buFont typeface="Arial" panose="020B0604020202020204" pitchFamily="34" charset="0"/>
                <a:buChar char="•"/>
              </a:pPr>
              <a:r>
                <a:rPr lang="ar-OM" dirty="0">
                  <a:ea typeface="+mn-lt"/>
                  <a:cs typeface="+mn-lt"/>
                </a:rPr>
                <a:t>اصطدم بك</a:t>
              </a:r>
              <a:endParaRPr lang="en" dirty="0">
                <a:ea typeface="+mn-lt"/>
                <a:cs typeface="+mn-lt"/>
              </a:endParaRPr>
            </a:p>
          </p:txBody>
        </p:sp>
        <p:sp>
          <p:nvSpPr>
            <p:cNvPr id="19" name="TextBox 18">
              <a:extLst>
                <a:ext uri="{FF2B5EF4-FFF2-40B4-BE49-F238E27FC236}">
                  <a16:creationId xmlns:a16="http://schemas.microsoft.com/office/drawing/2014/main" id="{228BAE33-EF74-4358-9761-497FB71AE3AE}"/>
                </a:ext>
              </a:extLst>
            </p:cNvPr>
            <p:cNvSpPr txBox="1"/>
            <p:nvPr/>
          </p:nvSpPr>
          <p:spPr>
            <a:xfrm>
              <a:off x="829560" y="3004635"/>
              <a:ext cx="7765799" cy="307777"/>
            </a:xfrm>
            <a:prstGeom prst="rect">
              <a:avLst/>
            </a:prstGeom>
            <a:noFill/>
          </p:spPr>
          <p:txBody>
            <a:bodyPr wrap="square">
              <a:spAutoFit/>
            </a:bodyPr>
            <a:lstStyle/>
            <a:p>
              <a:pPr algn="r" rtl="1"/>
              <a:r>
                <a:rPr lang="ar-OM" sz="1400" dirty="0">
                  <a:ea typeface="+mn-lt"/>
                  <a:cs typeface="+mn-lt"/>
                </a:rPr>
                <a:t>هل تحتاجون إلى بعض الأفكار؟ اختر شخصيةً وموضوعاً ومشهدًا بشكل عشوائي لإنشاء قصة الصراع.</a:t>
              </a:r>
              <a:endParaRPr lang="en-US" sz="1400" dirty="0">
                <a:ea typeface="+mn-lt"/>
                <a:cs typeface="+mn-lt"/>
              </a:endParaRPr>
            </a:p>
          </p:txBody>
        </p:sp>
      </p:grpSp>
      <p:sp>
        <p:nvSpPr>
          <p:cNvPr id="21" name="Footer Placeholder 7">
            <a:extLst>
              <a:ext uri="{FF2B5EF4-FFF2-40B4-BE49-F238E27FC236}">
                <a16:creationId xmlns:a16="http://schemas.microsoft.com/office/drawing/2014/main" id="{C454FBB0-5447-4701-9CD1-BDF4E9951322}"/>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31" name="Rectangle: Rounded Corners 30">
            <a:extLst>
              <a:ext uri="{FF2B5EF4-FFF2-40B4-BE49-F238E27FC236}">
                <a16:creationId xmlns:a16="http://schemas.microsoft.com/office/drawing/2014/main" id="{74D483FF-24F6-4F91-8D2C-BC369727E0CB}"/>
              </a:ext>
            </a:extLst>
          </p:cNvPr>
          <p:cNvSpPr/>
          <p:nvPr/>
        </p:nvSpPr>
        <p:spPr>
          <a:xfrm>
            <a:off x="0" y="339827"/>
            <a:ext cx="2721429" cy="61877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من الذي يسبب الصراع؟</a:t>
            </a:r>
            <a:endParaRPr lang="en-GB" sz="2000" b="1" dirty="0">
              <a:latin typeface="+mj-lt"/>
            </a:endParaRPr>
          </a:p>
        </p:txBody>
      </p:sp>
    </p:spTree>
    <p:extLst>
      <p:ext uri="{BB962C8B-B14F-4D97-AF65-F5344CB8AC3E}">
        <p14:creationId xmlns:p14="http://schemas.microsoft.com/office/powerpoint/2010/main" val="3547760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EE96B3-829C-4FF5-87E3-12D65AC79A2D}"/>
              </a:ext>
            </a:extLst>
          </p:cNvPr>
          <p:cNvGrpSpPr/>
          <p:nvPr/>
        </p:nvGrpSpPr>
        <p:grpSpPr>
          <a:xfrm>
            <a:off x="594064" y="1645440"/>
            <a:ext cx="7955872" cy="2389220"/>
            <a:chOff x="430102" y="1288448"/>
            <a:chExt cx="7955872" cy="2389220"/>
          </a:xfrm>
        </p:grpSpPr>
        <p:sp>
          <p:nvSpPr>
            <p:cNvPr id="6" name="TextBox 5">
              <a:extLst>
                <a:ext uri="{FF2B5EF4-FFF2-40B4-BE49-F238E27FC236}">
                  <a16:creationId xmlns:a16="http://schemas.microsoft.com/office/drawing/2014/main" id="{F420A127-7BF8-4CF4-A016-4F45868CB9D9}"/>
                </a:ext>
              </a:extLst>
            </p:cNvPr>
            <p:cNvSpPr txBox="1"/>
            <p:nvPr/>
          </p:nvSpPr>
          <p:spPr>
            <a:xfrm>
              <a:off x="6945809" y="1288448"/>
              <a:ext cx="1408447" cy="1293971"/>
            </a:xfrm>
            <a:prstGeom prst="roundRect">
              <a:avLst/>
            </a:prstGeom>
            <a:noFill/>
            <a:ln w="28575">
              <a:solidFill>
                <a:schemeClr val="accent2"/>
              </a:solidFill>
            </a:ln>
          </p:spPr>
          <p:txBody>
            <a:bodyPr wrap="square" anchor="ctr">
              <a:spAutoFit/>
            </a:bodyPr>
            <a:lstStyle/>
            <a:p>
              <a:pPr algn="r" rtl="1"/>
              <a:r>
                <a:rPr lang="ar-OM" sz="2000" b="1" dirty="0"/>
                <a:t>نشاط</a:t>
              </a:r>
              <a:endParaRPr lang="en-GB" sz="2000" b="1" dirty="0"/>
            </a:p>
            <a:p>
              <a:pPr algn="r"/>
              <a:endParaRPr lang="en-GB" sz="2000" b="1" dirty="0"/>
            </a:p>
            <a:p>
              <a:pPr algn="r"/>
              <a:endParaRPr lang="en-GB" sz="2000" b="1" dirty="0"/>
            </a:p>
            <a:p>
              <a:pPr algn="r"/>
              <a:endParaRPr lang="en-GB" sz="200" b="1" dirty="0"/>
            </a:p>
            <a:p>
              <a:pPr algn="r"/>
              <a:endParaRPr lang="en-GB" sz="200" b="1" dirty="0"/>
            </a:p>
            <a:p>
              <a:pPr algn="r"/>
              <a:endParaRPr lang="en-GB" sz="200" b="1" dirty="0"/>
            </a:p>
            <a:p>
              <a:pPr algn="r"/>
              <a:endParaRPr lang="en-GB" sz="200" b="1" dirty="0"/>
            </a:p>
            <a:p>
              <a:pPr algn="r"/>
              <a:endParaRPr lang="en-GB" sz="200" b="1" dirty="0"/>
            </a:p>
          </p:txBody>
        </p:sp>
        <p:sp>
          <p:nvSpPr>
            <p:cNvPr id="7" name="TextBox 6">
              <a:extLst>
                <a:ext uri="{FF2B5EF4-FFF2-40B4-BE49-F238E27FC236}">
                  <a16:creationId xmlns:a16="http://schemas.microsoft.com/office/drawing/2014/main" id="{E828ECD1-EF85-4D87-AF91-5F96864C4ABA}"/>
                </a:ext>
              </a:extLst>
            </p:cNvPr>
            <p:cNvSpPr txBox="1"/>
            <p:nvPr/>
          </p:nvSpPr>
          <p:spPr>
            <a:xfrm>
              <a:off x="430102" y="1773978"/>
              <a:ext cx="7955872" cy="1903690"/>
            </a:xfrm>
            <a:prstGeom prst="roundRect">
              <a:avLst>
                <a:gd name="adj" fmla="val 16107"/>
              </a:avLst>
            </a:prstGeom>
            <a:solidFill>
              <a:schemeClr val="accent2"/>
            </a:solidFill>
          </p:spPr>
          <p:txBody>
            <a:bodyPr wrap="square" anchor="ctr">
              <a:spAutoFit/>
            </a:bodyPr>
            <a:lstStyle/>
            <a:p>
              <a:pPr marL="342900" indent="-342900" algn="r" rtl="1">
                <a:buFont typeface="+mj-lt"/>
                <a:buAutoNum type="arabicPeriod" startAt="2"/>
              </a:pPr>
              <a:r>
                <a:rPr lang="ar-OM" sz="1600" b="1" dirty="0">
                  <a:solidFill>
                    <a:schemeClr val="bg2"/>
                  </a:solidFill>
                  <a:ea typeface="+mn-lt"/>
                  <a:cs typeface="+mn-lt"/>
                </a:rPr>
                <a:t>الراوية الثانية:</a:t>
              </a:r>
              <a:endParaRPr lang="en" sz="1600" b="1" dirty="0">
                <a:solidFill>
                  <a:schemeClr val="bg2"/>
                </a:solidFill>
                <a:ea typeface="+mn-lt"/>
                <a:cs typeface="+mn-lt"/>
              </a:endParaRPr>
            </a:p>
            <a:p>
              <a:pPr marL="285750" indent="-285750" algn="r" rtl="1">
                <a:buFont typeface="Arial" panose="020B0604020202020204" pitchFamily="34" charset="0"/>
                <a:buChar char="•"/>
              </a:pPr>
              <a:r>
                <a:rPr lang="ar-OM" sz="1600" dirty="0">
                  <a:ea typeface="+mn-lt"/>
                  <a:cs typeface="+mn-lt"/>
                </a:rPr>
                <a:t>لديها 90 ثانية لتروي نفس القصة، ولكن من وجهة نظر شخص آخر في القصة. لا تخف من إضافة التفاصيل!</a:t>
              </a:r>
              <a:endParaRPr lang="en-GB" sz="1600" dirty="0">
                <a:ea typeface="+mn-lt"/>
                <a:cs typeface="+mn-lt"/>
              </a:endParaRPr>
            </a:p>
            <a:p>
              <a:pPr algn="r" rtl="1"/>
              <a:r>
                <a:rPr lang="ar-OM" sz="1600" dirty="0">
                  <a:ea typeface="+mn-lt"/>
                  <a:cs typeface="+mn-lt"/>
                </a:rPr>
                <a:t>كل شخص لديه 10 ثوان ليقرر من تسبب في الصراع. هل غيرت رأيك؟</a:t>
              </a:r>
              <a:endParaRPr lang="en" sz="1600" b="1" dirty="0">
                <a:solidFill>
                  <a:schemeClr val="bg2"/>
                </a:solidFill>
                <a:ea typeface="+mn-lt"/>
                <a:cs typeface="+mn-lt"/>
              </a:endParaRPr>
            </a:p>
            <a:p>
              <a:pPr marL="342900" indent="-342900" algn="r" rtl="1">
                <a:buFont typeface="+mj-lt"/>
                <a:buAutoNum type="arabicPeriod" startAt="3"/>
              </a:pPr>
              <a:r>
                <a:rPr lang="ar-OM" sz="1600" b="1" dirty="0">
                  <a:solidFill>
                    <a:schemeClr val="bg2"/>
                  </a:solidFill>
                  <a:ea typeface="+mn-lt"/>
                  <a:cs typeface="+mn-lt"/>
                </a:rPr>
                <a:t>الراوية الثالثة: </a:t>
              </a:r>
              <a:endParaRPr lang="en" sz="1600" b="1" dirty="0">
                <a:solidFill>
                  <a:schemeClr val="bg2"/>
                </a:solidFill>
                <a:ea typeface="+mn-lt"/>
                <a:cs typeface="+mn-lt"/>
              </a:endParaRPr>
            </a:p>
            <a:p>
              <a:pPr marL="342900" indent="-342900">
                <a:buFont typeface="+mj-lt"/>
                <a:buAutoNum type="arabicPeriod" startAt="3"/>
              </a:pPr>
              <a:r>
                <a:rPr lang="en" sz="1600" b="1" dirty="0">
                  <a:solidFill>
                    <a:schemeClr val="accent2"/>
                  </a:solidFill>
                  <a:ea typeface="+mn-lt"/>
                  <a:cs typeface="+mn-lt"/>
                </a:rPr>
                <a:t>he third storyteller:</a:t>
              </a:r>
            </a:p>
            <a:p>
              <a:pPr marL="285750" indent="-285750" algn="r" rtl="1">
                <a:buFont typeface="Arial" panose="020B0604020202020204" pitchFamily="34" charset="0"/>
                <a:buChar char="•"/>
              </a:pPr>
              <a:r>
                <a:rPr lang="ar-OM" sz="1600" dirty="0">
                  <a:ea typeface="+mn-lt"/>
                  <a:cs typeface="+mn-lt"/>
                </a:rPr>
                <a:t>يروي القصة من وجهة نظر شخصية أخرى.</a:t>
              </a:r>
              <a:endParaRPr lang="en-GB" sz="1600" dirty="0">
                <a:ea typeface="+mn-lt"/>
                <a:cs typeface="+mn-lt"/>
              </a:endParaRPr>
            </a:p>
            <a:p>
              <a:pPr algn="r" rtl="1"/>
              <a:r>
                <a:rPr lang="ar-OM" sz="1600" dirty="0">
                  <a:ea typeface="+mn-lt"/>
                  <a:cs typeface="+mn-lt"/>
                </a:rPr>
                <a:t>10 ثوان لاتخاذ القرار! هل غيرت رأيك مرة أخرى؟</a:t>
              </a:r>
              <a:endParaRPr lang="en-GB" sz="1600" b="1" dirty="0">
                <a:ea typeface="+mn-lt"/>
                <a:cs typeface="+mn-lt"/>
              </a:endParaRPr>
            </a:p>
          </p:txBody>
        </p:sp>
      </p:grpSp>
      <p:sp>
        <p:nvSpPr>
          <p:cNvPr id="8" name="Footer Placeholder 7">
            <a:extLst>
              <a:ext uri="{FF2B5EF4-FFF2-40B4-BE49-F238E27FC236}">
                <a16:creationId xmlns:a16="http://schemas.microsoft.com/office/drawing/2014/main" id="{C2C9DFB2-5FAE-482D-A95B-630132608D46}"/>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0" name="Rectangle: Rounded Corners 9">
            <a:extLst>
              <a:ext uri="{FF2B5EF4-FFF2-40B4-BE49-F238E27FC236}">
                <a16:creationId xmlns:a16="http://schemas.microsoft.com/office/drawing/2014/main" id="{E11304D9-1E91-4D62-A7DA-93498ACC6982}"/>
              </a:ext>
            </a:extLst>
          </p:cNvPr>
          <p:cNvSpPr/>
          <p:nvPr/>
        </p:nvSpPr>
        <p:spPr>
          <a:xfrm>
            <a:off x="0" y="339827"/>
            <a:ext cx="2721429" cy="61877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من الذي يسبب الصراع؟</a:t>
            </a:r>
            <a:endParaRPr lang="en-GB" sz="2000" b="1" dirty="0">
              <a:latin typeface="+mj-lt"/>
            </a:endParaRPr>
          </a:p>
        </p:txBody>
      </p:sp>
    </p:spTree>
    <p:extLst>
      <p:ext uri="{BB962C8B-B14F-4D97-AF65-F5344CB8AC3E}">
        <p14:creationId xmlns:p14="http://schemas.microsoft.com/office/powerpoint/2010/main" val="2564826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18BF84C-00F4-4FAD-B6EE-E9EB16BA5D95}"/>
              </a:ext>
            </a:extLst>
          </p:cNvPr>
          <p:cNvGrpSpPr/>
          <p:nvPr/>
        </p:nvGrpSpPr>
        <p:grpSpPr>
          <a:xfrm>
            <a:off x="1075542" y="1436965"/>
            <a:ext cx="6740186" cy="1992035"/>
            <a:chOff x="438344" y="3054854"/>
            <a:chExt cx="6740186" cy="1992035"/>
          </a:xfrm>
        </p:grpSpPr>
        <p:sp>
          <p:nvSpPr>
            <p:cNvPr id="5" name="TextBox 4">
              <a:extLst>
                <a:ext uri="{FF2B5EF4-FFF2-40B4-BE49-F238E27FC236}">
                  <a16:creationId xmlns:a16="http://schemas.microsoft.com/office/drawing/2014/main" id="{42C4E617-19E5-43A0-824A-D222E405E41B}"/>
                </a:ext>
              </a:extLst>
            </p:cNvPr>
            <p:cNvSpPr txBox="1"/>
            <p:nvPr/>
          </p:nvSpPr>
          <p:spPr>
            <a:xfrm>
              <a:off x="5112380" y="3054854"/>
              <a:ext cx="2055264" cy="1328023"/>
            </a:xfrm>
            <a:prstGeom prst="roundRect">
              <a:avLst/>
            </a:prstGeom>
            <a:noFill/>
            <a:ln w="28575">
              <a:solidFill>
                <a:schemeClr val="accent3"/>
              </a:solidFill>
            </a:ln>
          </p:spPr>
          <p:txBody>
            <a:bodyPr wrap="square" anchor="ctr">
              <a:spAutoFit/>
            </a:bodyPr>
            <a:lstStyle/>
            <a:p>
              <a:pPr algn="ctr" rtl="1"/>
              <a:r>
                <a:rPr lang="ar-OM" sz="2400" b="1" dirty="0"/>
                <a:t>لنتأمل</a:t>
              </a:r>
              <a:endParaRPr lang="en-GB" sz="2400" b="1" dirty="0"/>
            </a:p>
            <a:p>
              <a:endParaRPr lang="en-GB" sz="2400" b="1" dirty="0">
                <a:effectLst/>
                <a:latin typeface="Lato" panose="020F0502020204030203" pitchFamily="34" charset="0"/>
                <a:ea typeface="DengXian" panose="02010600030101010101" pitchFamily="2" charset="-122"/>
                <a:cs typeface="Arial" panose="020B0604020202020204" pitchFamily="34" charset="0"/>
              </a:endParaRPr>
            </a:p>
            <a:p>
              <a:endParaRPr lang="en-GB" sz="2400" b="1" dirty="0">
                <a:effectLst/>
                <a:latin typeface="Lato" panose="020F0502020204030203" pitchFamily="34" charset="0"/>
                <a:ea typeface="DengXian" panose="02010600030101010101" pitchFamily="2" charset="-122"/>
                <a:cs typeface="Arial" panose="020B0604020202020204" pitchFamily="34" charset="0"/>
              </a:endParaRPr>
            </a:p>
          </p:txBody>
        </p:sp>
        <p:sp>
          <p:nvSpPr>
            <p:cNvPr id="6" name="TextBox 5">
              <a:extLst>
                <a:ext uri="{FF2B5EF4-FFF2-40B4-BE49-F238E27FC236}">
                  <a16:creationId xmlns:a16="http://schemas.microsoft.com/office/drawing/2014/main" id="{6737C2BD-0A28-4663-A584-7ABB4ED2C98D}"/>
                </a:ext>
              </a:extLst>
            </p:cNvPr>
            <p:cNvSpPr txBox="1"/>
            <p:nvPr/>
          </p:nvSpPr>
          <p:spPr>
            <a:xfrm>
              <a:off x="438344" y="3718866"/>
              <a:ext cx="6740186" cy="1328023"/>
            </a:xfrm>
            <a:prstGeom prst="roundRect">
              <a:avLst/>
            </a:prstGeom>
            <a:solidFill>
              <a:schemeClr val="accent3"/>
            </a:solidFill>
          </p:spPr>
          <p:txBody>
            <a:bodyPr wrap="square" anchor="ctr">
              <a:spAutoFit/>
            </a:bodyPr>
            <a:lstStyle/>
            <a:p>
              <a:pPr algn="r" rtl="1"/>
              <a:r>
                <a:rPr lang="ar-OM" dirty="0"/>
                <a:t>أ. هل ساعدك سرد القصة من وجهات نظر مختلفة في التفكير في الموقف بشكل مختلف؟</a:t>
              </a:r>
            </a:p>
            <a:p>
              <a:pPr algn="r" rtl="1"/>
              <a:endParaRPr lang="en-GB" dirty="0"/>
            </a:p>
            <a:p>
              <a:pPr algn="r" rtl="1"/>
              <a:r>
                <a:rPr lang="ar-OM" dirty="0"/>
                <a:t>ب. إذا كان كل فرد في القصة يفكر في وجهة نظر الآخرين، فكيف تعتقد أن الموقف قد تغير؟</a:t>
              </a:r>
              <a:endParaRPr lang="en-GB" dirty="0"/>
            </a:p>
          </p:txBody>
        </p:sp>
      </p:grpSp>
      <p:sp>
        <p:nvSpPr>
          <p:cNvPr id="8" name="Footer Placeholder 7">
            <a:extLst>
              <a:ext uri="{FF2B5EF4-FFF2-40B4-BE49-F238E27FC236}">
                <a16:creationId xmlns:a16="http://schemas.microsoft.com/office/drawing/2014/main" id="{23EFC361-AFC4-427F-8F19-6797B8458D8D}"/>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0" name="Rectangle: Rounded Corners 9">
            <a:extLst>
              <a:ext uri="{FF2B5EF4-FFF2-40B4-BE49-F238E27FC236}">
                <a16:creationId xmlns:a16="http://schemas.microsoft.com/office/drawing/2014/main" id="{E5D25519-1E9E-46F8-90ED-81DABC604F59}"/>
              </a:ext>
            </a:extLst>
          </p:cNvPr>
          <p:cNvSpPr/>
          <p:nvPr/>
        </p:nvSpPr>
        <p:spPr>
          <a:xfrm>
            <a:off x="0" y="339827"/>
            <a:ext cx="2721429" cy="61877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من الذي يسبب الصراع؟</a:t>
            </a:r>
            <a:endParaRPr lang="en-GB" sz="2000" b="1" dirty="0">
              <a:latin typeface="+mj-lt"/>
            </a:endParaRPr>
          </a:p>
        </p:txBody>
      </p:sp>
    </p:spTree>
    <p:extLst>
      <p:ext uri="{BB962C8B-B14F-4D97-AF65-F5344CB8AC3E}">
        <p14:creationId xmlns:p14="http://schemas.microsoft.com/office/powerpoint/2010/main" val="36717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FBFABDB-26A3-4614-8C7B-D33483443C0E}"/>
              </a:ext>
            </a:extLst>
          </p:cNvPr>
          <p:cNvCxnSpPr>
            <a:cxnSpLocks/>
          </p:cNvCxnSpPr>
          <p:nvPr/>
        </p:nvCxnSpPr>
        <p:spPr>
          <a:xfrm>
            <a:off x="3150852" y="3048000"/>
            <a:ext cx="0" cy="3810000"/>
          </a:xfrm>
          <a:prstGeom prst="line">
            <a:avLst/>
          </a:prstGeom>
          <a:ln w="38100">
            <a:solidFill>
              <a:schemeClr val="accent2"/>
            </a:solidFill>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B2A29611-01E7-4B3C-A4C1-B7F88ED68EC3}"/>
              </a:ext>
            </a:extLst>
          </p:cNvPr>
          <p:cNvSpPr txBox="1"/>
          <p:nvPr/>
        </p:nvSpPr>
        <p:spPr>
          <a:xfrm>
            <a:off x="3552096" y="4045059"/>
            <a:ext cx="233792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Arial" panose="020B0604020202020204" pitchFamily="34" charset="0"/>
              <a:buChar char="•"/>
            </a:pPr>
            <a:r>
              <a:rPr lang="ar-OM" sz="1400" dirty="0">
                <a:ea typeface="+mn-lt"/>
                <a:cs typeface="+mn-lt"/>
              </a:rPr>
              <a:t>نسخة من بطاقات النساء صانعات سلام</a:t>
            </a:r>
            <a:r>
              <a:rPr lang="en-GB" sz="1400" dirty="0">
                <a:ea typeface="+mn-lt"/>
                <a:cs typeface="+mn-lt"/>
              </a:rPr>
              <a:t>، </a:t>
            </a:r>
            <a:r>
              <a:rPr lang="ar-OM" sz="1400" dirty="0">
                <a:ea typeface="+mn-lt"/>
                <a:cs typeface="+mn-lt"/>
              </a:rPr>
              <a:t>بطاقة واحدة لكل شخص/ أثنين أو مجموعة</a:t>
            </a:r>
            <a:endParaRPr lang="en-US" sz="1400" dirty="0">
              <a:ea typeface="+mn-lt"/>
              <a:cs typeface="+mn-lt"/>
            </a:endParaRPr>
          </a:p>
        </p:txBody>
      </p:sp>
      <p:sp>
        <p:nvSpPr>
          <p:cNvPr id="14" name="TextBox 13">
            <a:extLst>
              <a:ext uri="{FF2B5EF4-FFF2-40B4-BE49-F238E27FC236}">
                <a16:creationId xmlns:a16="http://schemas.microsoft.com/office/drawing/2014/main" id="{77FC0C36-AB30-4CEA-8F19-47C594547EB2}"/>
              </a:ext>
            </a:extLst>
          </p:cNvPr>
          <p:cNvSpPr txBox="1"/>
          <p:nvPr/>
        </p:nvSpPr>
        <p:spPr>
          <a:xfrm>
            <a:off x="529613" y="4045059"/>
            <a:ext cx="208322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Arial" panose="020B0604020202020204" pitchFamily="34" charset="0"/>
              <a:buChar char="•"/>
            </a:pPr>
            <a:r>
              <a:rPr lang="ar-OM" sz="1400" dirty="0">
                <a:ea typeface="+mn-lt"/>
                <a:cs typeface="+mn-lt"/>
              </a:rPr>
              <a:t>قوموا بتنزيل نسخة من بطاقات النساء صانعات سلام أو عرضها باستخدام رمز قارئ </a:t>
            </a:r>
            <a:r>
              <a:rPr lang="ar-OM" sz="1400" dirty="0" err="1">
                <a:ea typeface="+mn-lt"/>
                <a:cs typeface="+mn-lt"/>
              </a:rPr>
              <a:t>الباركود</a:t>
            </a:r>
            <a:r>
              <a:rPr lang="en-GB" sz="1400" dirty="0">
                <a:ea typeface="+mn-lt"/>
                <a:cs typeface="+mn-lt"/>
              </a:rPr>
              <a:t>.</a:t>
            </a:r>
          </a:p>
          <a:p>
            <a:pPr marL="285750" indent="-285750" algn="r" rtl="1">
              <a:buFont typeface="Arial" panose="020B0604020202020204" pitchFamily="34" charset="0"/>
              <a:buChar char="•"/>
            </a:pPr>
            <a:r>
              <a:rPr lang="ar-OM" sz="1400" dirty="0">
                <a:ea typeface="+mn-lt"/>
                <a:cs typeface="+mn-lt"/>
              </a:rPr>
              <a:t>يمكنكم أيضًا إنشاء بطاقاتكم الخاصة لإضافتها إلى الحزمة، لمشاركة قصص النساء الملهمات في بلدكم.</a:t>
            </a:r>
            <a:endParaRPr lang="en-US" sz="1400" dirty="0"/>
          </a:p>
        </p:txBody>
      </p:sp>
      <p:sp>
        <p:nvSpPr>
          <p:cNvPr id="16" name="Rectangle: Rounded Corners 15">
            <a:extLst>
              <a:ext uri="{FF2B5EF4-FFF2-40B4-BE49-F238E27FC236}">
                <a16:creationId xmlns:a16="http://schemas.microsoft.com/office/drawing/2014/main" id="{0677FB12-F57B-453B-97B4-C3EE88BDEF71}"/>
              </a:ext>
            </a:extLst>
          </p:cNvPr>
          <p:cNvSpPr/>
          <p:nvPr/>
        </p:nvSpPr>
        <p:spPr>
          <a:xfrm>
            <a:off x="573088" y="437253"/>
            <a:ext cx="3829885" cy="18646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4400" b="1" dirty="0">
                <a:solidFill>
                  <a:schemeClr val="bg1"/>
                </a:solidFill>
                <a:latin typeface="+mj-lt"/>
              </a:rPr>
              <a:t>النساء</a:t>
            </a:r>
          </a:p>
          <a:p>
            <a:pPr algn="ctr"/>
            <a:r>
              <a:rPr lang="ar-OM" sz="4400" b="1" dirty="0">
                <a:solidFill>
                  <a:schemeClr val="bg1"/>
                </a:solidFill>
                <a:latin typeface="+mj-lt"/>
              </a:rPr>
              <a:t>صانعات سلام</a:t>
            </a:r>
          </a:p>
          <a:p>
            <a:pPr algn="ctr"/>
            <a:r>
              <a:rPr lang="en-GB" sz="2400" dirty="0">
                <a:solidFill>
                  <a:schemeClr val="bg1"/>
                </a:solidFill>
                <a:latin typeface="+mj-lt"/>
              </a:rPr>
              <a:t>(</a:t>
            </a:r>
            <a:r>
              <a:rPr lang="ar-OM" sz="2400" dirty="0">
                <a:solidFill>
                  <a:schemeClr val="bg1"/>
                </a:solidFill>
                <a:latin typeface="+mj-lt"/>
              </a:rPr>
              <a:t>صفحة معلومات القائدة</a:t>
            </a:r>
            <a:r>
              <a:rPr lang="en-GB" sz="2400" dirty="0">
                <a:solidFill>
                  <a:schemeClr val="bg1"/>
                </a:solidFill>
                <a:latin typeface="+mj-lt"/>
              </a:rPr>
              <a:t>)</a:t>
            </a:r>
          </a:p>
        </p:txBody>
      </p:sp>
      <p:grpSp>
        <p:nvGrpSpPr>
          <p:cNvPr id="20" name="Group 19">
            <a:extLst>
              <a:ext uri="{FF2B5EF4-FFF2-40B4-BE49-F238E27FC236}">
                <a16:creationId xmlns:a16="http://schemas.microsoft.com/office/drawing/2014/main" id="{C54E5F7F-6A0F-461A-A1CC-B82FC97D30D1}"/>
              </a:ext>
            </a:extLst>
          </p:cNvPr>
          <p:cNvGrpSpPr/>
          <p:nvPr/>
        </p:nvGrpSpPr>
        <p:grpSpPr>
          <a:xfrm>
            <a:off x="5073251" y="3395"/>
            <a:ext cx="3777953" cy="707571"/>
            <a:chOff x="5046380" y="28112"/>
            <a:chExt cx="3777953" cy="707571"/>
          </a:xfrm>
        </p:grpSpPr>
        <p:sp>
          <p:nvSpPr>
            <p:cNvPr id="21" name="TextBox 20">
              <a:extLst>
                <a:ext uri="{FF2B5EF4-FFF2-40B4-BE49-F238E27FC236}">
                  <a16:creationId xmlns:a16="http://schemas.microsoft.com/office/drawing/2014/main" id="{0D8DF0BF-605A-45B2-B7AF-DBC5A653938A}"/>
                </a:ext>
              </a:extLst>
            </p:cNvPr>
            <p:cNvSpPr txBox="1"/>
            <p:nvPr/>
          </p:nvSpPr>
          <p:spPr>
            <a:xfrm>
              <a:off x="5046380" y="385505"/>
              <a:ext cx="2982305" cy="338554"/>
            </a:xfrm>
            <a:prstGeom prst="rect">
              <a:avLst/>
            </a:prstGeom>
            <a:noFill/>
          </p:spPr>
          <p:txBody>
            <a:bodyPr wrap="square" rtlCol="0">
              <a:spAutoFit/>
            </a:bodyPr>
            <a:lstStyle/>
            <a:p>
              <a:pPr algn="r" rtl="1"/>
              <a:r>
                <a:rPr lang="ar-OM" sz="1600" b="1" dirty="0">
                  <a:solidFill>
                    <a:schemeClr val="accent2"/>
                  </a:solidFill>
                </a:rPr>
                <a:t>الأعمار المتوسطة     </a:t>
              </a:r>
              <a:r>
                <a:rPr lang="en-GB" sz="1600" b="1" dirty="0">
                  <a:solidFill>
                    <a:schemeClr val="accent2"/>
                  </a:solidFill>
                </a:rPr>
                <a:t>   </a:t>
              </a:r>
              <a:r>
                <a:rPr lang="ar-OM" sz="1600" b="1" dirty="0">
                  <a:solidFill>
                    <a:schemeClr val="accent2"/>
                  </a:solidFill>
                </a:rPr>
                <a:t>    15 دقيقة</a:t>
              </a:r>
              <a:endParaRPr lang="en-US" sz="1600" b="1" dirty="0">
                <a:solidFill>
                  <a:schemeClr val="accent2"/>
                </a:solidFill>
              </a:endParaRPr>
            </a:p>
          </p:txBody>
        </p:sp>
        <p:sp>
          <p:nvSpPr>
            <p:cNvPr id="27" name="Rectangle: Rounded Corners 26">
              <a:extLst>
                <a:ext uri="{FF2B5EF4-FFF2-40B4-BE49-F238E27FC236}">
                  <a16:creationId xmlns:a16="http://schemas.microsoft.com/office/drawing/2014/main" id="{46DA3E31-B526-466C-A8A6-B2053F6BC64D}"/>
                </a:ext>
              </a:extLst>
            </p:cNvPr>
            <p:cNvSpPr/>
            <p:nvPr/>
          </p:nvSpPr>
          <p:spPr>
            <a:xfrm>
              <a:off x="5198767" y="28112"/>
              <a:ext cx="3625566" cy="70757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pic>
          <p:nvPicPr>
            <p:cNvPr id="28" name="Graphic 27">
              <a:extLst>
                <a:ext uri="{FF2B5EF4-FFF2-40B4-BE49-F238E27FC236}">
                  <a16:creationId xmlns:a16="http://schemas.microsoft.com/office/drawing/2014/main" id="{DF7AFCB1-F778-4050-A044-35684E5B9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8557" y="267903"/>
              <a:ext cx="526597" cy="390072"/>
            </a:xfrm>
            <a:prstGeom prst="rect">
              <a:avLst/>
            </a:prstGeom>
          </p:spPr>
        </p:pic>
        <p:pic>
          <p:nvPicPr>
            <p:cNvPr id="29" name="Graphic 28">
              <a:extLst>
                <a:ext uri="{FF2B5EF4-FFF2-40B4-BE49-F238E27FC236}">
                  <a16:creationId xmlns:a16="http://schemas.microsoft.com/office/drawing/2014/main" id="{91706ACB-61D7-4A22-B6E2-E34D85F323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7371" y="258825"/>
              <a:ext cx="406291" cy="406291"/>
            </a:xfrm>
            <a:prstGeom prst="rect">
              <a:avLst/>
            </a:prstGeom>
          </p:spPr>
        </p:pic>
      </p:grpSp>
      <p:grpSp>
        <p:nvGrpSpPr>
          <p:cNvPr id="30" name="Group 29">
            <a:extLst>
              <a:ext uri="{FF2B5EF4-FFF2-40B4-BE49-F238E27FC236}">
                <a16:creationId xmlns:a16="http://schemas.microsoft.com/office/drawing/2014/main" id="{F64086AC-3304-4342-A937-3493C5C1F6AA}"/>
              </a:ext>
            </a:extLst>
          </p:cNvPr>
          <p:cNvGrpSpPr/>
          <p:nvPr/>
        </p:nvGrpSpPr>
        <p:grpSpPr>
          <a:xfrm>
            <a:off x="6443514" y="1449056"/>
            <a:ext cx="2566957" cy="4006172"/>
            <a:chOff x="6322346" y="1758949"/>
            <a:chExt cx="2566957" cy="4006172"/>
          </a:xfrm>
        </p:grpSpPr>
        <p:sp>
          <p:nvSpPr>
            <p:cNvPr id="31" name="Speech Bubble: Rectangle 30">
              <a:extLst>
                <a:ext uri="{FF2B5EF4-FFF2-40B4-BE49-F238E27FC236}">
                  <a16:creationId xmlns:a16="http://schemas.microsoft.com/office/drawing/2014/main" id="{FE41233F-7C70-4CF8-A2A0-73C0A58147D8}"/>
                </a:ext>
              </a:extLst>
            </p:cNvPr>
            <p:cNvSpPr/>
            <p:nvPr/>
          </p:nvSpPr>
          <p:spPr>
            <a:xfrm>
              <a:off x="6322346" y="1758949"/>
              <a:ext cx="2566957" cy="4006172"/>
            </a:xfrm>
            <a:prstGeom prst="wedgeRectCallout">
              <a:avLst>
                <a:gd name="adj1" fmla="val -10137"/>
                <a:gd name="adj2" fmla="val 20911"/>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pic>
          <p:nvPicPr>
            <p:cNvPr id="32" name="Picture 31" descr="Qr code&#10;&#10;Description automatically generated">
              <a:extLst>
                <a:ext uri="{FF2B5EF4-FFF2-40B4-BE49-F238E27FC236}">
                  <a16:creationId xmlns:a16="http://schemas.microsoft.com/office/drawing/2014/main" id="{633191D2-9E1F-4B96-807B-8ECBCD1E36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7780" y="2852639"/>
              <a:ext cx="2114550" cy="2114550"/>
            </a:xfrm>
            <a:prstGeom prst="rect">
              <a:avLst/>
            </a:prstGeom>
          </p:spPr>
        </p:pic>
        <p:sp>
          <p:nvSpPr>
            <p:cNvPr id="33" name="TextBox 32">
              <a:extLst>
                <a:ext uri="{FF2B5EF4-FFF2-40B4-BE49-F238E27FC236}">
                  <a16:creationId xmlns:a16="http://schemas.microsoft.com/office/drawing/2014/main" id="{0350A370-FCEF-4CA0-8381-14F9A2EF096A}"/>
                </a:ext>
              </a:extLst>
            </p:cNvPr>
            <p:cNvSpPr txBox="1"/>
            <p:nvPr/>
          </p:nvSpPr>
          <p:spPr>
            <a:xfrm>
              <a:off x="6481453" y="1880244"/>
              <a:ext cx="2210877" cy="830997"/>
            </a:xfrm>
            <a:prstGeom prst="rect">
              <a:avLst/>
            </a:prstGeom>
            <a:noFill/>
          </p:spPr>
          <p:txBody>
            <a:bodyPr wrap="square" rtlCol="0">
              <a:spAutoFit/>
            </a:bodyPr>
            <a:lstStyle/>
            <a:p>
              <a:pPr algn="r" rtl="1"/>
              <a:r>
                <a:rPr lang="ar-OM" sz="1600" b="1" dirty="0"/>
                <a:t>امسحي رمز الاستجابة السريعة هذا ضوئيًا لعرض بطاقات النساء صانعات سلام.</a:t>
              </a:r>
              <a:endParaRPr lang="en-GB" sz="1600" b="1" dirty="0"/>
            </a:p>
          </p:txBody>
        </p:sp>
      </p:grpSp>
      <p:sp>
        <p:nvSpPr>
          <p:cNvPr id="36" name="TextBox 35">
            <a:extLst>
              <a:ext uri="{FF2B5EF4-FFF2-40B4-BE49-F238E27FC236}">
                <a16:creationId xmlns:a16="http://schemas.microsoft.com/office/drawing/2014/main" id="{9B2B01CA-DA14-42DC-A58B-8F9A07F45B9E}"/>
              </a:ext>
            </a:extLst>
          </p:cNvPr>
          <p:cNvSpPr txBox="1"/>
          <p:nvPr/>
        </p:nvSpPr>
        <p:spPr>
          <a:xfrm>
            <a:off x="6650533" y="4881128"/>
            <a:ext cx="2301475" cy="369332"/>
          </a:xfrm>
          <a:prstGeom prst="rect">
            <a:avLst/>
          </a:prstGeom>
          <a:noFill/>
        </p:spPr>
        <p:txBody>
          <a:bodyPr wrap="square" rtlCol="0">
            <a:spAutoFit/>
          </a:bodyPr>
          <a:lstStyle/>
          <a:p>
            <a:r>
              <a:rPr lang="en-GB" sz="900" b="1" dirty="0">
                <a:hlinkClick r:id="rId8"/>
              </a:rPr>
              <a:t>https://www.wagggs.org/ar/resources/world-thinking-day-2021-activity-pack/</a:t>
            </a:r>
            <a:r>
              <a:rPr lang="en-GB" sz="900" b="1" dirty="0"/>
              <a:t> </a:t>
            </a:r>
          </a:p>
        </p:txBody>
      </p:sp>
      <p:grpSp>
        <p:nvGrpSpPr>
          <p:cNvPr id="37" name="Group 36">
            <a:extLst>
              <a:ext uri="{FF2B5EF4-FFF2-40B4-BE49-F238E27FC236}">
                <a16:creationId xmlns:a16="http://schemas.microsoft.com/office/drawing/2014/main" id="{C9D1211E-C799-427B-99B5-5280E4CBE8C8}"/>
              </a:ext>
            </a:extLst>
          </p:cNvPr>
          <p:cNvGrpSpPr/>
          <p:nvPr/>
        </p:nvGrpSpPr>
        <p:grpSpPr>
          <a:xfrm>
            <a:off x="644731" y="2667446"/>
            <a:ext cx="5068747" cy="902286"/>
            <a:chOff x="644731" y="2667446"/>
            <a:chExt cx="5068747" cy="902286"/>
          </a:xfrm>
          <a:solidFill>
            <a:schemeClr val="accent2"/>
          </a:solidFill>
        </p:grpSpPr>
        <p:sp>
          <p:nvSpPr>
            <p:cNvPr id="38" name="Rectangle: Rounded Corners 37">
              <a:extLst>
                <a:ext uri="{FF2B5EF4-FFF2-40B4-BE49-F238E27FC236}">
                  <a16:creationId xmlns:a16="http://schemas.microsoft.com/office/drawing/2014/main" id="{7005FB46-DE95-4902-A4B5-BD70472FC99D}"/>
                </a:ext>
              </a:extLst>
            </p:cNvPr>
            <p:cNvSpPr/>
            <p:nvPr/>
          </p:nvSpPr>
          <p:spPr>
            <a:xfrm>
              <a:off x="644731" y="2667446"/>
              <a:ext cx="2070637" cy="9022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bg1"/>
                  </a:solidFill>
                </a:rPr>
                <a:t>لنكن مستعدين</a:t>
              </a:r>
              <a:endParaRPr lang="en-US" sz="2000" b="1" dirty="0">
                <a:solidFill>
                  <a:schemeClr val="bg1"/>
                </a:solidFill>
              </a:endParaRPr>
            </a:p>
          </p:txBody>
        </p:sp>
        <p:sp>
          <p:nvSpPr>
            <p:cNvPr id="39" name="Rectangle: Rounded Corners 38">
              <a:extLst>
                <a:ext uri="{FF2B5EF4-FFF2-40B4-BE49-F238E27FC236}">
                  <a16:creationId xmlns:a16="http://schemas.microsoft.com/office/drawing/2014/main" id="{0957B052-74C5-44E1-BBC6-4F5447DEEC3F}"/>
                </a:ext>
              </a:extLst>
            </p:cNvPr>
            <p:cNvSpPr/>
            <p:nvPr/>
          </p:nvSpPr>
          <p:spPr>
            <a:xfrm>
              <a:off x="3642841" y="2667446"/>
              <a:ext cx="2070637" cy="9022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bg1"/>
                  </a:solidFill>
                </a:rPr>
                <a:t>سنحتاج الآتي لهذا النشاط</a:t>
              </a:r>
              <a:endParaRPr lang="en-US" sz="2000" b="1" dirty="0">
                <a:solidFill>
                  <a:schemeClr val="bg1"/>
                </a:solidFill>
              </a:endParaRPr>
            </a:p>
          </p:txBody>
        </p:sp>
      </p:grpSp>
    </p:spTree>
    <p:extLst>
      <p:ext uri="{BB962C8B-B14F-4D97-AF65-F5344CB8AC3E}">
        <p14:creationId xmlns:p14="http://schemas.microsoft.com/office/powerpoint/2010/main" val="1402707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876E1EA-E18F-47D0-A2E7-CFA41235EE02}"/>
              </a:ext>
            </a:extLst>
          </p:cNvPr>
          <p:cNvGrpSpPr/>
          <p:nvPr/>
        </p:nvGrpSpPr>
        <p:grpSpPr>
          <a:xfrm>
            <a:off x="764957" y="1034597"/>
            <a:ext cx="5972471" cy="1936766"/>
            <a:chOff x="445342" y="385080"/>
            <a:chExt cx="5972471" cy="1936766"/>
          </a:xfrm>
        </p:grpSpPr>
        <p:sp>
          <p:nvSpPr>
            <p:cNvPr id="14" name="TextBox 13">
              <a:extLst>
                <a:ext uri="{FF2B5EF4-FFF2-40B4-BE49-F238E27FC236}">
                  <a16:creationId xmlns:a16="http://schemas.microsoft.com/office/drawing/2014/main" id="{3C056B83-22C8-472C-958A-1CA5ECA02036}"/>
                </a:ext>
              </a:extLst>
            </p:cNvPr>
            <p:cNvSpPr txBox="1"/>
            <p:nvPr/>
          </p:nvSpPr>
          <p:spPr>
            <a:xfrm>
              <a:off x="4987594" y="385080"/>
              <a:ext cx="1408447" cy="1106686"/>
            </a:xfrm>
            <a:prstGeom prst="roundRect">
              <a:avLst/>
            </a:prstGeom>
            <a:noFill/>
            <a:ln w="28575">
              <a:solidFill>
                <a:schemeClr val="accent2"/>
              </a:solidFill>
            </a:ln>
          </p:spPr>
          <p:txBody>
            <a:bodyPr wrap="square" anchor="ctr">
              <a:spAutoFit/>
            </a:bodyPr>
            <a:lstStyle/>
            <a:p>
              <a:pPr algn="ctr" rtl="1"/>
              <a:r>
                <a:rPr lang="ar-OM" b="1" dirty="0"/>
                <a:t>نشاط</a:t>
              </a:r>
              <a:endParaRPr lang="en-GB" b="1" dirty="0"/>
            </a:p>
            <a:p>
              <a:endParaRPr lang="en-GB" b="1" dirty="0"/>
            </a:p>
            <a:p>
              <a:endParaRPr lang="en-GB" b="1" dirty="0"/>
            </a:p>
            <a:p>
              <a:endParaRPr lang="en-GB" sz="100" b="1" dirty="0"/>
            </a:p>
            <a:p>
              <a:endParaRPr lang="en-GB" sz="100" b="1" dirty="0"/>
            </a:p>
            <a:p>
              <a:endParaRPr lang="en-GB" sz="100" b="1" dirty="0"/>
            </a:p>
            <a:p>
              <a:endParaRPr lang="en-GB" sz="100" b="1" dirty="0"/>
            </a:p>
            <a:p>
              <a:endParaRPr lang="en-GB" sz="100" b="1" dirty="0"/>
            </a:p>
          </p:txBody>
        </p:sp>
        <p:sp>
          <p:nvSpPr>
            <p:cNvPr id="15" name="TextBox 14">
              <a:extLst>
                <a:ext uri="{FF2B5EF4-FFF2-40B4-BE49-F238E27FC236}">
                  <a16:creationId xmlns:a16="http://schemas.microsoft.com/office/drawing/2014/main" id="{A82F19BE-F4D7-4452-8B33-33B0A3470151}"/>
                </a:ext>
              </a:extLst>
            </p:cNvPr>
            <p:cNvSpPr txBox="1"/>
            <p:nvPr/>
          </p:nvSpPr>
          <p:spPr>
            <a:xfrm>
              <a:off x="445342" y="896013"/>
              <a:ext cx="5972471" cy="1425833"/>
            </a:xfrm>
            <a:prstGeom prst="roundRect">
              <a:avLst>
                <a:gd name="adj" fmla="val 12640"/>
              </a:avLst>
            </a:prstGeom>
            <a:solidFill>
              <a:schemeClr val="accent2"/>
            </a:solidFill>
          </p:spPr>
          <p:txBody>
            <a:bodyPr wrap="square" anchor="ctr">
              <a:spAutoFit/>
            </a:bodyPr>
            <a:lstStyle/>
            <a:p>
              <a:pPr algn="r" rtl="1"/>
              <a:r>
                <a:rPr lang="ar-OM" sz="1600" b="1" dirty="0">
                  <a:solidFill>
                    <a:schemeClr val="bg1"/>
                  </a:solidFill>
                </a:rPr>
                <a:t>اختاري رقمًا من 1 إلى 11 ثم امسح رمز الاستجابة السريعة ضوئيًا *.</a:t>
              </a:r>
            </a:p>
            <a:p>
              <a:pPr algn="r" rtl="1"/>
              <a:r>
                <a:rPr lang="ar-OM" sz="1600" b="1" dirty="0">
                  <a:solidFill>
                    <a:schemeClr val="bg1"/>
                  </a:solidFill>
                </a:rPr>
                <a:t>تهانينا! هذا الشخص هو الآن مرشح لجائزة نوبل للسلام.</a:t>
              </a:r>
            </a:p>
            <a:p>
              <a:pPr algn="r" rtl="1"/>
              <a:endParaRPr lang="en-GB" sz="1600" b="1" dirty="0">
                <a:solidFill>
                  <a:schemeClr val="bg1"/>
                </a:solidFill>
              </a:endParaRPr>
            </a:p>
            <a:p>
              <a:pPr algn="r" rtl="1"/>
              <a:r>
                <a:rPr lang="ar-OM" sz="1600" i="1" dirty="0">
                  <a:solidFill>
                    <a:schemeClr val="bg1"/>
                  </a:solidFill>
                </a:rPr>
                <a:t>(إذا كانت هذه المرأة قد فازت بالفعل بجائزة نوبل للسلام، فتظاهروا أنها لم تفز لتنفيذ هذا النشاط)</a:t>
              </a:r>
              <a:endParaRPr lang="en-GB" sz="1600" i="1" dirty="0">
                <a:solidFill>
                  <a:schemeClr val="bg1"/>
                </a:solidFill>
              </a:endParaRPr>
            </a:p>
          </p:txBody>
        </p:sp>
      </p:grpSp>
      <p:pic>
        <p:nvPicPr>
          <p:cNvPr id="24" name="Graphic 23">
            <a:extLst>
              <a:ext uri="{FF2B5EF4-FFF2-40B4-BE49-F238E27FC236}">
                <a16:creationId xmlns:a16="http://schemas.microsoft.com/office/drawing/2014/main" id="{E4E47AF8-4681-4C32-8552-0499B7F8A87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15284" b="15382"/>
          <a:stretch/>
        </p:blipFill>
        <p:spPr>
          <a:xfrm>
            <a:off x="4263581" y="2211128"/>
            <a:ext cx="4728019" cy="4580197"/>
          </a:xfrm>
          <a:prstGeom prst="rect">
            <a:avLst/>
          </a:prstGeom>
        </p:spPr>
      </p:pic>
      <p:sp>
        <p:nvSpPr>
          <p:cNvPr id="21" name="Footer Placeholder 7">
            <a:extLst>
              <a:ext uri="{FF2B5EF4-FFF2-40B4-BE49-F238E27FC236}">
                <a16:creationId xmlns:a16="http://schemas.microsoft.com/office/drawing/2014/main" id="{748AD29C-FC99-4279-9743-84070C37C251}"/>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23" name="Rectangle: Rounded Corners 22">
            <a:extLst>
              <a:ext uri="{FF2B5EF4-FFF2-40B4-BE49-F238E27FC236}">
                <a16:creationId xmlns:a16="http://schemas.microsoft.com/office/drawing/2014/main" id="{6D029E37-18C9-4E94-B4C0-1B6694159086}"/>
              </a:ext>
            </a:extLst>
          </p:cNvPr>
          <p:cNvSpPr/>
          <p:nvPr/>
        </p:nvSpPr>
        <p:spPr>
          <a:xfrm>
            <a:off x="0" y="339827"/>
            <a:ext cx="2721429" cy="61877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النساء</a:t>
            </a:r>
            <a:r>
              <a:rPr lang="en-GB" sz="2000" b="1" dirty="0">
                <a:latin typeface="+mj-lt"/>
              </a:rPr>
              <a:t> </a:t>
            </a:r>
            <a:r>
              <a:rPr lang="ar-OM" sz="2000" b="1" dirty="0">
                <a:latin typeface="+mj-lt"/>
              </a:rPr>
              <a:t>صانعات سلام</a:t>
            </a:r>
            <a:endParaRPr lang="en-GB" sz="2000" b="1" dirty="0">
              <a:latin typeface="+mj-lt"/>
            </a:endParaRPr>
          </a:p>
        </p:txBody>
      </p:sp>
      <p:grpSp>
        <p:nvGrpSpPr>
          <p:cNvPr id="2" name="Group 1">
            <a:extLst>
              <a:ext uri="{FF2B5EF4-FFF2-40B4-BE49-F238E27FC236}">
                <a16:creationId xmlns:a16="http://schemas.microsoft.com/office/drawing/2014/main" id="{4DAAD9C3-333C-477A-9143-774C49877C3B}"/>
              </a:ext>
            </a:extLst>
          </p:cNvPr>
          <p:cNvGrpSpPr/>
          <p:nvPr/>
        </p:nvGrpSpPr>
        <p:grpSpPr>
          <a:xfrm>
            <a:off x="1033552" y="3673496"/>
            <a:ext cx="2518892" cy="3117829"/>
            <a:chOff x="1033552" y="3673496"/>
            <a:chExt cx="2518892" cy="3117829"/>
          </a:xfrm>
        </p:grpSpPr>
        <p:sp>
          <p:nvSpPr>
            <p:cNvPr id="22" name="TextBox 21">
              <a:extLst>
                <a:ext uri="{FF2B5EF4-FFF2-40B4-BE49-F238E27FC236}">
                  <a16:creationId xmlns:a16="http://schemas.microsoft.com/office/drawing/2014/main" id="{A0855745-B34A-4550-BCE0-0721C6E1D50E}"/>
                </a:ext>
              </a:extLst>
            </p:cNvPr>
            <p:cNvSpPr txBox="1"/>
            <p:nvPr/>
          </p:nvSpPr>
          <p:spPr>
            <a:xfrm>
              <a:off x="1250969" y="6305122"/>
              <a:ext cx="2301475" cy="369332"/>
            </a:xfrm>
            <a:prstGeom prst="rect">
              <a:avLst/>
            </a:prstGeom>
            <a:noFill/>
          </p:spPr>
          <p:txBody>
            <a:bodyPr wrap="square" rtlCol="0">
              <a:spAutoFit/>
            </a:bodyPr>
            <a:lstStyle/>
            <a:p>
              <a:r>
                <a:rPr lang="en-GB" sz="900" b="1" dirty="0">
                  <a:solidFill>
                    <a:schemeClr val="bg1"/>
                  </a:solidFill>
                  <a:hlinkClick r:id="rId5">
                    <a:extLst>
                      <a:ext uri="{A12FA001-AC4F-418D-AE19-62706E023703}">
                        <ahyp:hlinkClr xmlns:ahyp="http://schemas.microsoft.com/office/drawing/2018/hyperlinkcolor" val="tx"/>
                      </a:ext>
                    </a:extLst>
                  </a:hlinkClick>
                </a:rPr>
                <a:t>https://www.wagggs.org/ar/resources/world-thinking-day-2021-activity-pack/</a:t>
              </a:r>
              <a:r>
                <a:rPr lang="en-GB" sz="900" b="1" dirty="0">
                  <a:solidFill>
                    <a:schemeClr val="bg1"/>
                  </a:solidFill>
                </a:rPr>
                <a:t> </a:t>
              </a:r>
            </a:p>
          </p:txBody>
        </p:sp>
        <p:grpSp>
          <p:nvGrpSpPr>
            <p:cNvPr id="30" name="Group 29">
              <a:extLst>
                <a:ext uri="{FF2B5EF4-FFF2-40B4-BE49-F238E27FC236}">
                  <a16:creationId xmlns:a16="http://schemas.microsoft.com/office/drawing/2014/main" id="{6F3A6A70-51A0-4D62-BF7E-134C10C4C78B}"/>
                </a:ext>
              </a:extLst>
            </p:cNvPr>
            <p:cNvGrpSpPr/>
            <p:nvPr/>
          </p:nvGrpSpPr>
          <p:grpSpPr>
            <a:xfrm>
              <a:off x="1033552" y="3673496"/>
              <a:ext cx="2301475" cy="3117829"/>
              <a:chOff x="6322346" y="1758949"/>
              <a:chExt cx="2566957" cy="4006172"/>
            </a:xfrm>
          </p:grpSpPr>
          <p:sp>
            <p:nvSpPr>
              <p:cNvPr id="31" name="Speech Bubble: Rectangle 30">
                <a:extLst>
                  <a:ext uri="{FF2B5EF4-FFF2-40B4-BE49-F238E27FC236}">
                    <a16:creationId xmlns:a16="http://schemas.microsoft.com/office/drawing/2014/main" id="{9884059C-952E-4634-913F-CC187C046DBA}"/>
                  </a:ext>
                </a:extLst>
              </p:cNvPr>
              <p:cNvSpPr/>
              <p:nvPr/>
            </p:nvSpPr>
            <p:spPr>
              <a:xfrm>
                <a:off x="6322346" y="1758949"/>
                <a:ext cx="2566957" cy="4006172"/>
              </a:xfrm>
              <a:prstGeom prst="wedgeRectCallout">
                <a:avLst>
                  <a:gd name="adj1" fmla="val -10137"/>
                  <a:gd name="adj2" fmla="val 20911"/>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pic>
            <p:nvPicPr>
              <p:cNvPr id="32" name="Picture 31" descr="Qr code&#10;&#10;Description automatically generated">
                <a:extLst>
                  <a:ext uri="{FF2B5EF4-FFF2-40B4-BE49-F238E27FC236}">
                    <a16:creationId xmlns:a16="http://schemas.microsoft.com/office/drawing/2014/main" id="{4C5607B2-973F-46EE-99A5-53C47933C2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8645" y="3063845"/>
                <a:ext cx="1702285" cy="1968915"/>
              </a:xfrm>
              <a:prstGeom prst="rect">
                <a:avLst/>
              </a:prstGeom>
            </p:spPr>
          </p:pic>
          <p:sp>
            <p:nvSpPr>
              <p:cNvPr id="33" name="TextBox 32">
                <a:extLst>
                  <a:ext uri="{FF2B5EF4-FFF2-40B4-BE49-F238E27FC236}">
                    <a16:creationId xmlns:a16="http://schemas.microsoft.com/office/drawing/2014/main" id="{D7E6037B-B397-4B21-A286-4D5372C733AC}"/>
                  </a:ext>
                </a:extLst>
              </p:cNvPr>
              <p:cNvSpPr txBox="1"/>
              <p:nvPr/>
            </p:nvSpPr>
            <p:spPr>
              <a:xfrm>
                <a:off x="6495278" y="2026983"/>
                <a:ext cx="2210877" cy="949127"/>
              </a:xfrm>
              <a:prstGeom prst="rect">
                <a:avLst/>
              </a:prstGeom>
              <a:noFill/>
            </p:spPr>
            <p:txBody>
              <a:bodyPr wrap="square" rtlCol="0">
                <a:spAutoFit/>
              </a:bodyPr>
              <a:lstStyle/>
              <a:p>
                <a:pPr algn="r" rtl="1"/>
                <a:r>
                  <a:rPr lang="ar-OM" sz="1400" b="1" dirty="0"/>
                  <a:t>امسحي رمز الاستجابة السريعة هذا ضوئيًا لعرض بطاقات النساء صانعات سلام.</a:t>
                </a:r>
                <a:endParaRPr lang="en-GB" sz="1400" b="1" dirty="0"/>
              </a:p>
            </p:txBody>
          </p:sp>
        </p:grpSp>
        <p:sp>
          <p:nvSpPr>
            <p:cNvPr id="34" name="TextBox 33">
              <a:extLst>
                <a:ext uri="{FF2B5EF4-FFF2-40B4-BE49-F238E27FC236}">
                  <a16:creationId xmlns:a16="http://schemas.microsoft.com/office/drawing/2014/main" id="{FF10B27D-8E62-49E5-8B5A-072B7401324D}"/>
                </a:ext>
              </a:extLst>
            </p:cNvPr>
            <p:cNvSpPr txBox="1"/>
            <p:nvPr/>
          </p:nvSpPr>
          <p:spPr>
            <a:xfrm>
              <a:off x="1188599" y="6264257"/>
              <a:ext cx="2063450" cy="507831"/>
            </a:xfrm>
            <a:prstGeom prst="rect">
              <a:avLst/>
            </a:prstGeom>
            <a:noFill/>
          </p:spPr>
          <p:txBody>
            <a:bodyPr wrap="square" rtlCol="0">
              <a:spAutoFit/>
            </a:bodyPr>
            <a:lstStyle/>
            <a:p>
              <a:r>
                <a:rPr lang="en-GB" sz="900" b="1" dirty="0">
                  <a:hlinkClick r:id="rId7"/>
                </a:rPr>
                <a:t>https://www.wagggs.org/ar/resources/world-thinking-day-2021-activity-pack/</a:t>
              </a:r>
              <a:r>
                <a:rPr lang="en-GB" sz="900" b="1" dirty="0"/>
                <a:t> </a:t>
              </a:r>
            </a:p>
          </p:txBody>
        </p:sp>
      </p:grpSp>
    </p:spTree>
    <p:extLst>
      <p:ext uri="{BB962C8B-B14F-4D97-AF65-F5344CB8AC3E}">
        <p14:creationId xmlns:p14="http://schemas.microsoft.com/office/powerpoint/2010/main" val="2111384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2EDFC0B-611D-4420-8746-90692640E3A5}"/>
              </a:ext>
            </a:extLst>
          </p:cNvPr>
          <p:cNvGrpSpPr/>
          <p:nvPr/>
        </p:nvGrpSpPr>
        <p:grpSpPr>
          <a:xfrm>
            <a:off x="595015" y="1585121"/>
            <a:ext cx="7955872" cy="1160520"/>
            <a:chOff x="441940" y="667647"/>
            <a:chExt cx="7955872" cy="1160520"/>
          </a:xfrm>
        </p:grpSpPr>
        <p:sp>
          <p:nvSpPr>
            <p:cNvPr id="9" name="TextBox 8">
              <a:extLst>
                <a:ext uri="{FF2B5EF4-FFF2-40B4-BE49-F238E27FC236}">
                  <a16:creationId xmlns:a16="http://schemas.microsoft.com/office/drawing/2014/main" id="{52749B5B-7F4E-45A9-AEBE-5DB810ECF3BA}"/>
                </a:ext>
              </a:extLst>
            </p:cNvPr>
            <p:cNvSpPr txBox="1"/>
            <p:nvPr/>
          </p:nvSpPr>
          <p:spPr>
            <a:xfrm>
              <a:off x="6975710" y="667647"/>
              <a:ext cx="1408447" cy="800219"/>
            </a:xfrm>
            <a:prstGeom prst="roundRect">
              <a:avLst/>
            </a:prstGeom>
            <a:noFill/>
            <a:ln w="28575">
              <a:solidFill>
                <a:schemeClr val="accent2"/>
              </a:solidFill>
            </a:ln>
          </p:spPr>
          <p:txBody>
            <a:bodyPr wrap="square" anchor="ctr">
              <a:spAutoFit/>
            </a:bodyPr>
            <a:lstStyle/>
            <a:p>
              <a:pPr algn="ctr" rtl="1"/>
              <a:r>
                <a:rPr lang="ar-OM" b="1" dirty="0"/>
                <a:t>نشاط</a:t>
              </a:r>
              <a:endParaRPr lang="en-GB" b="1" dirty="0"/>
            </a:p>
            <a:p>
              <a:endParaRPr lang="en-GB" b="1" dirty="0"/>
            </a:p>
            <a:p>
              <a:endParaRPr lang="en-GB" sz="100" b="1" dirty="0"/>
            </a:p>
            <a:p>
              <a:endParaRPr lang="en-GB" sz="100" b="1" dirty="0"/>
            </a:p>
            <a:p>
              <a:endParaRPr lang="en-GB" sz="100" b="1" dirty="0"/>
            </a:p>
            <a:p>
              <a:endParaRPr lang="en-GB" sz="100" b="1" dirty="0"/>
            </a:p>
            <a:p>
              <a:endParaRPr lang="en-GB" sz="100" b="1" dirty="0"/>
            </a:p>
          </p:txBody>
        </p:sp>
        <p:sp>
          <p:nvSpPr>
            <p:cNvPr id="16" name="TextBox 15">
              <a:extLst>
                <a:ext uri="{FF2B5EF4-FFF2-40B4-BE49-F238E27FC236}">
                  <a16:creationId xmlns:a16="http://schemas.microsoft.com/office/drawing/2014/main" id="{AC5217A9-A044-4E22-A741-71992FF45EE8}"/>
                </a:ext>
              </a:extLst>
            </p:cNvPr>
            <p:cNvSpPr txBox="1"/>
            <p:nvPr/>
          </p:nvSpPr>
          <p:spPr>
            <a:xfrm>
              <a:off x="441940" y="1158559"/>
              <a:ext cx="7955872" cy="669608"/>
            </a:xfrm>
            <a:prstGeom prst="roundRect">
              <a:avLst>
                <a:gd name="adj" fmla="val 22582"/>
              </a:avLst>
            </a:prstGeom>
            <a:solidFill>
              <a:schemeClr val="accent2"/>
            </a:solidFill>
          </p:spPr>
          <p:txBody>
            <a:bodyPr wrap="square" anchor="ctr">
              <a:spAutoFit/>
            </a:bodyPr>
            <a:lstStyle/>
            <a:p>
              <a:pPr algn="r" rtl="1"/>
              <a:r>
                <a:rPr lang="ar-OM" sz="1600" dirty="0"/>
                <a:t>تخيلي أنكِ عضوة في لجنة جائزة نوبل للسلام. تحاول اللجنة أن يتفق الجميع على اختيار الفائز بجائزة السلام. عندما لا يكون هناك قرار بالإجماع، يتم الاختيار بأغلبية الأصوات.</a:t>
              </a:r>
              <a:endParaRPr lang="en-GB" sz="1600" dirty="0"/>
            </a:p>
          </p:txBody>
        </p:sp>
      </p:grpSp>
      <p:pic>
        <p:nvPicPr>
          <p:cNvPr id="1034" name="Picture 10" descr="WHO, Greta or press watchdogs for Nobel Peace Prize?">
            <a:extLst>
              <a:ext uri="{FF2B5EF4-FFF2-40B4-BE49-F238E27FC236}">
                <a16:creationId xmlns:a16="http://schemas.microsoft.com/office/drawing/2014/main" id="{56279C94-13F4-4541-B970-B8455863D5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650" y="3850576"/>
            <a:ext cx="2114550" cy="21145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DA032A2-8B8C-4B2B-9BE7-01F4EC163036}"/>
              </a:ext>
            </a:extLst>
          </p:cNvPr>
          <p:cNvSpPr txBox="1"/>
          <p:nvPr/>
        </p:nvSpPr>
        <p:spPr>
          <a:xfrm>
            <a:off x="595015" y="2745641"/>
            <a:ext cx="5796259" cy="923330"/>
          </a:xfrm>
          <a:prstGeom prst="rect">
            <a:avLst/>
          </a:prstGeom>
          <a:noFill/>
        </p:spPr>
        <p:txBody>
          <a:bodyPr wrap="square">
            <a:spAutoFit/>
          </a:bodyPr>
          <a:lstStyle/>
          <a:p>
            <a:endParaRPr lang="en-GB" sz="1800" dirty="0"/>
          </a:p>
          <a:p>
            <a:pPr marL="342900" indent="-342900" algn="r" rtl="1">
              <a:buFont typeface="+mj-lt"/>
              <a:buAutoNum type="arabicPeriod"/>
            </a:pPr>
            <a:r>
              <a:rPr lang="ar-OM" dirty="0"/>
              <a:t>يجب أن تقنعي زميلاتك أعضاء اللجنة (كل من تكملي هذا النشاط معه) أن الشخص الذي اخترته يستحق هذه الجائزة</a:t>
            </a:r>
            <a:r>
              <a:rPr lang="en-GB" sz="1800" dirty="0"/>
              <a:t>.</a:t>
            </a:r>
          </a:p>
        </p:txBody>
      </p:sp>
      <p:sp>
        <p:nvSpPr>
          <p:cNvPr id="13" name="Footer Placeholder 7">
            <a:extLst>
              <a:ext uri="{FF2B5EF4-FFF2-40B4-BE49-F238E27FC236}">
                <a16:creationId xmlns:a16="http://schemas.microsoft.com/office/drawing/2014/main" id="{B4D9CCB8-0740-4BF5-B44F-A7CA8DC93DE7}"/>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4" name="Rectangle: Rounded Corners 13">
            <a:extLst>
              <a:ext uri="{FF2B5EF4-FFF2-40B4-BE49-F238E27FC236}">
                <a16:creationId xmlns:a16="http://schemas.microsoft.com/office/drawing/2014/main" id="{E1C559CC-23E8-4E66-B3DF-D8D907E12AAE}"/>
              </a:ext>
            </a:extLst>
          </p:cNvPr>
          <p:cNvSpPr/>
          <p:nvPr/>
        </p:nvSpPr>
        <p:spPr>
          <a:xfrm>
            <a:off x="0" y="339827"/>
            <a:ext cx="2721429" cy="61877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النساء</a:t>
            </a:r>
            <a:r>
              <a:rPr lang="en-GB" sz="2000" b="1" dirty="0">
                <a:latin typeface="+mj-lt"/>
              </a:rPr>
              <a:t> </a:t>
            </a:r>
            <a:r>
              <a:rPr lang="ar-OM" sz="2000" b="1" dirty="0">
                <a:latin typeface="+mj-lt"/>
              </a:rPr>
              <a:t>صانعات سلام</a:t>
            </a:r>
            <a:endParaRPr lang="en-GB" sz="2000" b="1" dirty="0">
              <a:latin typeface="+mj-lt"/>
            </a:endParaRPr>
          </a:p>
        </p:txBody>
      </p:sp>
    </p:spTree>
    <p:extLst>
      <p:ext uri="{BB962C8B-B14F-4D97-AF65-F5344CB8AC3E}">
        <p14:creationId xmlns:p14="http://schemas.microsoft.com/office/powerpoint/2010/main" val="1289472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2EDFC0B-611D-4420-8746-90692640E3A5}"/>
              </a:ext>
            </a:extLst>
          </p:cNvPr>
          <p:cNvGrpSpPr/>
          <p:nvPr/>
        </p:nvGrpSpPr>
        <p:grpSpPr>
          <a:xfrm>
            <a:off x="594064" y="1492073"/>
            <a:ext cx="7404735" cy="1193003"/>
            <a:chOff x="438817" y="653227"/>
            <a:chExt cx="7955872" cy="1193003"/>
          </a:xfrm>
        </p:grpSpPr>
        <p:sp>
          <p:nvSpPr>
            <p:cNvPr id="9" name="TextBox 8">
              <a:extLst>
                <a:ext uri="{FF2B5EF4-FFF2-40B4-BE49-F238E27FC236}">
                  <a16:creationId xmlns:a16="http://schemas.microsoft.com/office/drawing/2014/main" id="{52749B5B-7F4E-45A9-AEBE-5DB810ECF3BA}"/>
                </a:ext>
              </a:extLst>
            </p:cNvPr>
            <p:cNvSpPr txBox="1"/>
            <p:nvPr/>
          </p:nvSpPr>
          <p:spPr>
            <a:xfrm>
              <a:off x="6962849" y="653227"/>
              <a:ext cx="1408447" cy="800219"/>
            </a:xfrm>
            <a:prstGeom prst="roundRect">
              <a:avLst/>
            </a:prstGeom>
            <a:noFill/>
            <a:ln w="28575">
              <a:solidFill>
                <a:schemeClr val="accent2"/>
              </a:solidFill>
            </a:ln>
          </p:spPr>
          <p:txBody>
            <a:bodyPr wrap="square" anchor="ctr">
              <a:spAutoFit/>
            </a:bodyPr>
            <a:lstStyle/>
            <a:p>
              <a:pPr algn="ctr" rtl="1"/>
              <a:r>
                <a:rPr lang="ar-OM" b="1" dirty="0"/>
                <a:t>نشاط</a:t>
              </a:r>
              <a:endParaRPr lang="en-GB" b="1" dirty="0"/>
            </a:p>
            <a:p>
              <a:endParaRPr lang="en-GB" b="1" dirty="0"/>
            </a:p>
            <a:p>
              <a:endParaRPr lang="en-GB" sz="100" b="1" dirty="0"/>
            </a:p>
            <a:p>
              <a:endParaRPr lang="en-GB" sz="100" b="1" dirty="0"/>
            </a:p>
            <a:p>
              <a:endParaRPr lang="en-GB" sz="100" b="1" dirty="0"/>
            </a:p>
            <a:p>
              <a:endParaRPr lang="en-GB" sz="100" b="1" dirty="0"/>
            </a:p>
            <a:p>
              <a:endParaRPr lang="en-GB" sz="100" b="1" dirty="0"/>
            </a:p>
          </p:txBody>
        </p:sp>
        <p:sp>
          <p:nvSpPr>
            <p:cNvPr id="16" name="TextBox 15">
              <a:extLst>
                <a:ext uri="{FF2B5EF4-FFF2-40B4-BE49-F238E27FC236}">
                  <a16:creationId xmlns:a16="http://schemas.microsoft.com/office/drawing/2014/main" id="{AC5217A9-A044-4E22-A741-71992FF45EE8}"/>
                </a:ext>
              </a:extLst>
            </p:cNvPr>
            <p:cNvSpPr txBox="1"/>
            <p:nvPr/>
          </p:nvSpPr>
          <p:spPr>
            <a:xfrm>
              <a:off x="438817" y="1081134"/>
              <a:ext cx="7955872" cy="765096"/>
            </a:xfrm>
            <a:prstGeom prst="roundRect">
              <a:avLst>
                <a:gd name="adj" fmla="val 21937"/>
              </a:avLst>
            </a:prstGeom>
            <a:solidFill>
              <a:schemeClr val="accent2"/>
            </a:solidFill>
          </p:spPr>
          <p:txBody>
            <a:bodyPr wrap="square" anchor="ctr">
              <a:spAutoFit/>
            </a:bodyPr>
            <a:lstStyle/>
            <a:p>
              <a:pPr algn="r" rtl="1"/>
              <a:r>
                <a:rPr lang="ar-OM" b="1" dirty="0">
                  <a:solidFill>
                    <a:schemeClr val="bg2"/>
                  </a:solidFill>
                </a:rPr>
                <a:t>اقض بعض الوقت في تحضير عرضك</a:t>
              </a:r>
              <a:endParaRPr lang="en-GB" b="1" dirty="0">
                <a:solidFill>
                  <a:schemeClr val="bg2"/>
                </a:solidFill>
              </a:endParaRPr>
            </a:p>
            <a:p>
              <a:pPr algn="r" rtl="1"/>
              <a:r>
                <a:rPr lang="ar-OM" dirty="0"/>
                <a:t>(إذا كنتي تقومي بإعداد عرضك كمجموعة، فاختاري شخصًا واحدًا لتقديمه).</a:t>
              </a:r>
              <a:endParaRPr lang="en-GB" dirty="0"/>
            </a:p>
          </p:txBody>
        </p:sp>
      </p:grpSp>
      <p:sp>
        <p:nvSpPr>
          <p:cNvPr id="11" name="TextBox 10">
            <a:extLst>
              <a:ext uri="{FF2B5EF4-FFF2-40B4-BE49-F238E27FC236}">
                <a16:creationId xmlns:a16="http://schemas.microsoft.com/office/drawing/2014/main" id="{ACF1F530-A5F9-4E8E-9A9A-C6799E6F31B9}"/>
              </a:ext>
            </a:extLst>
          </p:cNvPr>
          <p:cNvSpPr txBox="1"/>
          <p:nvPr/>
        </p:nvSpPr>
        <p:spPr>
          <a:xfrm>
            <a:off x="2242457" y="3192892"/>
            <a:ext cx="5756342" cy="2031325"/>
          </a:xfrm>
          <a:prstGeom prst="rect">
            <a:avLst/>
          </a:prstGeom>
          <a:noFill/>
        </p:spPr>
        <p:txBody>
          <a:bodyPr wrap="square">
            <a:spAutoFit/>
          </a:bodyPr>
          <a:lstStyle/>
          <a:p>
            <a:pPr marL="342900" indent="-342900" algn="r" rtl="1">
              <a:buFont typeface="+mj-lt"/>
              <a:buAutoNum type="arabicPeriod" startAt="2"/>
            </a:pPr>
            <a:r>
              <a:rPr lang="ar-OM" dirty="0"/>
              <a:t>سيكون لكل شخص في مجموعتك 45 ثانية لإقناع أعضاء اللجنة بالتصويت لصالح الشخص الذي تقدميه.</a:t>
            </a:r>
            <a:endParaRPr lang="en-GB" dirty="0"/>
          </a:p>
          <a:p>
            <a:pPr algn="r" rtl="1"/>
            <a:r>
              <a:rPr lang="ar-OM" b="1" dirty="0"/>
              <a:t>انظر إلى الملف الشخصي الذي حصلتي عليه وفكري في:</a:t>
            </a:r>
            <a:endParaRPr lang="en-GB" b="1" dirty="0"/>
          </a:p>
          <a:p>
            <a:pPr marL="742950" lvl="1" indent="-285750" algn="r" rtl="1">
              <a:buFont typeface="Arial" panose="020B0604020202020204" pitchFamily="34" charset="0"/>
              <a:buChar char="•"/>
            </a:pPr>
            <a:r>
              <a:rPr lang="ar-OM" dirty="0"/>
              <a:t>الخطوات التي اتخذوها لبناء عالم أكثر سلاما</a:t>
            </a:r>
          </a:p>
          <a:p>
            <a:pPr marL="742950" lvl="1" indent="-285750" algn="r" rtl="1">
              <a:buFont typeface="Arial" panose="020B0604020202020204" pitchFamily="34" charset="0"/>
              <a:buChar char="•"/>
            </a:pPr>
            <a:r>
              <a:rPr lang="ar-OM" dirty="0"/>
              <a:t>الحواجز والعقبات التي تغلبوا عليها</a:t>
            </a:r>
          </a:p>
          <a:p>
            <a:pPr marL="742950" lvl="1" indent="-285750" algn="r" rtl="1">
              <a:buFont typeface="Arial" panose="020B0604020202020204" pitchFamily="34" charset="0"/>
              <a:buChar char="•"/>
            </a:pPr>
            <a:r>
              <a:rPr lang="ar-OM" dirty="0"/>
              <a:t>الفرق الذي صنعوه في العالم</a:t>
            </a:r>
          </a:p>
          <a:p>
            <a:pPr marL="742950" lvl="1" indent="-285750" algn="r" rtl="1">
              <a:buFont typeface="Arial" panose="020B0604020202020204" pitchFamily="34" charset="0"/>
              <a:buChar char="•"/>
            </a:pPr>
            <a:r>
              <a:rPr lang="ar-OM" dirty="0"/>
              <a:t>كيف يلهمونك</a:t>
            </a:r>
            <a:endParaRPr lang="en-GB" dirty="0"/>
          </a:p>
        </p:txBody>
      </p:sp>
      <p:sp>
        <p:nvSpPr>
          <p:cNvPr id="13" name="Footer Placeholder 7">
            <a:extLst>
              <a:ext uri="{FF2B5EF4-FFF2-40B4-BE49-F238E27FC236}">
                <a16:creationId xmlns:a16="http://schemas.microsoft.com/office/drawing/2014/main" id="{72096743-E22C-48FB-9916-FAA70EA76DE7}"/>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4" name="Rectangle: Rounded Corners 13">
            <a:extLst>
              <a:ext uri="{FF2B5EF4-FFF2-40B4-BE49-F238E27FC236}">
                <a16:creationId xmlns:a16="http://schemas.microsoft.com/office/drawing/2014/main" id="{A46F148F-2980-4D33-A2E2-99EEF42320E3}"/>
              </a:ext>
            </a:extLst>
          </p:cNvPr>
          <p:cNvSpPr/>
          <p:nvPr/>
        </p:nvSpPr>
        <p:spPr>
          <a:xfrm>
            <a:off x="0" y="339827"/>
            <a:ext cx="2721429" cy="61877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النساء</a:t>
            </a:r>
            <a:r>
              <a:rPr lang="en-GB" sz="2000" b="1" dirty="0">
                <a:latin typeface="+mj-lt"/>
              </a:rPr>
              <a:t> </a:t>
            </a:r>
            <a:r>
              <a:rPr lang="ar-OM" sz="2000" b="1" dirty="0">
                <a:latin typeface="+mj-lt"/>
              </a:rPr>
              <a:t>صانعات سلام</a:t>
            </a:r>
            <a:endParaRPr lang="en-GB" sz="2000" b="1" dirty="0">
              <a:latin typeface="+mj-lt"/>
            </a:endParaRPr>
          </a:p>
        </p:txBody>
      </p:sp>
    </p:spTree>
    <p:extLst>
      <p:ext uri="{BB962C8B-B14F-4D97-AF65-F5344CB8AC3E}">
        <p14:creationId xmlns:p14="http://schemas.microsoft.com/office/powerpoint/2010/main" val="744132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2EDFC0B-611D-4420-8746-90692640E3A5}"/>
              </a:ext>
            </a:extLst>
          </p:cNvPr>
          <p:cNvGrpSpPr/>
          <p:nvPr/>
        </p:nvGrpSpPr>
        <p:grpSpPr>
          <a:xfrm>
            <a:off x="771229" y="1210542"/>
            <a:ext cx="7201196" cy="2042512"/>
            <a:chOff x="446703" y="1018928"/>
            <a:chExt cx="7201196" cy="2042512"/>
          </a:xfrm>
        </p:grpSpPr>
        <p:sp>
          <p:nvSpPr>
            <p:cNvPr id="9" name="TextBox 8">
              <a:extLst>
                <a:ext uri="{FF2B5EF4-FFF2-40B4-BE49-F238E27FC236}">
                  <a16:creationId xmlns:a16="http://schemas.microsoft.com/office/drawing/2014/main" id="{52749B5B-7F4E-45A9-AEBE-5DB810ECF3BA}"/>
                </a:ext>
              </a:extLst>
            </p:cNvPr>
            <p:cNvSpPr txBox="1"/>
            <p:nvPr/>
          </p:nvSpPr>
          <p:spPr>
            <a:xfrm>
              <a:off x="6217680" y="1018928"/>
              <a:ext cx="1408447" cy="800219"/>
            </a:xfrm>
            <a:prstGeom prst="roundRect">
              <a:avLst/>
            </a:prstGeom>
            <a:noFill/>
            <a:ln w="28575">
              <a:solidFill>
                <a:schemeClr val="accent2"/>
              </a:solidFill>
            </a:ln>
          </p:spPr>
          <p:txBody>
            <a:bodyPr wrap="square" anchor="ctr">
              <a:spAutoFit/>
            </a:bodyPr>
            <a:lstStyle/>
            <a:p>
              <a:pPr algn="r" rtl="1"/>
              <a:r>
                <a:rPr lang="ar-OM" b="1" dirty="0"/>
                <a:t>نشاط</a:t>
              </a:r>
              <a:endParaRPr lang="en-GB" b="1" dirty="0"/>
            </a:p>
            <a:p>
              <a:pPr algn="r"/>
              <a:endParaRPr lang="en-GB" b="1" dirty="0"/>
            </a:p>
            <a:p>
              <a:pPr algn="r"/>
              <a:endParaRPr lang="en-GB" sz="100" b="1" dirty="0"/>
            </a:p>
            <a:p>
              <a:pPr algn="r"/>
              <a:endParaRPr lang="en-GB" sz="100" b="1" dirty="0"/>
            </a:p>
            <a:p>
              <a:pPr algn="r"/>
              <a:endParaRPr lang="en-GB" sz="100" b="1" dirty="0"/>
            </a:p>
            <a:p>
              <a:pPr algn="r"/>
              <a:endParaRPr lang="en-GB" sz="100" b="1" dirty="0"/>
            </a:p>
            <a:p>
              <a:pPr algn="r"/>
              <a:endParaRPr lang="en-GB" sz="100" b="1" dirty="0"/>
            </a:p>
          </p:txBody>
        </p:sp>
        <p:sp>
          <p:nvSpPr>
            <p:cNvPr id="16" name="TextBox 15">
              <a:extLst>
                <a:ext uri="{FF2B5EF4-FFF2-40B4-BE49-F238E27FC236}">
                  <a16:creationId xmlns:a16="http://schemas.microsoft.com/office/drawing/2014/main" id="{AC5217A9-A044-4E22-A741-71992FF45EE8}"/>
                </a:ext>
              </a:extLst>
            </p:cNvPr>
            <p:cNvSpPr txBox="1"/>
            <p:nvPr/>
          </p:nvSpPr>
          <p:spPr>
            <a:xfrm>
              <a:off x="446703" y="1582684"/>
              <a:ext cx="7201196" cy="1478756"/>
            </a:xfrm>
            <a:prstGeom prst="roundRect">
              <a:avLst>
                <a:gd name="adj" fmla="val 11366"/>
              </a:avLst>
            </a:prstGeom>
            <a:solidFill>
              <a:schemeClr val="accent2"/>
            </a:solidFill>
          </p:spPr>
          <p:txBody>
            <a:bodyPr wrap="square" anchor="ctr">
              <a:spAutoFit/>
            </a:bodyPr>
            <a:lstStyle/>
            <a:p>
              <a:r>
                <a:rPr lang="ar-OM" sz="5400" b="1" dirty="0">
                  <a:solidFill>
                    <a:schemeClr val="bg2"/>
                  </a:solidFill>
                </a:rPr>
                <a:t>حان الوقت لتقديم العرض!</a:t>
              </a:r>
              <a:endParaRPr lang="en-GB" sz="3000" dirty="0"/>
            </a:p>
            <a:p>
              <a:pPr algn="r" rtl="1"/>
              <a:r>
                <a:rPr lang="ar-OM" sz="3000" dirty="0"/>
                <a:t>لديكِ 45 ثانية لعرض مرشحك.</a:t>
              </a:r>
              <a:endParaRPr lang="en-GB" dirty="0"/>
            </a:p>
          </p:txBody>
        </p:sp>
      </p:grpSp>
      <p:grpSp>
        <p:nvGrpSpPr>
          <p:cNvPr id="23" name="Group 22">
            <a:extLst>
              <a:ext uri="{FF2B5EF4-FFF2-40B4-BE49-F238E27FC236}">
                <a16:creationId xmlns:a16="http://schemas.microsoft.com/office/drawing/2014/main" id="{8AFEE167-9A57-4C73-8581-C242C2B5C352}"/>
              </a:ext>
            </a:extLst>
          </p:cNvPr>
          <p:cNvGrpSpPr/>
          <p:nvPr/>
        </p:nvGrpSpPr>
        <p:grpSpPr>
          <a:xfrm>
            <a:off x="1295400" y="4017958"/>
            <a:ext cx="5983005" cy="1774641"/>
            <a:chOff x="-427301" y="4058377"/>
            <a:chExt cx="5983005" cy="1774641"/>
          </a:xfrm>
        </p:grpSpPr>
        <p:sp>
          <p:nvSpPr>
            <p:cNvPr id="24" name="Isosceles Triangle 23">
              <a:extLst>
                <a:ext uri="{FF2B5EF4-FFF2-40B4-BE49-F238E27FC236}">
                  <a16:creationId xmlns:a16="http://schemas.microsoft.com/office/drawing/2014/main" id="{937379EE-251F-4502-8751-E2287F371564}"/>
                </a:ext>
              </a:extLst>
            </p:cNvPr>
            <p:cNvSpPr/>
            <p:nvPr/>
          </p:nvSpPr>
          <p:spPr>
            <a:xfrm rot="15861697">
              <a:off x="3748564" y="4193706"/>
              <a:ext cx="902404" cy="631746"/>
            </a:xfrm>
            <a:prstGeom prst="triangle">
              <a:avLst>
                <a:gd name="adj" fmla="val 2358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5" name="TextBox 24">
              <a:extLst>
                <a:ext uri="{FF2B5EF4-FFF2-40B4-BE49-F238E27FC236}">
                  <a16:creationId xmlns:a16="http://schemas.microsoft.com/office/drawing/2014/main" id="{938B01A3-17FF-4242-B1E9-30E03408B032}"/>
                </a:ext>
              </a:extLst>
            </p:cNvPr>
            <p:cNvSpPr txBox="1"/>
            <p:nvPr/>
          </p:nvSpPr>
          <p:spPr>
            <a:xfrm>
              <a:off x="-427301" y="4509579"/>
              <a:ext cx="5983005" cy="1323439"/>
            </a:xfrm>
            <a:prstGeom prst="rect">
              <a:avLst/>
            </a:prstGeom>
            <a:solidFill>
              <a:schemeClr val="accent2">
                <a:lumMod val="20000"/>
                <a:lumOff val="80000"/>
              </a:schemeClr>
            </a:solidFill>
          </p:spPr>
          <p:txBody>
            <a:bodyPr wrap="square">
              <a:spAutoFit/>
            </a:bodyPr>
            <a:lstStyle/>
            <a:p>
              <a:pPr algn="r" rtl="1"/>
              <a:r>
                <a:rPr lang="ar-OM" sz="1600" b="1" dirty="0"/>
                <a:t>تذكروا</a:t>
              </a:r>
              <a:endParaRPr lang="en-GB" sz="1600" b="1" dirty="0"/>
            </a:p>
            <a:p>
              <a:pPr algn="r" rtl="1"/>
              <a:r>
                <a:rPr lang="ar-OM" sz="1600" dirty="0"/>
                <a:t>ستصوتون لاحقًا، لذا قد ترغبون في تدوين الملاحظات.</a:t>
              </a:r>
            </a:p>
            <a:p>
              <a:pPr algn="r" rtl="1"/>
              <a:endParaRPr lang="ar-OM" sz="1600" dirty="0"/>
            </a:p>
            <a:p>
              <a:pPr algn="r" rtl="1"/>
              <a:r>
                <a:rPr lang="ar-OM" sz="1600" dirty="0"/>
                <a:t>يمكنكم أيضًا إضافة قاعدة إضافية، على سبيل المثال، لا يمكن لأي مجموعة التصويت لصالح المرشح الذي يقدمونه أو يروجون له.</a:t>
              </a:r>
              <a:endParaRPr lang="en-GB" sz="1600" b="1" dirty="0"/>
            </a:p>
          </p:txBody>
        </p:sp>
      </p:grpSp>
      <p:sp>
        <p:nvSpPr>
          <p:cNvPr id="11" name="Footer Placeholder 7">
            <a:extLst>
              <a:ext uri="{FF2B5EF4-FFF2-40B4-BE49-F238E27FC236}">
                <a16:creationId xmlns:a16="http://schemas.microsoft.com/office/drawing/2014/main" id="{FBA5A740-7915-4900-A8E6-3484952E0BBD}"/>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3" name="Rectangle: Rounded Corners 12">
            <a:extLst>
              <a:ext uri="{FF2B5EF4-FFF2-40B4-BE49-F238E27FC236}">
                <a16:creationId xmlns:a16="http://schemas.microsoft.com/office/drawing/2014/main" id="{9C116251-ACCE-4E3F-B1D8-2A62173F4978}"/>
              </a:ext>
            </a:extLst>
          </p:cNvPr>
          <p:cNvSpPr/>
          <p:nvPr/>
        </p:nvSpPr>
        <p:spPr>
          <a:xfrm>
            <a:off x="0" y="339827"/>
            <a:ext cx="2721429" cy="61877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النساء</a:t>
            </a:r>
            <a:r>
              <a:rPr lang="en-GB" sz="2000" b="1" dirty="0">
                <a:latin typeface="+mj-lt"/>
              </a:rPr>
              <a:t> </a:t>
            </a:r>
            <a:r>
              <a:rPr lang="ar-OM" sz="2000" b="1" dirty="0">
                <a:latin typeface="+mj-lt"/>
              </a:rPr>
              <a:t>صانعات سلام</a:t>
            </a:r>
            <a:endParaRPr lang="en-GB" sz="2000" b="1" dirty="0">
              <a:latin typeface="+mj-lt"/>
            </a:endParaRPr>
          </a:p>
        </p:txBody>
      </p:sp>
    </p:spTree>
    <p:extLst>
      <p:ext uri="{BB962C8B-B14F-4D97-AF65-F5344CB8AC3E}">
        <p14:creationId xmlns:p14="http://schemas.microsoft.com/office/powerpoint/2010/main" val="1745462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7D20486-A970-436A-9297-B7E8BE277D6D}"/>
              </a:ext>
            </a:extLst>
          </p:cNvPr>
          <p:cNvSpPr txBox="1"/>
          <p:nvPr/>
        </p:nvSpPr>
        <p:spPr>
          <a:xfrm>
            <a:off x="727414" y="1373885"/>
            <a:ext cx="7856516" cy="646331"/>
          </a:xfrm>
          <a:prstGeom prst="rect">
            <a:avLst/>
          </a:prstGeom>
          <a:noFill/>
        </p:spPr>
        <p:txBody>
          <a:bodyPr wrap="square">
            <a:spAutoFit/>
          </a:bodyPr>
          <a:lstStyle/>
          <a:p>
            <a:pPr marL="342900" indent="-342900" algn="r" rtl="1">
              <a:buFont typeface="+mj-lt"/>
              <a:buAutoNum type="arabicPeriod" startAt="3"/>
            </a:pPr>
            <a:r>
              <a:rPr lang="ar-OM" dirty="0"/>
              <a:t>الآن بعد أن سمعتم كلام الجميع، صوّتوا لصانع السلام الذي تشعرون به، يجب أن تكون الفائز التالي بجائزة السلام.</a:t>
            </a:r>
            <a:endParaRPr lang="en-GB" sz="1800" dirty="0"/>
          </a:p>
        </p:txBody>
      </p:sp>
      <p:pic>
        <p:nvPicPr>
          <p:cNvPr id="17" name="Picture 16">
            <a:extLst>
              <a:ext uri="{FF2B5EF4-FFF2-40B4-BE49-F238E27FC236}">
                <a16:creationId xmlns:a16="http://schemas.microsoft.com/office/drawing/2014/main" id="{F9635BD5-25C0-40CD-81D3-E758404049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810" y="1732770"/>
            <a:ext cx="2665190" cy="5651570"/>
          </a:xfrm>
          <a:prstGeom prst="rect">
            <a:avLst/>
          </a:prstGeom>
        </p:spPr>
      </p:pic>
      <p:grpSp>
        <p:nvGrpSpPr>
          <p:cNvPr id="4" name="Group 3">
            <a:extLst>
              <a:ext uri="{FF2B5EF4-FFF2-40B4-BE49-F238E27FC236}">
                <a16:creationId xmlns:a16="http://schemas.microsoft.com/office/drawing/2014/main" id="{9792FB83-D4F8-4733-BB68-43D268D3780E}"/>
              </a:ext>
            </a:extLst>
          </p:cNvPr>
          <p:cNvGrpSpPr/>
          <p:nvPr/>
        </p:nvGrpSpPr>
        <p:grpSpPr>
          <a:xfrm>
            <a:off x="841321" y="2496452"/>
            <a:ext cx="5943300" cy="1323439"/>
            <a:chOff x="78962" y="4270982"/>
            <a:chExt cx="5943300" cy="1323439"/>
          </a:xfrm>
        </p:grpSpPr>
        <p:sp>
          <p:nvSpPr>
            <p:cNvPr id="3" name="Isosceles Triangle 2">
              <a:extLst>
                <a:ext uri="{FF2B5EF4-FFF2-40B4-BE49-F238E27FC236}">
                  <a16:creationId xmlns:a16="http://schemas.microsoft.com/office/drawing/2014/main" id="{C203D913-1AE0-4576-A52E-ADE2ECED34C3}"/>
                </a:ext>
              </a:extLst>
            </p:cNvPr>
            <p:cNvSpPr/>
            <p:nvPr/>
          </p:nvSpPr>
          <p:spPr>
            <a:xfrm rot="20231026">
              <a:off x="5119858" y="4421233"/>
              <a:ext cx="902404" cy="631746"/>
            </a:xfrm>
            <a:prstGeom prst="triangle">
              <a:avLst>
                <a:gd name="adj" fmla="val 2358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8" name="TextBox 17">
              <a:extLst>
                <a:ext uri="{FF2B5EF4-FFF2-40B4-BE49-F238E27FC236}">
                  <a16:creationId xmlns:a16="http://schemas.microsoft.com/office/drawing/2014/main" id="{7C111EA5-4C07-4549-A428-72B7677F9A6D}"/>
                </a:ext>
              </a:extLst>
            </p:cNvPr>
            <p:cNvSpPr txBox="1"/>
            <p:nvPr/>
          </p:nvSpPr>
          <p:spPr>
            <a:xfrm>
              <a:off x="78962" y="4270982"/>
              <a:ext cx="5427086" cy="1323439"/>
            </a:xfrm>
            <a:prstGeom prst="rect">
              <a:avLst/>
            </a:prstGeom>
            <a:solidFill>
              <a:schemeClr val="accent2">
                <a:lumMod val="20000"/>
                <a:lumOff val="80000"/>
              </a:schemeClr>
            </a:solidFill>
          </p:spPr>
          <p:txBody>
            <a:bodyPr wrap="square">
              <a:spAutoFit/>
            </a:bodyPr>
            <a:lstStyle/>
            <a:p>
              <a:pPr algn="r" rtl="1"/>
              <a:r>
                <a:rPr lang="ar-OM" sz="1600" b="1" dirty="0"/>
                <a:t>هل تعلم؟</a:t>
              </a:r>
              <a:endParaRPr lang="en-GB" sz="1600" b="1" dirty="0"/>
            </a:p>
            <a:p>
              <a:pPr algn="r" rtl="1"/>
              <a:r>
                <a:rPr lang="ar-OM" sz="1600" dirty="0"/>
                <a:t>جائزة نوبل للسلام هي جائزة تُمنح لشخص قام بعمل رائع في؛ بناء السلام بين الدول، وتقليص عدد الجيوش الدائمة، أو إنشاء منظمات سلام.</a:t>
              </a:r>
            </a:p>
            <a:p>
              <a:pPr algn="r" rtl="1"/>
              <a:endParaRPr lang="en-GB" sz="1600" dirty="0"/>
            </a:p>
            <a:p>
              <a:pPr algn="r" rtl="1"/>
              <a:r>
                <a:rPr lang="ar-OM" sz="1600" dirty="0"/>
                <a:t>من بين 107 شخصاً حصلوا على جائزة نوبل للسلام، هناك 17 امرأة.</a:t>
              </a:r>
              <a:endParaRPr lang="en-GB" sz="1600" b="1" dirty="0"/>
            </a:p>
          </p:txBody>
        </p:sp>
      </p:grpSp>
      <p:grpSp>
        <p:nvGrpSpPr>
          <p:cNvPr id="19" name="Group 18">
            <a:extLst>
              <a:ext uri="{FF2B5EF4-FFF2-40B4-BE49-F238E27FC236}">
                <a16:creationId xmlns:a16="http://schemas.microsoft.com/office/drawing/2014/main" id="{103946AF-494B-4C0E-AE39-1196986FD468}"/>
              </a:ext>
            </a:extLst>
          </p:cNvPr>
          <p:cNvGrpSpPr/>
          <p:nvPr/>
        </p:nvGrpSpPr>
        <p:grpSpPr>
          <a:xfrm>
            <a:off x="1967665" y="4784746"/>
            <a:ext cx="5208669" cy="830997"/>
            <a:chOff x="668881" y="4196110"/>
            <a:chExt cx="4361456" cy="830997"/>
          </a:xfrm>
        </p:grpSpPr>
        <p:sp>
          <p:nvSpPr>
            <p:cNvPr id="20" name="Isosceles Triangle 19">
              <a:extLst>
                <a:ext uri="{FF2B5EF4-FFF2-40B4-BE49-F238E27FC236}">
                  <a16:creationId xmlns:a16="http://schemas.microsoft.com/office/drawing/2014/main" id="{31F0DF6C-7F26-4737-9515-E0ACBBC94E43}"/>
                </a:ext>
              </a:extLst>
            </p:cNvPr>
            <p:cNvSpPr/>
            <p:nvPr/>
          </p:nvSpPr>
          <p:spPr>
            <a:xfrm rot="3023157">
              <a:off x="4487280" y="4153434"/>
              <a:ext cx="492935" cy="593178"/>
            </a:xfrm>
            <a:prstGeom prst="triangle">
              <a:avLst>
                <a:gd name="adj" fmla="val 6949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TextBox 20">
              <a:extLst>
                <a:ext uri="{FF2B5EF4-FFF2-40B4-BE49-F238E27FC236}">
                  <a16:creationId xmlns:a16="http://schemas.microsoft.com/office/drawing/2014/main" id="{30EB9CDF-AF1A-4905-9810-F6FB24B189D7}"/>
                </a:ext>
              </a:extLst>
            </p:cNvPr>
            <p:cNvSpPr txBox="1"/>
            <p:nvPr/>
          </p:nvSpPr>
          <p:spPr>
            <a:xfrm>
              <a:off x="668881" y="4196110"/>
              <a:ext cx="4007453" cy="830997"/>
            </a:xfrm>
            <a:prstGeom prst="rect">
              <a:avLst/>
            </a:prstGeom>
            <a:solidFill>
              <a:schemeClr val="accent2">
                <a:lumMod val="20000"/>
                <a:lumOff val="80000"/>
              </a:schemeClr>
            </a:solidFill>
          </p:spPr>
          <p:txBody>
            <a:bodyPr wrap="square">
              <a:spAutoFit/>
            </a:bodyPr>
            <a:lstStyle/>
            <a:p>
              <a:endParaRPr lang="en-GB" sz="1600" b="1" dirty="0"/>
            </a:p>
            <a:p>
              <a:pPr algn="r" rtl="1"/>
              <a:r>
                <a:rPr lang="ar-OM" sz="1600" b="1" dirty="0"/>
                <a:t>أكملي نشاطًا من قسم "الوقوف معًا" واتخاذ الإجراءات وبناء السلام في مجتمعك.</a:t>
              </a:r>
              <a:endParaRPr lang="en-GB" sz="1600" b="1" dirty="0"/>
            </a:p>
          </p:txBody>
        </p:sp>
      </p:grpSp>
      <p:sp>
        <p:nvSpPr>
          <p:cNvPr id="13" name="Footer Placeholder 7">
            <a:extLst>
              <a:ext uri="{FF2B5EF4-FFF2-40B4-BE49-F238E27FC236}">
                <a16:creationId xmlns:a16="http://schemas.microsoft.com/office/drawing/2014/main" id="{9AFBC5D3-89DB-4F27-A735-81A5A2A5A031}"/>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4" name="Rectangle: Rounded Corners 13">
            <a:extLst>
              <a:ext uri="{FF2B5EF4-FFF2-40B4-BE49-F238E27FC236}">
                <a16:creationId xmlns:a16="http://schemas.microsoft.com/office/drawing/2014/main" id="{2B2E1B1D-7C7C-4382-80E1-DE430C47BAEB}"/>
              </a:ext>
            </a:extLst>
          </p:cNvPr>
          <p:cNvSpPr/>
          <p:nvPr/>
        </p:nvSpPr>
        <p:spPr>
          <a:xfrm>
            <a:off x="0" y="339827"/>
            <a:ext cx="2721429" cy="61877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النساء</a:t>
            </a:r>
            <a:r>
              <a:rPr lang="en-GB" sz="2000" b="1" dirty="0">
                <a:latin typeface="+mj-lt"/>
              </a:rPr>
              <a:t> </a:t>
            </a:r>
            <a:r>
              <a:rPr lang="ar-OM" sz="2000" b="1" dirty="0">
                <a:latin typeface="+mj-lt"/>
              </a:rPr>
              <a:t>صانعات سلام</a:t>
            </a:r>
            <a:endParaRPr lang="en-GB" sz="2000" b="1" dirty="0">
              <a:latin typeface="+mj-lt"/>
            </a:endParaRPr>
          </a:p>
        </p:txBody>
      </p:sp>
    </p:spTree>
    <p:extLst>
      <p:ext uri="{BB962C8B-B14F-4D97-AF65-F5344CB8AC3E}">
        <p14:creationId xmlns:p14="http://schemas.microsoft.com/office/powerpoint/2010/main" val="4196036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sosceles Triangle 24">
            <a:extLst>
              <a:ext uri="{FF2B5EF4-FFF2-40B4-BE49-F238E27FC236}">
                <a16:creationId xmlns:a16="http://schemas.microsoft.com/office/drawing/2014/main" id="{DA75B2C2-FDE2-41E9-B252-F21F94DC04A2}"/>
              </a:ext>
            </a:extLst>
          </p:cNvPr>
          <p:cNvSpPr/>
          <p:nvPr/>
        </p:nvSpPr>
        <p:spPr>
          <a:xfrm rot="10483856" flipH="1" flipV="1">
            <a:off x="5998160" y="2476782"/>
            <a:ext cx="1100776" cy="751714"/>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 name="Group 14">
            <a:extLst>
              <a:ext uri="{FF2B5EF4-FFF2-40B4-BE49-F238E27FC236}">
                <a16:creationId xmlns:a16="http://schemas.microsoft.com/office/drawing/2014/main" id="{E5F2F811-530C-4844-B64D-9BF85EE6EDAF}"/>
              </a:ext>
            </a:extLst>
          </p:cNvPr>
          <p:cNvGrpSpPr/>
          <p:nvPr/>
        </p:nvGrpSpPr>
        <p:grpSpPr>
          <a:xfrm>
            <a:off x="349306" y="1529159"/>
            <a:ext cx="3786812" cy="4743054"/>
            <a:chOff x="368321" y="481275"/>
            <a:chExt cx="3786812" cy="4743054"/>
          </a:xfrm>
        </p:grpSpPr>
        <p:grpSp>
          <p:nvGrpSpPr>
            <p:cNvPr id="16" name="Group 15">
              <a:extLst>
                <a:ext uri="{FF2B5EF4-FFF2-40B4-BE49-F238E27FC236}">
                  <a16:creationId xmlns:a16="http://schemas.microsoft.com/office/drawing/2014/main" id="{0EAA8A8F-7C92-45CF-948E-E6F99A622C16}"/>
                </a:ext>
              </a:extLst>
            </p:cNvPr>
            <p:cNvGrpSpPr/>
            <p:nvPr/>
          </p:nvGrpSpPr>
          <p:grpSpPr>
            <a:xfrm>
              <a:off x="368321" y="481275"/>
              <a:ext cx="3786812" cy="4743054"/>
              <a:chOff x="216242" y="428709"/>
              <a:chExt cx="3786812" cy="4706297"/>
            </a:xfrm>
          </p:grpSpPr>
          <p:sp>
            <p:nvSpPr>
              <p:cNvPr id="20" name="Speech Bubble: Rectangle 19">
                <a:extLst>
                  <a:ext uri="{FF2B5EF4-FFF2-40B4-BE49-F238E27FC236}">
                    <a16:creationId xmlns:a16="http://schemas.microsoft.com/office/drawing/2014/main" id="{32C7DF13-94EB-4BEA-B121-6C62CB3E728F}"/>
                  </a:ext>
                </a:extLst>
              </p:cNvPr>
              <p:cNvSpPr/>
              <p:nvPr/>
            </p:nvSpPr>
            <p:spPr>
              <a:xfrm>
                <a:off x="216242" y="428709"/>
                <a:ext cx="3351518" cy="4706297"/>
              </a:xfrm>
              <a:prstGeom prst="wedgeRectCallout">
                <a:avLst>
                  <a:gd name="adj1" fmla="val -10137"/>
                  <a:gd name="adj2" fmla="val 20911"/>
                </a:avLst>
              </a:prstGeom>
              <a:solidFill>
                <a:schemeClr val="accent5">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21" name="Isosceles Triangle 20">
                <a:extLst>
                  <a:ext uri="{FF2B5EF4-FFF2-40B4-BE49-F238E27FC236}">
                    <a16:creationId xmlns:a16="http://schemas.microsoft.com/office/drawing/2014/main" id="{D617FB4A-D966-48EF-A4BB-4D3C0FBD19C9}"/>
                  </a:ext>
                </a:extLst>
              </p:cNvPr>
              <p:cNvSpPr/>
              <p:nvPr/>
            </p:nvSpPr>
            <p:spPr>
              <a:xfrm rot="8207610">
                <a:off x="3098712" y="1650524"/>
                <a:ext cx="904342" cy="953400"/>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TextBox 17">
              <a:extLst>
                <a:ext uri="{FF2B5EF4-FFF2-40B4-BE49-F238E27FC236}">
                  <a16:creationId xmlns:a16="http://schemas.microsoft.com/office/drawing/2014/main" id="{04EE0CB3-7030-4423-A698-D9B7C5C8F606}"/>
                </a:ext>
              </a:extLst>
            </p:cNvPr>
            <p:cNvSpPr txBox="1"/>
            <p:nvPr/>
          </p:nvSpPr>
          <p:spPr>
            <a:xfrm>
              <a:off x="558820" y="614396"/>
              <a:ext cx="2953643" cy="3970318"/>
            </a:xfrm>
            <a:prstGeom prst="rect">
              <a:avLst/>
            </a:prstGeom>
            <a:noFill/>
          </p:spPr>
          <p:txBody>
            <a:bodyPr wrap="square" lIns="91440" tIns="45720" rIns="91440" bIns="45720" anchor="t">
              <a:spAutoFit/>
            </a:bodyPr>
            <a:lstStyle/>
            <a:p>
              <a:pPr algn="r"/>
              <a:r>
                <a:rPr lang="ar" dirty="0">
                  <a:ea typeface="+mn-lt"/>
                  <a:cs typeface="+mn-lt"/>
                </a:rPr>
                <a:t>قمنا بتجميع بعض الأنشطة من الحزمة الكاملة في هذا العرض التقديمي. تم اعتماد الأنشطة التالية لتقديمها عبر الإنترنت</a:t>
              </a:r>
              <a:endParaRPr lang="en-US" dirty="0"/>
            </a:p>
            <a:p>
              <a:pPr algn="just"/>
              <a:br>
                <a:rPr lang="en-US" dirty="0"/>
              </a:br>
              <a:endParaRPr lang="en-US" dirty="0"/>
            </a:p>
            <a:p>
              <a:pPr algn="r"/>
              <a:r>
                <a:rPr lang="en-GB" dirty="0"/>
                <a:t>تذكري أن تقومي باعتماد أنشطة على نطاق أوسع بحسب ما يتناسب مع احتياج مجموعتك</a:t>
              </a:r>
            </a:p>
            <a:p>
              <a:pPr algn="r"/>
              <a:endParaRPr lang="en-GB" dirty="0"/>
            </a:p>
            <a:p>
              <a:pPr algn="r"/>
              <a:r>
                <a:rPr lang="en-GB" dirty="0"/>
                <a:t>للتعرف على المزيد من </a:t>
              </a:r>
              <a:r>
                <a:rPr lang="ar-OM" dirty="0"/>
                <a:t>الأنشطة</a:t>
              </a:r>
              <a:r>
                <a:rPr lang="en-GB" dirty="0"/>
                <a:t>، يمكنكم الإطلاع على </a:t>
              </a:r>
              <a:r>
                <a:rPr lang="ar-OM" dirty="0"/>
                <a:t>الحزمة</a:t>
              </a:r>
              <a:r>
                <a:rPr lang="en-GB" dirty="0"/>
                <a:t> الكاملة </a:t>
              </a:r>
              <a:r>
                <a:rPr lang="ar-OM" dirty="0"/>
                <a:t>للأنشطة.</a:t>
              </a:r>
              <a:endParaRPr lang="en-GB" dirty="0"/>
            </a:p>
            <a:p>
              <a:pPr marL="0" indent="0" algn="just">
                <a:buNone/>
              </a:pPr>
              <a:endParaRPr lang="en-GB" dirty="0"/>
            </a:p>
          </p:txBody>
        </p:sp>
      </p:grpSp>
      <p:grpSp>
        <p:nvGrpSpPr>
          <p:cNvPr id="2" name="Group 1">
            <a:extLst>
              <a:ext uri="{FF2B5EF4-FFF2-40B4-BE49-F238E27FC236}">
                <a16:creationId xmlns:a16="http://schemas.microsoft.com/office/drawing/2014/main" id="{45927C52-F810-4380-AC0E-EBF66FB21D9C}"/>
              </a:ext>
            </a:extLst>
          </p:cNvPr>
          <p:cNvGrpSpPr/>
          <p:nvPr/>
        </p:nvGrpSpPr>
        <p:grpSpPr>
          <a:xfrm>
            <a:off x="6322346" y="1758948"/>
            <a:ext cx="2566957" cy="3436771"/>
            <a:chOff x="6322346" y="1758948"/>
            <a:chExt cx="2566957" cy="3436771"/>
          </a:xfrm>
        </p:grpSpPr>
        <p:sp>
          <p:nvSpPr>
            <p:cNvPr id="24" name="Speech Bubble: Rectangle 23">
              <a:extLst>
                <a:ext uri="{FF2B5EF4-FFF2-40B4-BE49-F238E27FC236}">
                  <a16:creationId xmlns:a16="http://schemas.microsoft.com/office/drawing/2014/main" id="{45584DB2-CF86-4A79-AF94-EBA53CD6F2C6}"/>
                </a:ext>
              </a:extLst>
            </p:cNvPr>
            <p:cNvSpPr/>
            <p:nvPr/>
          </p:nvSpPr>
          <p:spPr>
            <a:xfrm>
              <a:off x="6322346" y="1758948"/>
              <a:ext cx="2566957" cy="3436771"/>
            </a:xfrm>
            <a:prstGeom prst="wedgeRectCallout">
              <a:avLst>
                <a:gd name="adj1" fmla="val -10137"/>
                <a:gd name="adj2" fmla="val 20911"/>
              </a:avLst>
            </a:prstGeom>
            <a:solidFill>
              <a:schemeClr val="accent5">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pic>
          <p:nvPicPr>
            <p:cNvPr id="23" name="Picture 22" descr="Qr code&#10;&#10;Description automatically generated">
              <a:extLst>
                <a:ext uri="{FF2B5EF4-FFF2-40B4-BE49-F238E27FC236}">
                  <a16:creationId xmlns:a16="http://schemas.microsoft.com/office/drawing/2014/main" id="{21FA807F-E590-4B77-AB86-AEC25527D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7780" y="2852639"/>
              <a:ext cx="2114550" cy="2114550"/>
            </a:xfrm>
            <a:prstGeom prst="rect">
              <a:avLst/>
            </a:prstGeom>
          </p:spPr>
        </p:pic>
        <p:sp>
          <p:nvSpPr>
            <p:cNvPr id="26" name="TextBox 25">
              <a:extLst>
                <a:ext uri="{FF2B5EF4-FFF2-40B4-BE49-F238E27FC236}">
                  <a16:creationId xmlns:a16="http://schemas.microsoft.com/office/drawing/2014/main" id="{6821C5EF-AC33-4E76-859E-8A7F8195F22A}"/>
                </a:ext>
              </a:extLst>
            </p:cNvPr>
            <p:cNvSpPr txBox="1"/>
            <p:nvPr/>
          </p:nvSpPr>
          <p:spPr>
            <a:xfrm>
              <a:off x="6481453" y="1880244"/>
              <a:ext cx="2210877" cy="830997"/>
            </a:xfrm>
            <a:prstGeom prst="rect">
              <a:avLst/>
            </a:prstGeom>
            <a:noFill/>
          </p:spPr>
          <p:txBody>
            <a:bodyPr wrap="square" rtlCol="0">
              <a:spAutoFit/>
            </a:bodyPr>
            <a:lstStyle/>
            <a:p>
              <a:pPr algn="r" rtl="1"/>
              <a:r>
                <a:rPr lang="ar-OM" sz="1600" b="1" dirty="0"/>
                <a:t>امسحي رمز الاستجابة السريعة هذا ضوئيًا لعرض بطاقات النساء صانعات سلام.</a:t>
              </a:r>
              <a:endParaRPr lang="en-GB" sz="1600" b="1" dirty="0"/>
            </a:p>
          </p:txBody>
        </p:sp>
      </p:grpSp>
      <p:grpSp>
        <p:nvGrpSpPr>
          <p:cNvPr id="3" name="Group 2">
            <a:extLst>
              <a:ext uri="{FF2B5EF4-FFF2-40B4-BE49-F238E27FC236}">
                <a16:creationId xmlns:a16="http://schemas.microsoft.com/office/drawing/2014/main" id="{29DDAEF2-CCBC-44FA-AA31-80C2D899A57E}"/>
              </a:ext>
            </a:extLst>
          </p:cNvPr>
          <p:cNvGrpSpPr/>
          <p:nvPr/>
        </p:nvGrpSpPr>
        <p:grpSpPr>
          <a:xfrm>
            <a:off x="6322346" y="5438775"/>
            <a:ext cx="2566957" cy="833438"/>
            <a:chOff x="6322346" y="5438775"/>
            <a:chExt cx="2566957" cy="833438"/>
          </a:xfrm>
        </p:grpSpPr>
        <p:sp>
          <p:nvSpPr>
            <p:cNvPr id="28" name="Speech Bubble: Rectangle 27">
              <a:extLst>
                <a:ext uri="{FF2B5EF4-FFF2-40B4-BE49-F238E27FC236}">
                  <a16:creationId xmlns:a16="http://schemas.microsoft.com/office/drawing/2014/main" id="{FBE52923-9407-418D-AD33-7CAC1AF33451}"/>
                </a:ext>
              </a:extLst>
            </p:cNvPr>
            <p:cNvSpPr/>
            <p:nvPr/>
          </p:nvSpPr>
          <p:spPr>
            <a:xfrm>
              <a:off x="6322346" y="5438775"/>
              <a:ext cx="2566957" cy="833438"/>
            </a:xfrm>
            <a:prstGeom prst="wedgeRectCallout">
              <a:avLst>
                <a:gd name="adj1" fmla="val -10137"/>
                <a:gd name="adj2" fmla="val 20911"/>
              </a:avLst>
            </a:prstGeom>
            <a:solidFill>
              <a:schemeClr val="accent5">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D44071D8-C853-4B9A-89F1-2CF32577B12C}"/>
                </a:ext>
              </a:extLst>
            </p:cNvPr>
            <p:cNvSpPr txBox="1"/>
            <p:nvPr/>
          </p:nvSpPr>
          <p:spPr>
            <a:xfrm>
              <a:off x="6548548" y="5670828"/>
              <a:ext cx="2301475" cy="369332"/>
            </a:xfrm>
            <a:prstGeom prst="rect">
              <a:avLst/>
            </a:prstGeom>
            <a:noFill/>
          </p:spPr>
          <p:txBody>
            <a:bodyPr wrap="square" rtlCol="0">
              <a:spAutoFit/>
            </a:bodyPr>
            <a:lstStyle/>
            <a:p>
              <a:r>
                <a:rPr lang="en-GB" sz="900" b="1" dirty="0">
                  <a:hlinkClick r:id="rId4"/>
                </a:rPr>
                <a:t>https://www.wagggs.org/ar/resources/world-thinking-day-2021-activity-pack/</a:t>
              </a:r>
              <a:r>
                <a:rPr lang="en-GB" sz="900" b="1" dirty="0"/>
                <a:t> </a:t>
              </a:r>
            </a:p>
          </p:txBody>
        </p:sp>
      </p:grpSp>
      <p:pic>
        <p:nvPicPr>
          <p:cNvPr id="31" name="Picture 30">
            <a:extLst>
              <a:ext uri="{FF2B5EF4-FFF2-40B4-BE49-F238E27FC236}">
                <a16:creationId xmlns:a16="http://schemas.microsoft.com/office/drawing/2014/main" id="{DF69BB73-9F59-439E-8900-32332EFC92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27813" y="1662280"/>
            <a:ext cx="2590927" cy="5494093"/>
          </a:xfrm>
          <a:prstGeom prst="rect">
            <a:avLst/>
          </a:prstGeom>
        </p:spPr>
      </p:pic>
      <p:sp>
        <p:nvSpPr>
          <p:cNvPr id="19" name="Footer Placeholder 7">
            <a:extLst>
              <a:ext uri="{FF2B5EF4-FFF2-40B4-BE49-F238E27FC236}">
                <a16:creationId xmlns:a16="http://schemas.microsoft.com/office/drawing/2014/main" id="{89237B57-6060-4F66-AF19-16F79AACC01A}"/>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22" name="TextBox 21">
            <a:extLst>
              <a:ext uri="{FF2B5EF4-FFF2-40B4-BE49-F238E27FC236}">
                <a16:creationId xmlns:a16="http://schemas.microsoft.com/office/drawing/2014/main" id="{D286BDBE-AAE3-443B-B8CB-4EEB223DCCF7}"/>
              </a:ext>
            </a:extLst>
          </p:cNvPr>
          <p:cNvSpPr txBox="1"/>
          <p:nvPr/>
        </p:nvSpPr>
        <p:spPr>
          <a:xfrm>
            <a:off x="254697" y="412300"/>
            <a:ext cx="8437633" cy="1015663"/>
          </a:xfrm>
          <a:prstGeom prst="rect">
            <a:avLst/>
          </a:prstGeom>
          <a:noFill/>
        </p:spPr>
        <p:txBody>
          <a:bodyPr wrap="square">
            <a:spAutoFit/>
          </a:bodyPr>
          <a:lstStyle/>
          <a:p>
            <a:pPr algn="ctr"/>
            <a:r>
              <a:rPr lang="en-GB" sz="6000" b="1" dirty="0" err="1">
                <a:solidFill>
                  <a:schemeClr val="bg1"/>
                </a:solidFill>
              </a:rPr>
              <a:t>كيفية</a:t>
            </a:r>
            <a:r>
              <a:rPr lang="en-GB" sz="6000" b="1" dirty="0">
                <a:solidFill>
                  <a:schemeClr val="bg1"/>
                </a:solidFill>
              </a:rPr>
              <a:t> </a:t>
            </a:r>
            <a:r>
              <a:rPr lang="en-GB" sz="6000" b="1" dirty="0" err="1">
                <a:solidFill>
                  <a:schemeClr val="bg1"/>
                </a:solidFill>
              </a:rPr>
              <a:t>استخدام</a:t>
            </a:r>
            <a:r>
              <a:rPr lang="en-GB" sz="6000" b="1" dirty="0">
                <a:solidFill>
                  <a:schemeClr val="bg1"/>
                </a:solidFill>
              </a:rPr>
              <a:t> </a:t>
            </a:r>
            <a:r>
              <a:rPr lang="en-GB" sz="6000" b="1" dirty="0" err="1">
                <a:solidFill>
                  <a:schemeClr val="bg1"/>
                </a:solidFill>
              </a:rPr>
              <a:t>هذا</a:t>
            </a:r>
            <a:r>
              <a:rPr lang="en-GB" sz="6000" b="1" dirty="0">
                <a:solidFill>
                  <a:schemeClr val="bg1"/>
                </a:solidFill>
              </a:rPr>
              <a:t> </a:t>
            </a:r>
            <a:r>
              <a:rPr lang="en-GB" sz="6000" b="1" dirty="0" err="1">
                <a:solidFill>
                  <a:schemeClr val="bg1"/>
                </a:solidFill>
              </a:rPr>
              <a:t>العرض</a:t>
            </a:r>
            <a:endParaRPr lang="en-GB" sz="6000" b="1" dirty="0">
              <a:solidFill>
                <a:schemeClr val="bg1"/>
              </a:solidFill>
            </a:endParaRPr>
          </a:p>
        </p:txBody>
      </p:sp>
    </p:spTree>
    <p:extLst>
      <p:ext uri="{BB962C8B-B14F-4D97-AF65-F5344CB8AC3E}">
        <p14:creationId xmlns:p14="http://schemas.microsoft.com/office/powerpoint/2010/main" val="1915967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91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445A15B-CAB5-4991-8F49-071D883143FB}"/>
              </a:ext>
            </a:extLst>
          </p:cNvPr>
          <p:cNvGrpSpPr/>
          <p:nvPr/>
        </p:nvGrpSpPr>
        <p:grpSpPr>
          <a:xfrm>
            <a:off x="644731" y="2881315"/>
            <a:ext cx="5068748" cy="3976685"/>
            <a:chOff x="8964819" y="2246757"/>
            <a:chExt cx="5068748" cy="3976685"/>
          </a:xfrm>
        </p:grpSpPr>
        <p:grpSp>
          <p:nvGrpSpPr>
            <p:cNvPr id="22" name="Group 21">
              <a:extLst>
                <a:ext uri="{FF2B5EF4-FFF2-40B4-BE49-F238E27FC236}">
                  <a16:creationId xmlns:a16="http://schemas.microsoft.com/office/drawing/2014/main" id="{23C1E7CD-A7D1-4664-9EA6-73C900E8C0B2}"/>
                </a:ext>
              </a:extLst>
            </p:cNvPr>
            <p:cNvGrpSpPr/>
            <p:nvPr/>
          </p:nvGrpSpPr>
          <p:grpSpPr>
            <a:xfrm>
              <a:off x="8964819" y="2246757"/>
              <a:ext cx="2515186" cy="3976685"/>
              <a:chOff x="513764" y="2305050"/>
              <a:chExt cx="2515186" cy="3976685"/>
            </a:xfrm>
          </p:grpSpPr>
          <p:cxnSp>
            <p:nvCxnSpPr>
              <p:cNvPr id="24" name="Straight Connector 23">
                <a:extLst>
                  <a:ext uri="{FF2B5EF4-FFF2-40B4-BE49-F238E27FC236}">
                    <a16:creationId xmlns:a16="http://schemas.microsoft.com/office/drawing/2014/main" id="{64D791EA-5514-4773-925B-10C28723E0C3}"/>
                  </a:ext>
                </a:extLst>
              </p:cNvPr>
              <p:cNvCxnSpPr>
                <a:cxnSpLocks/>
              </p:cNvCxnSpPr>
              <p:nvPr/>
            </p:nvCxnSpPr>
            <p:spPr>
              <a:xfrm>
                <a:off x="3028950" y="2305050"/>
                <a:ext cx="0" cy="3976685"/>
              </a:xfrm>
              <a:prstGeom prst="line">
                <a:avLst/>
              </a:prstGeom>
              <a:ln w="38100">
                <a:solidFill>
                  <a:schemeClr val="tx1"/>
                </a:solidFill>
              </a:ln>
            </p:spPr>
            <p:style>
              <a:lnRef idx="1">
                <a:schemeClr val="accent5"/>
              </a:lnRef>
              <a:fillRef idx="0">
                <a:schemeClr val="accent5"/>
              </a:fillRef>
              <a:effectRef idx="0">
                <a:schemeClr val="accent5"/>
              </a:effectRef>
              <a:fontRef idx="minor">
                <a:schemeClr val="tx1"/>
              </a:fontRef>
            </p:style>
          </p:cxnSp>
          <p:sp>
            <p:nvSpPr>
              <p:cNvPr id="26" name="TextBox 25">
                <a:extLst>
                  <a:ext uri="{FF2B5EF4-FFF2-40B4-BE49-F238E27FC236}">
                    <a16:creationId xmlns:a16="http://schemas.microsoft.com/office/drawing/2014/main" id="{A9C75752-8120-4F14-89D9-F62897FD6D98}"/>
                  </a:ext>
                </a:extLst>
              </p:cNvPr>
              <p:cNvSpPr txBox="1"/>
              <p:nvPr/>
            </p:nvSpPr>
            <p:spPr>
              <a:xfrm>
                <a:off x="513764" y="3385451"/>
                <a:ext cx="2030052" cy="1815882"/>
              </a:xfrm>
              <a:prstGeom prst="rect">
                <a:avLst/>
              </a:prstGeom>
              <a:noFill/>
            </p:spPr>
            <p:txBody>
              <a:bodyPr wrap="square" rtlCol="0">
                <a:spAutoFit/>
              </a:bodyPr>
              <a:lstStyle/>
              <a:p>
                <a:pPr marL="285750" indent="-285750" algn="r" rtl="1">
                  <a:buFont typeface="Arial" panose="020B0604020202020204" pitchFamily="34" charset="0"/>
                  <a:buChar char="•"/>
                </a:pPr>
                <a:r>
                  <a:rPr lang="ar-OM" sz="1400" dirty="0"/>
                  <a:t>تحضير المواد الفنية، بما في ذلك حماية مواد الحماية من </a:t>
                </a:r>
                <a:r>
                  <a:rPr lang="ar-OM" sz="1400" dirty="0" err="1"/>
                  <a:t>الإتساخ</a:t>
                </a:r>
                <a:r>
                  <a:rPr lang="ar-OM" sz="1400" dirty="0"/>
                  <a:t>.</a:t>
                </a:r>
                <a:endParaRPr lang="en-GB" sz="1400" dirty="0"/>
              </a:p>
              <a:p>
                <a:pPr marL="285750" indent="-285750" algn="r" rtl="1">
                  <a:buFont typeface="Arial" panose="020B0604020202020204" pitchFamily="34" charset="0"/>
                  <a:buChar char="•"/>
                </a:pPr>
                <a:r>
                  <a:rPr lang="ar-OM" sz="1400" b="1" dirty="0"/>
                  <a:t>ترتيب الأشخاص في مجموعات أصغر (إن أمكن).</a:t>
                </a:r>
                <a:endParaRPr lang="en-GB" sz="1400" dirty="0"/>
              </a:p>
              <a:p>
                <a:pPr algn="r" rtl="1"/>
                <a:r>
                  <a:rPr lang="ar-OM" sz="1400" dirty="0"/>
                  <a:t>سيسمح لكِ ذلك بالعمل كفرق خلال هذا النشاط</a:t>
                </a:r>
                <a:endParaRPr lang="en-GB" sz="1400" dirty="0"/>
              </a:p>
            </p:txBody>
          </p:sp>
        </p:grpSp>
        <p:sp>
          <p:nvSpPr>
            <p:cNvPr id="27" name="TextBox 26">
              <a:extLst>
                <a:ext uri="{FF2B5EF4-FFF2-40B4-BE49-F238E27FC236}">
                  <a16:creationId xmlns:a16="http://schemas.microsoft.com/office/drawing/2014/main" id="{7BB06F51-899F-4E88-9B36-E3D5A904C012}"/>
                </a:ext>
              </a:extLst>
            </p:cNvPr>
            <p:cNvSpPr txBox="1"/>
            <p:nvPr/>
          </p:nvSpPr>
          <p:spPr>
            <a:xfrm>
              <a:off x="11896727" y="3417736"/>
              <a:ext cx="213684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Arial" panose="020B0604020202020204" pitchFamily="34" charset="0"/>
                <a:buChar char="•"/>
              </a:pPr>
              <a:r>
                <a:rPr lang="ar-OM" sz="1400" dirty="0">
                  <a:ea typeface="+mn-lt"/>
                  <a:cs typeface="+mn-lt"/>
                </a:rPr>
                <a:t>تعتمد المواد الإبداعية على نوع العمل الفني الذي تقرر القيام به.</a:t>
              </a:r>
              <a:endParaRPr lang="en-US" sz="1400" dirty="0">
                <a:ea typeface="+mn-lt"/>
                <a:cs typeface="+mn-lt"/>
              </a:endParaRPr>
            </a:p>
          </p:txBody>
        </p:sp>
      </p:grpSp>
      <p:grpSp>
        <p:nvGrpSpPr>
          <p:cNvPr id="28" name="Group 27">
            <a:extLst>
              <a:ext uri="{FF2B5EF4-FFF2-40B4-BE49-F238E27FC236}">
                <a16:creationId xmlns:a16="http://schemas.microsoft.com/office/drawing/2014/main" id="{654775A4-D7D4-4183-B194-7136BD03FEFA}"/>
              </a:ext>
            </a:extLst>
          </p:cNvPr>
          <p:cNvGrpSpPr/>
          <p:nvPr/>
        </p:nvGrpSpPr>
        <p:grpSpPr>
          <a:xfrm>
            <a:off x="4529097" y="1445551"/>
            <a:ext cx="4540075" cy="532695"/>
            <a:chOff x="4529097" y="1445551"/>
            <a:chExt cx="4540075" cy="532695"/>
          </a:xfrm>
        </p:grpSpPr>
        <p:sp>
          <p:nvSpPr>
            <p:cNvPr id="31" name="TextBox 30">
              <a:extLst>
                <a:ext uri="{FF2B5EF4-FFF2-40B4-BE49-F238E27FC236}">
                  <a16:creationId xmlns:a16="http://schemas.microsoft.com/office/drawing/2014/main" id="{61F661D3-0EF6-4342-B6E1-CC395189EA32}"/>
                </a:ext>
              </a:extLst>
            </p:cNvPr>
            <p:cNvSpPr txBox="1"/>
            <p:nvPr/>
          </p:nvSpPr>
          <p:spPr>
            <a:xfrm>
              <a:off x="4572000" y="1507776"/>
              <a:ext cx="3495675" cy="415498"/>
            </a:xfrm>
            <a:prstGeom prst="rect">
              <a:avLst/>
            </a:prstGeom>
            <a:noFill/>
          </p:spPr>
          <p:txBody>
            <a:bodyPr wrap="square">
              <a:spAutoFit/>
            </a:bodyPr>
            <a:lstStyle/>
            <a:p>
              <a:pPr algn="r" rtl="1"/>
              <a:r>
                <a:rPr lang="ar-OM" sz="1050" dirty="0"/>
                <a:t>تم تقديم فكرة النشاط هذه من قبل الفرقة الثانية للزهرات لاريسا من جمعية المرشدات اليونانية</a:t>
              </a:r>
              <a:endParaRPr lang="en-GB" sz="1050" dirty="0"/>
            </a:p>
          </p:txBody>
        </p:sp>
        <p:sp>
          <p:nvSpPr>
            <p:cNvPr id="30" name="Rectangle: Rounded Corners 29">
              <a:extLst>
                <a:ext uri="{FF2B5EF4-FFF2-40B4-BE49-F238E27FC236}">
                  <a16:creationId xmlns:a16="http://schemas.microsoft.com/office/drawing/2014/main" id="{FEB92C14-FBCF-400D-AF99-98150222A4BF}"/>
                </a:ext>
              </a:extLst>
            </p:cNvPr>
            <p:cNvSpPr/>
            <p:nvPr/>
          </p:nvSpPr>
          <p:spPr>
            <a:xfrm>
              <a:off x="4529097" y="1445551"/>
              <a:ext cx="4540075" cy="5326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tx1"/>
                </a:solidFill>
                <a:latin typeface="+mj-lt"/>
              </a:endParaRPr>
            </a:p>
          </p:txBody>
        </p:sp>
      </p:grpSp>
      <p:pic>
        <p:nvPicPr>
          <p:cNvPr id="1026" name="Picture 2" descr="The Greek Guiding Association - The Greek Guiding Association">
            <a:extLst>
              <a:ext uri="{FF2B5EF4-FFF2-40B4-BE49-F238E27FC236}">
                <a16:creationId xmlns:a16="http://schemas.microsoft.com/office/drawing/2014/main" id="{EC9D1D3C-B7F7-42BD-A088-AC84CE5922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7675" y="1480155"/>
            <a:ext cx="687030" cy="49111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D5B61844-35AD-417C-B009-E18339EC7FCF}"/>
              </a:ext>
            </a:extLst>
          </p:cNvPr>
          <p:cNvSpPr/>
          <p:nvPr/>
        </p:nvSpPr>
        <p:spPr>
          <a:xfrm>
            <a:off x="389295" y="600512"/>
            <a:ext cx="3390659" cy="132276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4000" b="1" dirty="0">
                <a:solidFill>
                  <a:schemeClr val="bg2"/>
                </a:solidFill>
                <a:latin typeface="+mj-lt"/>
              </a:rPr>
              <a:t>التفكير في السلام</a:t>
            </a:r>
          </a:p>
          <a:p>
            <a:pPr algn="ctr"/>
            <a:r>
              <a:rPr lang="en-GB" sz="2000" dirty="0">
                <a:solidFill>
                  <a:schemeClr val="bg1"/>
                </a:solidFill>
                <a:latin typeface="+mj-lt"/>
              </a:rPr>
              <a:t>(</a:t>
            </a:r>
            <a:r>
              <a:rPr lang="ar-OM" sz="2000" dirty="0">
                <a:solidFill>
                  <a:schemeClr val="bg1"/>
                </a:solidFill>
                <a:latin typeface="+mj-lt"/>
              </a:rPr>
              <a:t>صفحة معلومات القائدة</a:t>
            </a:r>
            <a:r>
              <a:rPr lang="en-GB" sz="2000" dirty="0">
                <a:solidFill>
                  <a:schemeClr val="bg1"/>
                </a:solidFill>
                <a:latin typeface="+mj-lt"/>
              </a:rPr>
              <a:t>)</a:t>
            </a:r>
          </a:p>
        </p:txBody>
      </p:sp>
      <p:grpSp>
        <p:nvGrpSpPr>
          <p:cNvPr id="19" name="Group 18">
            <a:extLst>
              <a:ext uri="{FF2B5EF4-FFF2-40B4-BE49-F238E27FC236}">
                <a16:creationId xmlns:a16="http://schemas.microsoft.com/office/drawing/2014/main" id="{6E588793-C1C0-46E8-9EF3-0B57971DAFD1}"/>
              </a:ext>
            </a:extLst>
          </p:cNvPr>
          <p:cNvGrpSpPr/>
          <p:nvPr/>
        </p:nvGrpSpPr>
        <p:grpSpPr>
          <a:xfrm>
            <a:off x="5073251" y="3395"/>
            <a:ext cx="3777953" cy="707571"/>
            <a:chOff x="5046380" y="28112"/>
            <a:chExt cx="3777953" cy="707571"/>
          </a:xfrm>
        </p:grpSpPr>
        <p:sp>
          <p:nvSpPr>
            <p:cNvPr id="20" name="TextBox 19">
              <a:extLst>
                <a:ext uri="{FF2B5EF4-FFF2-40B4-BE49-F238E27FC236}">
                  <a16:creationId xmlns:a16="http://schemas.microsoft.com/office/drawing/2014/main" id="{D8C38B04-1CB7-4A2D-B120-7597A554B66D}"/>
                </a:ext>
              </a:extLst>
            </p:cNvPr>
            <p:cNvSpPr txBox="1"/>
            <p:nvPr/>
          </p:nvSpPr>
          <p:spPr>
            <a:xfrm>
              <a:off x="5046380" y="385505"/>
              <a:ext cx="2982305" cy="338554"/>
            </a:xfrm>
            <a:prstGeom prst="rect">
              <a:avLst/>
            </a:prstGeom>
            <a:noFill/>
          </p:spPr>
          <p:txBody>
            <a:bodyPr wrap="square" rtlCol="0">
              <a:spAutoFit/>
            </a:bodyPr>
            <a:lstStyle/>
            <a:p>
              <a:pPr algn="r" rtl="1"/>
              <a:r>
                <a:rPr lang="ar-OM" sz="1600" b="1" dirty="0">
                  <a:solidFill>
                    <a:schemeClr val="accent1">
                      <a:lumMod val="75000"/>
                    </a:schemeClr>
                  </a:solidFill>
                </a:rPr>
                <a:t>جميع الأعمار                   </a:t>
              </a:r>
              <a:r>
                <a:rPr lang="en-GB" sz="1600" b="1" dirty="0">
                  <a:solidFill>
                    <a:schemeClr val="accent1">
                      <a:lumMod val="75000"/>
                    </a:schemeClr>
                  </a:solidFill>
                </a:rPr>
                <a:t>20</a:t>
              </a:r>
              <a:r>
                <a:rPr lang="ar-OM" sz="1600" b="1" dirty="0">
                  <a:solidFill>
                    <a:schemeClr val="accent1">
                      <a:lumMod val="75000"/>
                    </a:schemeClr>
                  </a:solidFill>
                </a:rPr>
                <a:t> دقيقة</a:t>
              </a:r>
              <a:endParaRPr lang="en-US" sz="1600" b="1" dirty="0">
                <a:solidFill>
                  <a:schemeClr val="accent1">
                    <a:lumMod val="75000"/>
                  </a:schemeClr>
                </a:solidFill>
              </a:endParaRPr>
            </a:p>
          </p:txBody>
        </p:sp>
        <p:sp>
          <p:nvSpPr>
            <p:cNvPr id="21" name="Rectangle: Rounded Corners 20">
              <a:extLst>
                <a:ext uri="{FF2B5EF4-FFF2-40B4-BE49-F238E27FC236}">
                  <a16:creationId xmlns:a16="http://schemas.microsoft.com/office/drawing/2014/main" id="{1B884954-9E2F-4B85-BF04-D1B8ED612938}"/>
                </a:ext>
              </a:extLst>
            </p:cNvPr>
            <p:cNvSpPr/>
            <p:nvPr/>
          </p:nvSpPr>
          <p:spPr>
            <a:xfrm>
              <a:off x="5198767" y="28112"/>
              <a:ext cx="3625566" cy="707571"/>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FDA59A75-A051-4300-A6A5-AA629A9EC7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48557" y="267903"/>
              <a:ext cx="526597" cy="390072"/>
            </a:xfrm>
            <a:prstGeom prst="rect">
              <a:avLst/>
            </a:prstGeom>
          </p:spPr>
        </p:pic>
        <p:pic>
          <p:nvPicPr>
            <p:cNvPr id="25" name="Graphic 24">
              <a:extLst>
                <a:ext uri="{FF2B5EF4-FFF2-40B4-BE49-F238E27FC236}">
                  <a16:creationId xmlns:a16="http://schemas.microsoft.com/office/drawing/2014/main" id="{51E14EC7-55CF-47DB-852F-F8AACC1BAB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7371" y="258825"/>
              <a:ext cx="406291" cy="406291"/>
            </a:xfrm>
            <a:prstGeom prst="rect">
              <a:avLst/>
            </a:prstGeom>
          </p:spPr>
        </p:pic>
      </p:grpSp>
      <p:grpSp>
        <p:nvGrpSpPr>
          <p:cNvPr id="29" name="Group 28">
            <a:extLst>
              <a:ext uri="{FF2B5EF4-FFF2-40B4-BE49-F238E27FC236}">
                <a16:creationId xmlns:a16="http://schemas.microsoft.com/office/drawing/2014/main" id="{4E2E8CD6-2B2F-4254-B58C-6BE2309E2526}"/>
              </a:ext>
            </a:extLst>
          </p:cNvPr>
          <p:cNvGrpSpPr/>
          <p:nvPr/>
        </p:nvGrpSpPr>
        <p:grpSpPr>
          <a:xfrm>
            <a:off x="644731" y="2667446"/>
            <a:ext cx="5068747" cy="902286"/>
            <a:chOff x="644731" y="2667446"/>
            <a:chExt cx="5068747" cy="902286"/>
          </a:xfrm>
          <a:solidFill>
            <a:schemeClr val="tx1"/>
          </a:solidFill>
        </p:grpSpPr>
        <p:sp>
          <p:nvSpPr>
            <p:cNvPr id="32" name="Rectangle: Rounded Corners 31">
              <a:extLst>
                <a:ext uri="{FF2B5EF4-FFF2-40B4-BE49-F238E27FC236}">
                  <a16:creationId xmlns:a16="http://schemas.microsoft.com/office/drawing/2014/main" id="{DBDF4349-30CB-406E-A6F3-A3FD39F431FE}"/>
                </a:ext>
              </a:extLst>
            </p:cNvPr>
            <p:cNvSpPr/>
            <p:nvPr/>
          </p:nvSpPr>
          <p:spPr>
            <a:xfrm>
              <a:off x="644731" y="2667446"/>
              <a:ext cx="2070637" cy="9022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bg1"/>
                  </a:solidFill>
                </a:rPr>
                <a:t>لنكن مستعدين</a:t>
              </a:r>
              <a:endParaRPr lang="en-US" sz="2000" b="1" dirty="0">
                <a:solidFill>
                  <a:schemeClr val="bg1"/>
                </a:solidFill>
              </a:endParaRPr>
            </a:p>
          </p:txBody>
        </p:sp>
        <p:sp>
          <p:nvSpPr>
            <p:cNvPr id="33" name="Rectangle: Rounded Corners 32">
              <a:extLst>
                <a:ext uri="{FF2B5EF4-FFF2-40B4-BE49-F238E27FC236}">
                  <a16:creationId xmlns:a16="http://schemas.microsoft.com/office/drawing/2014/main" id="{4763CE63-34BD-4FD0-B2BF-4A214B553BB6}"/>
                </a:ext>
              </a:extLst>
            </p:cNvPr>
            <p:cNvSpPr/>
            <p:nvPr/>
          </p:nvSpPr>
          <p:spPr>
            <a:xfrm>
              <a:off x="3642841" y="2667446"/>
              <a:ext cx="2070637" cy="9022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bg1"/>
                  </a:solidFill>
                </a:rPr>
                <a:t>سنحتاج الآتي لهذا النشاط</a:t>
              </a:r>
              <a:endParaRPr lang="en-US" sz="2000" b="1" dirty="0">
                <a:solidFill>
                  <a:schemeClr val="bg1"/>
                </a:solidFill>
              </a:endParaRPr>
            </a:p>
          </p:txBody>
        </p:sp>
      </p:grpSp>
    </p:spTree>
    <p:extLst>
      <p:ext uri="{BB962C8B-B14F-4D97-AF65-F5344CB8AC3E}">
        <p14:creationId xmlns:p14="http://schemas.microsoft.com/office/powerpoint/2010/main" val="2142605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EE5582-E1FC-4214-8F71-B95A415CB7DC}"/>
              </a:ext>
            </a:extLst>
          </p:cNvPr>
          <p:cNvPicPr>
            <a:picLocks noChangeAspect="1"/>
          </p:cNvPicPr>
          <p:nvPr/>
        </p:nvPicPr>
        <p:blipFill>
          <a:blip r:embed="rId3"/>
          <a:stretch>
            <a:fillRect/>
          </a:stretch>
        </p:blipFill>
        <p:spPr>
          <a:xfrm>
            <a:off x="333768" y="2199322"/>
            <a:ext cx="3615257" cy="3004050"/>
          </a:xfrm>
          <a:prstGeom prst="rect">
            <a:avLst/>
          </a:prstGeom>
        </p:spPr>
      </p:pic>
      <p:grpSp>
        <p:nvGrpSpPr>
          <p:cNvPr id="7" name="Group 6">
            <a:extLst>
              <a:ext uri="{FF2B5EF4-FFF2-40B4-BE49-F238E27FC236}">
                <a16:creationId xmlns:a16="http://schemas.microsoft.com/office/drawing/2014/main" id="{9C990A06-9C0C-455D-BA09-B52389BE99BA}"/>
              </a:ext>
            </a:extLst>
          </p:cNvPr>
          <p:cNvGrpSpPr/>
          <p:nvPr/>
        </p:nvGrpSpPr>
        <p:grpSpPr>
          <a:xfrm>
            <a:off x="492794" y="1234124"/>
            <a:ext cx="7955872" cy="779022"/>
            <a:chOff x="456448" y="828084"/>
            <a:chExt cx="7955872" cy="779022"/>
          </a:xfrm>
        </p:grpSpPr>
        <p:sp>
          <p:nvSpPr>
            <p:cNvPr id="9" name="TextBox 8">
              <a:extLst>
                <a:ext uri="{FF2B5EF4-FFF2-40B4-BE49-F238E27FC236}">
                  <a16:creationId xmlns:a16="http://schemas.microsoft.com/office/drawing/2014/main" id="{F15B5569-E060-48E0-97A4-9E4F211926C7}"/>
                </a:ext>
              </a:extLst>
            </p:cNvPr>
            <p:cNvSpPr txBox="1"/>
            <p:nvPr/>
          </p:nvSpPr>
          <p:spPr>
            <a:xfrm>
              <a:off x="6982101" y="828084"/>
              <a:ext cx="1408447" cy="493752"/>
            </a:xfrm>
            <a:prstGeom prst="roundRect">
              <a:avLst/>
            </a:prstGeom>
            <a:noFill/>
            <a:ln w="28575">
              <a:solidFill>
                <a:schemeClr val="tx1"/>
              </a:solidFill>
            </a:ln>
          </p:spPr>
          <p:txBody>
            <a:bodyPr wrap="square" anchor="ctr">
              <a:spAutoFit/>
            </a:bodyPr>
            <a:lstStyle/>
            <a:p>
              <a:pPr algn="ctr" rtl="1"/>
              <a:r>
                <a:rPr lang="ar-OM" b="1" dirty="0"/>
                <a:t>نشاط</a:t>
              </a:r>
              <a:endParaRPr lang="en-GB" b="1" dirty="0"/>
            </a:p>
            <a:p>
              <a:endParaRPr lang="en-GB" sz="100" b="1" dirty="0"/>
            </a:p>
            <a:p>
              <a:endParaRPr lang="en-GB" sz="100" b="1" dirty="0"/>
            </a:p>
            <a:p>
              <a:endParaRPr lang="en-GB" sz="100" b="1" dirty="0"/>
            </a:p>
            <a:p>
              <a:endParaRPr lang="en-GB" sz="100" b="1" dirty="0"/>
            </a:p>
            <a:p>
              <a:endParaRPr lang="en-GB" sz="100" b="1" dirty="0"/>
            </a:p>
          </p:txBody>
        </p:sp>
        <p:sp>
          <p:nvSpPr>
            <p:cNvPr id="10" name="TextBox 9">
              <a:extLst>
                <a:ext uri="{FF2B5EF4-FFF2-40B4-BE49-F238E27FC236}">
                  <a16:creationId xmlns:a16="http://schemas.microsoft.com/office/drawing/2014/main" id="{A808F2B0-E9D8-45AD-965D-FE806AF4CCEC}"/>
                </a:ext>
              </a:extLst>
            </p:cNvPr>
            <p:cNvSpPr txBox="1"/>
            <p:nvPr/>
          </p:nvSpPr>
          <p:spPr>
            <a:xfrm>
              <a:off x="456448" y="1198483"/>
              <a:ext cx="7955872" cy="408623"/>
            </a:xfrm>
            <a:prstGeom prst="roundRect">
              <a:avLst/>
            </a:prstGeom>
            <a:solidFill>
              <a:schemeClr val="tx1"/>
            </a:solidFill>
          </p:spPr>
          <p:txBody>
            <a:bodyPr wrap="square" anchor="ctr">
              <a:spAutoFit/>
            </a:bodyPr>
            <a:lstStyle/>
            <a:p>
              <a:pPr algn="r" rtl="1"/>
              <a:r>
                <a:rPr lang="ar-OM" dirty="0">
                  <a:solidFill>
                    <a:schemeClr val="bg1"/>
                  </a:solidFill>
                  <a:ea typeface="+mn-lt"/>
                  <a:cs typeface="+mn-lt"/>
                </a:rPr>
                <a:t>دعونا نعيد النظر في ما يعنيه السلام وبناء السلام!</a:t>
              </a:r>
              <a:endParaRPr lang="en-US" sz="1800" dirty="0">
                <a:solidFill>
                  <a:schemeClr val="bg1"/>
                </a:solidFill>
                <a:ea typeface="+mn-lt"/>
                <a:cs typeface="+mn-lt"/>
              </a:endParaRPr>
            </a:p>
          </p:txBody>
        </p:sp>
      </p:grpSp>
      <p:pic>
        <p:nvPicPr>
          <p:cNvPr id="20" name="Picture 19">
            <a:extLst>
              <a:ext uri="{FF2B5EF4-FFF2-40B4-BE49-F238E27FC236}">
                <a16:creationId xmlns:a16="http://schemas.microsoft.com/office/drawing/2014/main" id="{E07CD12A-D879-478F-A0C3-1F3C5CB87C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51947" y="2889278"/>
            <a:ext cx="1807205" cy="3832202"/>
          </a:xfrm>
          <a:prstGeom prst="rect">
            <a:avLst/>
          </a:prstGeom>
        </p:spPr>
      </p:pic>
      <p:sp>
        <p:nvSpPr>
          <p:cNvPr id="18" name="TextBox 17">
            <a:extLst>
              <a:ext uri="{FF2B5EF4-FFF2-40B4-BE49-F238E27FC236}">
                <a16:creationId xmlns:a16="http://schemas.microsoft.com/office/drawing/2014/main" id="{32B55FAB-DD15-4596-B037-8F1AB9DE07DE}"/>
              </a:ext>
            </a:extLst>
          </p:cNvPr>
          <p:cNvSpPr txBox="1"/>
          <p:nvPr/>
        </p:nvSpPr>
        <p:spPr>
          <a:xfrm>
            <a:off x="333768" y="2388474"/>
            <a:ext cx="3148623" cy="2536977"/>
          </a:xfrm>
          <a:prstGeom prst="rect">
            <a:avLst/>
          </a:prstGeom>
          <a:noFill/>
        </p:spPr>
        <p:txBody>
          <a:bodyPr wrap="square">
            <a:spAutoFit/>
          </a:bodyPr>
          <a:lstStyle/>
          <a:p>
            <a:pPr algn="r" rtl="1">
              <a:lnSpc>
                <a:spcPct val="107000"/>
              </a:lnSpc>
              <a:spcAft>
                <a:spcPts val="800"/>
              </a:spcAft>
            </a:pPr>
            <a:r>
              <a:rPr lang="ar-OM" sz="2400" b="1" dirty="0">
                <a:effectLst/>
                <a:ea typeface="Times New Roman" panose="02020603050405020304" pitchFamily="18" charset="0"/>
                <a:cs typeface="Times New Roman" panose="02020603050405020304" pitchFamily="18" charset="0"/>
              </a:rPr>
              <a:t>السلام هو ....</a:t>
            </a:r>
            <a:endParaRPr lang="en-GB" sz="2400" b="1" dirty="0">
              <a:effectLst/>
              <a:ea typeface="DengXian" panose="02010600030101010101" pitchFamily="2" charset="-122"/>
              <a:cs typeface="Arial" panose="020B0604020202020204" pitchFamily="34" charset="0"/>
            </a:endParaRPr>
          </a:p>
          <a:p>
            <a:pPr algn="r" rtl="1">
              <a:lnSpc>
                <a:spcPct val="107000"/>
              </a:lnSpc>
              <a:spcAft>
                <a:spcPts val="800"/>
              </a:spcAft>
            </a:pPr>
            <a:r>
              <a:rPr lang="ar-OM" sz="1600" dirty="0">
                <a:ea typeface="Times New Roman" panose="02020603050405020304" pitchFamily="18" charset="0"/>
                <a:cs typeface="Times New Roman" panose="02020603050405020304" pitchFamily="18" charset="0"/>
              </a:rPr>
              <a:t>... ليس فقط غياب الحرب، بل يعني الكرامة والأمان والرفاهية للجميع.</a:t>
            </a:r>
          </a:p>
          <a:p>
            <a:pPr algn="r" rtl="1">
              <a:lnSpc>
                <a:spcPct val="107000"/>
              </a:lnSpc>
              <a:spcAft>
                <a:spcPts val="800"/>
              </a:spcAft>
            </a:pPr>
            <a:r>
              <a:rPr lang="ar-OM" sz="1600" dirty="0">
                <a:ea typeface="Times New Roman" panose="02020603050405020304" pitchFamily="18" charset="0"/>
                <a:cs typeface="Times New Roman" panose="02020603050405020304" pitchFamily="18" charset="0"/>
              </a:rPr>
              <a:t>يختلف تعريف السلام من شخص لآخر ويمكن أن يتراوح من السعادة في أنفسنا ورؤية الوجوه المبتسمة لأحبائنا، إلى حل النزاعات داخل المجتمع وإنهاء العنف والممارسات الضارة في جميع أنحاء العالم.</a:t>
            </a:r>
            <a:endParaRPr lang="en-GB" sz="1600" dirty="0">
              <a:ea typeface="DengXian" panose="02010600030101010101" pitchFamily="2" charset="-122"/>
              <a:cs typeface="Arial" panose="020B0604020202020204" pitchFamily="34" charset="0"/>
            </a:endParaRPr>
          </a:p>
        </p:txBody>
      </p:sp>
      <p:grpSp>
        <p:nvGrpSpPr>
          <p:cNvPr id="5" name="Group 4">
            <a:extLst>
              <a:ext uri="{FF2B5EF4-FFF2-40B4-BE49-F238E27FC236}">
                <a16:creationId xmlns:a16="http://schemas.microsoft.com/office/drawing/2014/main" id="{E4C4DF65-ED3A-4DEF-B95A-3FD8FC3D65D8}"/>
              </a:ext>
            </a:extLst>
          </p:cNvPr>
          <p:cNvGrpSpPr/>
          <p:nvPr/>
        </p:nvGrpSpPr>
        <p:grpSpPr>
          <a:xfrm>
            <a:off x="4913780" y="2383545"/>
            <a:ext cx="3713209" cy="3196370"/>
            <a:chOff x="8830800" y="2668380"/>
            <a:chExt cx="3713209" cy="3196370"/>
          </a:xfrm>
        </p:grpSpPr>
        <p:pic>
          <p:nvPicPr>
            <p:cNvPr id="4" name="Picture 3">
              <a:extLst>
                <a:ext uri="{FF2B5EF4-FFF2-40B4-BE49-F238E27FC236}">
                  <a16:creationId xmlns:a16="http://schemas.microsoft.com/office/drawing/2014/main" id="{5061AFB5-C815-4F0C-9A4D-B570A9DC2348}"/>
                </a:ext>
              </a:extLst>
            </p:cNvPr>
            <p:cNvPicPr>
              <a:picLocks noChangeAspect="1"/>
            </p:cNvPicPr>
            <p:nvPr/>
          </p:nvPicPr>
          <p:blipFill>
            <a:blip r:embed="rId5"/>
            <a:stretch>
              <a:fillRect/>
            </a:stretch>
          </p:blipFill>
          <p:spPr>
            <a:xfrm>
              <a:off x="8830800" y="2668380"/>
              <a:ext cx="3713209" cy="3196370"/>
            </a:xfrm>
            <a:prstGeom prst="rect">
              <a:avLst/>
            </a:prstGeom>
          </p:spPr>
        </p:pic>
        <p:sp>
          <p:nvSpPr>
            <p:cNvPr id="40" name="TextBox 39">
              <a:extLst>
                <a:ext uri="{FF2B5EF4-FFF2-40B4-BE49-F238E27FC236}">
                  <a16:creationId xmlns:a16="http://schemas.microsoft.com/office/drawing/2014/main" id="{99493B51-80A0-4B3A-B828-3F3054EB01E4}"/>
                </a:ext>
              </a:extLst>
            </p:cNvPr>
            <p:cNvSpPr txBox="1"/>
            <p:nvPr/>
          </p:nvSpPr>
          <p:spPr>
            <a:xfrm>
              <a:off x="9228098" y="2767532"/>
              <a:ext cx="3137588" cy="2998065"/>
            </a:xfrm>
            <a:prstGeom prst="rect">
              <a:avLst/>
            </a:prstGeom>
            <a:noFill/>
          </p:spPr>
          <p:txBody>
            <a:bodyPr wrap="square">
              <a:spAutoFit/>
            </a:bodyPr>
            <a:lstStyle/>
            <a:p>
              <a:pPr algn="r" rtl="1">
                <a:lnSpc>
                  <a:spcPct val="107000"/>
                </a:lnSpc>
                <a:spcAft>
                  <a:spcPts val="800"/>
                </a:spcAft>
              </a:pPr>
              <a:r>
                <a:rPr lang="ar-OM" sz="3600" b="1" dirty="0">
                  <a:latin typeface="Lato" panose="020F0502020204030203" pitchFamily="34" charset="0"/>
                  <a:ea typeface="Times New Roman" panose="02020603050405020304" pitchFamily="18" charset="0"/>
                  <a:cs typeface="Times New Roman" panose="02020603050405020304" pitchFamily="18" charset="0"/>
                </a:rPr>
                <a:t>بناء السلام هو ...</a:t>
              </a:r>
              <a:endParaRPr lang="en-GB" sz="3600" b="1" dirty="0">
                <a:latin typeface="Lato" panose="020F0502020204030203" pitchFamily="34" charset="0"/>
                <a:ea typeface="DengXian" panose="02010600030101010101" pitchFamily="2" charset="-122"/>
                <a:cs typeface="Arial" panose="020B0604020202020204" pitchFamily="34" charset="0"/>
              </a:endParaRPr>
            </a:p>
            <a:p>
              <a:pPr algn="r" rtl="1">
                <a:lnSpc>
                  <a:spcPct val="107000"/>
                </a:lnSpc>
                <a:spcAft>
                  <a:spcPts val="800"/>
                </a:spcAft>
              </a:pPr>
              <a:r>
                <a:rPr lang="ar-OM" sz="1600" dirty="0">
                  <a:latin typeface="Lato" panose="020F0502020204030203" pitchFamily="34" charset="0"/>
                  <a:ea typeface="Times New Roman" panose="02020603050405020304" pitchFamily="18" charset="0"/>
                  <a:cs typeface="Times New Roman" panose="02020603050405020304" pitchFamily="18" charset="0"/>
                </a:rPr>
                <a:t>... حول التعامل مع أسباب قتال الناس ودعم الناس لإدارة خلافاتهم وصراعاتهم بطريقة غير عنيفة.</a:t>
              </a:r>
            </a:p>
            <a:p>
              <a:pPr algn="r" rtl="1">
                <a:lnSpc>
                  <a:spcPct val="107000"/>
                </a:lnSpc>
                <a:spcAft>
                  <a:spcPts val="800"/>
                </a:spcAft>
              </a:pPr>
              <a:r>
                <a:rPr lang="ar-OM" sz="1600" dirty="0">
                  <a:latin typeface="Lato" panose="020F0502020204030203" pitchFamily="34" charset="0"/>
                  <a:ea typeface="Times New Roman" panose="02020603050405020304" pitchFamily="18" charset="0"/>
                  <a:cs typeface="Times New Roman" panose="02020603050405020304" pitchFamily="18" charset="0"/>
                </a:rPr>
                <a:t>من المهم جدًا تطوير علاقات إيجابية وشخصية وجماعية عبر مختلف الأعراق والمعتقدات والثقافات والطبقات. يساعدنا فهم سبب اختلاف الناس وقيمة هذا الأمر وأهميته جميعًا على العيش في وئام.</a:t>
              </a:r>
              <a:endParaRPr lang="en-GB" sz="1600" dirty="0">
                <a:latin typeface="Lato" panose="020F0502020204030203" pitchFamily="34" charset="0"/>
                <a:ea typeface="DengXian" panose="02010600030101010101" pitchFamily="2" charset="-122"/>
                <a:cs typeface="Arial" panose="020B0604020202020204" pitchFamily="34" charset="0"/>
              </a:endParaRPr>
            </a:p>
          </p:txBody>
        </p:sp>
      </p:grpSp>
      <p:sp>
        <p:nvSpPr>
          <p:cNvPr id="14" name="Footer Placeholder 7">
            <a:extLst>
              <a:ext uri="{FF2B5EF4-FFF2-40B4-BE49-F238E27FC236}">
                <a16:creationId xmlns:a16="http://schemas.microsoft.com/office/drawing/2014/main" id="{9F775C49-AA6B-43A7-84A4-1594A7FCDF19}"/>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5" name="Rectangle: Rounded Corners 14">
            <a:extLst>
              <a:ext uri="{FF2B5EF4-FFF2-40B4-BE49-F238E27FC236}">
                <a16:creationId xmlns:a16="http://schemas.microsoft.com/office/drawing/2014/main" id="{6BE8AE0A-7F48-45D2-8A24-9093DC8C17D3}"/>
              </a:ext>
            </a:extLst>
          </p:cNvPr>
          <p:cNvSpPr/>
          <p:nvPr/>
        </p:nvSpPr>
        <p:spPr>
          <a:xfrm>
            <a:off x="0" y="339827"/>
            <a:ext cx="2721429" cy="6187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التفكير في السلام</a:t>
            </a:r>
            <a:endParaRPr lang="en-GB" sz="2000" b="1" dirty="0">
              <a:latin typeface="+mj-lt"/>
            </a:endParaRPr>
          </a:p>
        </p:txBody>
      </p:sp>
    </p:spTree>
    <p:extLst>
      <p:ext uri="{BB962C8B-B14F-4D97-AF65-F5344CB8AC3E}">
        <p14:creationId xmlns:p14="http://schemas.microsoft.com/office/powerpoint/2010/main" val="945943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9A9CDA-D7C5-4016-A9BC-E49805626ED8}"/>
              </a:ext>
            </a:extLst>
          </p:cNvPr>
          <p:cNvSpPr txBox="1"/>
          <p:nvPr/>
        </p:nvSpPr>
        <p:spPr>
          <a:xfrm>
            <a:off x="914400" y="1650893"/>
            <a:ext cx="83768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a:p>
        </p:txBody>
      </p:sp>
      <p:sp>
        <p:nvSpPr>
          <p:cNvPr id="6" name="TextBox 5">
            <a:extLst>
              <a:ext uri="{FF2B5EF4-FFF2-40B4-BE49-F238E27FC236}">
                <a16:creationId xmlns:a16="http://schemas.microsoft.com/office/drawing/2014/main" id="{AA2E66D6-9E6D-4D71-9749-271D78FA5D7F}"/>
              </a:ext>
            </a:extLst>
          </p:cNvPr>
          <p:cNvSpPr txBox="1"/>
          <p:nvPr/>
        </p:nvSpPr>
        <p:spPr>
          <a:xfrm>
            <a:off x="512039" y="2294013"/>
            <a:ext cx="800684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r" rtl="1">
              <a:buFont typeface="+mj-lt"/>
              <a:buAutoNum type="arabicPeriod"/>
            </a:pPr>
            <a:r>
              <a:rPr lang="ar-OM" dirty="0">
                <a:ea typeface="+mn-lt"/>
                <a:cs typeface="+mn-lt"/>
              </a:rPr>
              <a:t>اسألي نفسك أو بعضكما البعض: ماذا يعني السلام لكِ؟ اكتبي الأفكار الرئيسية أو التخيلات أو الصور.</a:t>
            </a:r>
            <a:endParaRPr lang="en" dirty="0">
              <a:ea typeface="+mn-lt"/>
              <a:cs typeface="+mn-lt"/>
            </a:endParaRPr>
          </a:p>
          <a:p>
            <a:pPr marL="342900" indent="-342900" algn="r" rtl="1">
              <a:buFont typeface="+mj-lt"/>
              <a:buAutoNum type="arabicPeriod"/>
            </a:pPr>
            <a:r>
              <a:rPr lang="ar-OM" dirty="0">
                <a:ea typeface="+mn-lt"/>
                <a:cs typeface="+mn-lt"/>
              </a:rPr>
              <a:t>إذا كنتي تعملي في فرق صغيرة، </a:t>
            </a:r>
            <a:r>
              <a:rPr lang="ar-OM" dirty="0" err="1">
                <a:ea typeface="+mn-lt"/>
                <a:cs typeface="+mn-lt"/>
              </a:rPr>
              <a:t>إنقسّمي</a:t>
            </a:r>
            <a:r>
              <a:rPr lang="ar-OM" dirty="0">
                <a:ea typeface="+mn-lt"/>
                <a:cs typeface="+mn-lt"/>
              </a:rPr>
              <a:t> إلى مجموعاتك الآن.</a:t>
            </a:r>
            <a:endParaRPr lang="en" dirty="0">
              <a:ea typeface="+mn-lt"/>
              <a:cs typeface="+mn-lt"/>
            </a:endParaRPr>
          </a:p>
          <a:p>
            <a:pPr marL="342900" indent="-342900" algn="r" rtl="1">
              <a:buFont typeface="+mj-lt"/>
              <a:buAutoNum type="arabicPeriod"/>
            </a:pPr>
            <a:r>
              <a:rPr lang="ar-OM" dirty="0">
                <a:ea typeface="+mn-lt"/>
                <a:cs typeface="+mn-lt"/>
              </a:rPr>
              <a:t>كفريق شاركي أفكارك وقرروا كيف يمكنكم تقديم هذه الأفكار لبقية مجموعتك بطريقة إبداعية؟</a:t>
            </a:r>
            <a:endParaRPr lang="en" dirty="0">
              <a:ea typeface="+mn-lt"/>
              <a:cs typeface="+mn-lt"/>
            </a:endParaRPr>
          </a:p>
          <a:p>
            <a:pPr algn="r" rtl="1"/>
            <a:r>
              <a:rPr lang="ar-OM" b="1" dirty="0">
                <a:ea typeface="+mn-lt"/>
                <a:cs typeface="+mn-lt"/>
              </a:rPr>
              <a:t>أفكار:</a:t>
            </a:r>
            <a:endParaRPr lang="en-US" b="1" dirty="0">
              <a:ea typeface="+mn-lt"/>
              <a:cs typeface="+mn-lt"/>
            </a:endParaRPr>
          </a:p>
        </p:txBody>
      </p:sp>
      <p:grpSp>
        <p:nvGrpSpPr>
          <p:cNvPr id="7" name="Group 6">
            <a:extLst>
              <a:ext uri="{FF2B5EF4-FFF2-40B4-BE49-F238E27FC236}">
                <a16:creationId xmlns:a16="http://schemas.microsoft.com/office/drawing/2014/main" id="{9C990A06-9C0C-455D-BA09-B52389BE99BA}"/>
              </a:ext>
            </a:extLst>
          </p:cNvPr>
          <p:cNvGrpSpPr/>
          <p:nvPr/>
        </p:nvGrpSpPr>
        <p:grpSpPr>
          <a:xfrm>
            <a:off x="608848" y="1315297"/>
            <a:ext cx="7955872" cy="781041"/>
            <a:chOff x="456448" y="826065"/>
            <a:chExt cx="7955872" cy="781041"/>
          </a:xfrm>
        </p:grpSpPr>
        <p:sp>
          <p:nvSpPr>
            <p:cNvPr id="9" name="TextBox 8">
              <a:extLst>
                <a:ext uri="{FF2B5EF4-FFF2-40B4-BE49-F238E27FC236}">
                  <a16:creationId xmlns:a16="http://schemas.microsoft.com/office/drawing/2014/main" id="{F15B5569-E060-48E0-97A4-9E4F211926C7}"/>
                </a:ext>
              </a:extLst>
            </p:cNvPr>
            <p:cNvSpPr txBox="1"/>
            <p:nvPr/>
          </p:nvSpPr>
          <p:spPr>
            <a:xfrm>
              <a:off x="7003873" y="826065"/>
              <a:ext cx="1408447" cy="493752"/>
            </a:xfrm>
            <a:prstGeom prst="roundRect">
              <a:avLst/>
            </a:prstGeom>
            <a:noFill/>
            <a:ln w="28575">
              <a:solidFill>
                <a:schemeClr val="tx1"/>
              </a:solidFill>
            </a:ln>
          </p:spPr>
          <p:txBody>
            <a:bodyPr wrap="square" anchor="ctr">
              <a:spAutoFit/>
            </a:bodyPr>
            <a:lstStyle/>
            <a:p>
              <a:pPr algn="ctr" rtl="1"/>
              <a:r>
                <a:rPr lang="ar-OM" b="1" dirty="0"/>
                <a:t>نشاط</a:t>
              </a:r>
              <a:endParaRPr lang="en-GB" b="1" dirty="0"/>
            </a:p>
            <a:p>
              <a:endParaRPr lang="en-GB" sz="100" b="1" dirty="0"/>
            </a:p>
            <a:p>
              <a:endParaRPr lang="en-GB" sz="100" b="1" dirty="0"/>
            </a:p>
            <a:p>
              <a:endParaRPr lang="en-GB" sz="100" b="1" dirty="0"/>
            </a:p>
            <a:p>
              <a:endParaRPr lang="en-GB" sz="100" b="1" dirty="0"/>
            </a:p>
            <a:p>
              <a:endParaRPr lang="en-GB" sz="100" b="1" dirty="0"/>
            </a:p>
          </p:txBody>
        </p:sp>
        <p:sp>
          <p:nvSpPr>
            <p:cNvPr id="10" name="TextBox 9">
              <a:extLst>
                <a:ext uri="{FF2B5EF4-FFF2-40B4-BE49-F238E27FC236}">
                  <a16:creationId xmlns:a16="http://schemas.microsoft.com/office/drawing/2014/main" id="{A808F2B0-E9D8-45AD-965D-FE806AF4CCEC}"/>
                </a:ext>
              </a:extLst>
            </p:cNvPr>
            <p:cNvSpPr txBox="1"/>
            <p:nvPr/>
          </p:nvSpPr>
          <p:spPr>
            <a:xfrm>
              <a:off x="456448" y="1198483"/>
              <a:ext cx="7955872" cy="408623"/>
            </a:xfrm>
            <a:prstGeom prst="roundRect">
              <a:avLst/>
            </a:prstGeom>
            <a:solidFill>
              <a:schemeClr val="tx1"/>
            </a:solidFill>
          </p:spPr>
          <p:txBody>
            <a:bodyPr wrap="square" anchor="ctr">
              <a:spAutoFit/>
            </a:bodyPr>
            <a:lstStyle/>
            <a:p>
              <a:pPr algn="r" rtl="1"/>
              <a:r>
                <a:rPr lang="ar-OM" dirty="0">
                  <a:solidFill>
                    <a:schemeClr val="bg1"/>
                  </a:solidFill>
                  <a:ea typeface="+mn-lt"/>
                  <a:cs typeface="+mn-lt"/>
                </a:rPr>
                <a:t>دعونا نعيد النظر في ما يعنيه السلام وبناء السلام!</a:t>
              </a:r>
              <a:endParaRPr lang="en-US" dirty="0">
                <a:solidFill>
                  <a:schemeClr val="bg1"/>
                </a:solidFill>
                <a:ea typeface="+mn-lt"/>
                <a:cs typeface="+mn-lt"/>
              </a:endParaRPr>
            </a:p>
          </p:txBody>
        </p:sp>
      </p:grpSp>
      <p:grpSp>
        <p:nvGrpSpPr>
          <p:cNvPr id="4" name="Group 3">
            <a:extLst>
              <a:ext uri="{FF2B5EF4-FFF2-40B4-BE49-F238E27FC236}">
                <a16:creationId xmlns:a16="http://schemas.microsoft.com/office/drawing/2014/main" id="{950B5EF7-0372-4CE4-9E47-1238D062C3CC}"/>
              </a:ext>
            </a:extLst>
          </p:cNvPr>
          <p:cNvGrpSpPr/>
          <p:nvPr/>
        </p:nvGrpSpPr>
        <p:grpSpPr>
          <a:xfrm>
            <a:off x="602456" y="4248255"/>
            <a:ext cx="2245477" cy="2051053"/>
            <a:chOff x="4429125" y="4371974"/>
            <a:chExt cx="3267075" cy="2051053"/>
          </a:xfrm>
        </p:grpSpPr>
        <p:pic>
          <p:nvPicPr>
            <p:cNvPr id="27" name="Picture 26" descr="A picture containing card, brick, table&#10;&#10;Description automatically generated">
              <a:extLst>
                <a:ext uri="{FF2B5EF4-FFF2-40B4-BE49-F238E27FC236}">
                  <a16:creationId xmlns:a16="http://schemas.microsoft.com/office/drawing/2014/main" id="{9FF48C40-4A5E-4AB3-B58F-237015CAA6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9125" y="4371974"/>
              <a:ext cx="3267075" cy="2051053"/>
            </a:xfrm>
            <a:prstGeom prst="rect">
              <a:avLst/>
            </a:prstGeom>
          </p:spPr>
        </p:pic>
        <p:sp>
          <p:nvSpPr>
            <p:cNvPr id="29" name="TextBox 28">
              <a:extLst>
                <a:ext uri="{FF2B5EF4-FFF2-40B4-BE49-F238E27FC236}">
                  <a16:creationId xmlns:a16="http://schemas.microsoft.com/office/drawing/2014/main" id="{0FB170C4-121E-4F68-A2DC-A5DE17C9D8A1}"/>
                </a:ext>
              </a:extLst>
            </p:cNvPr>
            <p:cNvSpPr txBox="1"/>
            <p:nvPr/>
          </p:nvSpPr>
          <p:spPr>
            <a:xfrm rot="21221227">
              <a:off x="4891383" y="5177575"/>
              <a:ext cx="2546391" cy="646331"/>
            </a:xfrm>
            <a:prstGeom prst="rect">
              <a:avLst/>
            </a:prstGeom>
            <a:noFill/>
          </p:spPr>
          <p:txBody>
            <a:bodyPr wrap="square" rtlCol="0">
              <a:spAutoFit/>
            </a:bodyPr>
            <a:lstStyle/>
            <a:p>
              <a:pPr marL="285750" indent="-285750" algn="r" rtl="1">
                <a:buFont typeface="Arial" panose="020B0604020202020204" pitchFamily="34" charset="0"/>
                <a:buChar char="•"/>
              </a:pPr>
              <a:r>
                <a:rPr lang="ar-OM" dirty="0">
                  <a:solidFill>
                    <a:srgbClr val="000000"/>
                  </a:solidFill>
                  <a:latin typeface="Ink Free" panose="03080402000500000000" pitchFamily="66" charset="0"/>
                </a:rPr>
                <a:t>أكتبي أغنية أو شعر</a:t>
              </a:r>
              <a:endParaRPr lang="en-GB" dirty="0">
                <a:solidFill>
                  <a:srgbClr val="000000"/>
                </a:solidFill>
                <a:latin typeface="Ink Free" panose="03080402000500000000" pitchFamily="66" charset="0"/>
              </a:endParaRPr>
            </a:p>
          </p:txBody>
        </p:sp>
      </p:grpSp>
      <p:grpSp>
        <p:nvGrpSpPr>
          <p:cNvPr id="36" name="Group 35">
            <a:extLst>
              <a:ext uri="{FF2B5EF4-FFF2-40B4-BE49-F238E27FC236}">
                <a16:creationId xmlns:a16="http://schemas.microsoft.com/office/drawing/2014/main" id="{F92AA8EA-E438-4719-B211-7FF85A97C1A4}"/>
              </a:ext>
            </a:extLst>
          </p:cNvPr>
          <p:cNvGrpSpPr/>
          <p:nvPr/>
        </p:nvGrpSpPr>
        <p:grpSpPr>
          <a:xfrm rot="431697" flipH="1">
            <a:off x="3359448" y="3866973"/>
            <a:ext cx="2425103" cy="2259856"/>
            <a:chOff x="4429125" y="4371974"/>
            <a:chExt cx="3267075" cy="2051053"/>
          </a:xfrm>
        </p:grpSpPr>
        <p:pic>
          <p:nvPicPr>
            <p:cNvPr id="37" name="Picture 36" descr="A picture containing card, brick, table&#10;&#10;Description automatically generated">
              <a:extLst>
                <a:ext uri="{FF2B5EF4-FFF2-40B4-BE49-F238E27FC236}">
                  <a16:creationId xmlns:a16="http://schemas.microsoft.com/office/drawing/2014/main" id="{B01A7981-856F-47FF-9A2A-7E7ABC32C5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9125" y="4371974"/>
              <a:ext cx="3267075" cy="2051053"/>
            </a:xfrm>
            <a:prstGeom prst="rect">
              <a:avLst/>
            </a:prstGeom>
          </p:spPr>
        </p:pic>
        <p:sp>
          <p:nvSpPr>
            <p:cNvPr id="38" name="TextBox 37">
              <a:extLst>
                <a:ext uri="{FF2B5EF4-FFF2-40B4-BE49-F238E27FC236}">
                  <a16:creationId xmlns:a16="http://schemas.microsoft.com/office/drawing/2014/main" id="{24DD5932-3FF2-4F39-AC3C-D0DF097DCA4F}"/>
                </a:ext>
              </a:extLst>
            </p:cNvPr>
            <p:cNvSpPr txBox="1"/>
            <p:nvPr/>
          </p:nvSpPr>
          <p:spPr>
            <a:xfrm rot="21221227">
              <a:off x="4789469" y="5104193"/>
              <a:ext cx="2546392" cy="586612"/>
            </a:xfrm>
            <a:prstGeom prst="rect">
              <a:avLst/>
            </a:prstGeom>
            <a:noFill/>
          </p:spPr>
          <p:txBody>
            <a:bodyPr wrap="square" rtlCol="0">
              <a:spAutoFit/>
            </a:bodyPr>
            <a:lstStyle/>
            <a:p>
              <a:pPr marL="171450" indent="-171450" algn="r" rtl="1">
                <a:buFont typeface="Arial" panose="020B0604020202020204" pitchFamily="34" charset="0"/>
                <a:buChar char="•"/>
              </a:pPr>
              <a:r>
                <a:rPr lang="ar-OM" dirty="0">
                  <a:solidFill>
                    <a:srgbClr val="000000"/>
                  </a:solidFill>
                  <a:latin typeface="Ink Free" panose="03080402000500000000" pitchFamily="66" charset="0"/>
                </a:rPr>
                <a:t>قومي بأداء مقطع مسرحي</a:t>
              </a:r>
              <a:endParaRPr lang="en-GB" dirty="0">
                <a:solidFill>
                  <a:srgbClr val="000000"/>
                </a:solidFill>
                <a:latin typeface="Ink Free" panose="03080402000500000000" pitchFamily="66" charset="0"/>
              </a:endParaRPr>
            </a:p>
          </p:txBody>
        </p:sp>
      </p:grpSp>
      <p:grpSp>
        <p:nvGrpSpPr>
          <p:cNvPr id="39" name="Group 38">
            <a:extLst>
              <a:ext uri="{FF2B5EF4-FFF2-40B4-BE49-F238E27FC236}">
                <a16:creationId xmlns:a16="http://schemas.microsoft.com/office/drawing/2014/main" id="{92AE5769-748C-4CAD-950F-06CE1CFB86A0}"/>
              </a:ext>
            </a:extLst>
          </p:cNvPr>
          <p:cNvGrpSpPr/>
          <p:nvPr/>
        </p:nvGrpSpPr>
        <p:grpSpPr>
          <a:xfrm>
            <a:off x="5734130" y="3619884"/>
            <a:ext cx="2897830" cy="2679423"/>
            <a:chOff x="4429125" y="4371974"/>
            <a:chExt cx="3267075" cy="2051053"/>
          </a:xfrm>
        </p:grpSpPr>
        <p:pic>
          <p:nvPicPr>
            <p:cNvPr id="40" name="Picture 39" descr="A picture containing card, brick, table&#10;&#10;Description automatically generated">
              <a:extLst>
                <a:ext uri="{FF2B5EF4-FFF2-40B4-BE49-F238E27FC236}">
                  <a16:creationId xmlns:a16="http://schemas.microsoft.com/office/drawing/2014/main" id="{5C4F128F-F6A0-4F48-BF13-BD523410C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125" y="4371974"/>
              <a:ext cx="3267075" cy="2051053"/>
            </a:xfrm>
            <a:prstGeom prst="rect">
              <a:avLst/>
            </a:prstGeom>
          </p:spPr>
        </p:pic>
        <p:sp>
          <p:nvSpPr>
            <p:cNvPr id="41" name="TextBox 40">
              <a:extLst>
                <a:ext uri="{FF2B5EF4-FFF2-40B4-BE49-F238E27FC236}">
                  <a16:creationId xmlns:a16="http://schemas.microsoft.com/office/drawing/2014/main" id="{951387AD-154D-42E3-9EC3-3C2E048F4A5E}"/>
                </a:ext>
              </a:extLst>
            </p:cNvPr>
            <p:cNvSpPr txBox="1"/>
            <p:nvPr/>
          </p:nvSpPr>
          <p:spPr>
            <a:xfrm rot="21221227">
              <a:off x="4955643" y="4966641"/>
              <a:ext cx="2546391" cy="918832"/>
            </a:xfrm>
            <a:prstGeom prst="rect">
              <a:avLst/>
            </a:prstGeom>
            <a:noFill/>
          </p:spPr>
          <p:txBody>
            <a:bodyPr wrap="square" rtlCol="0">
              <a:spAutoFit/>
            </a:bodyPr>
            <a:lstStyle/>
            <a:p>
              <a:pPr marL="171450" indent="-171450" algn="r" rtl="1">
                <a:buFont typeface="Arial" panose="020B0604020202020204" pitchFamily="34" charset="0"/>
                <a:buChar char="•"/>
              </a:pPr>
              <a:r>
                <a:rPr lang="ar-OM" dirty="0">
                  <a:solidFill>
                    <a:srgbClr val="000000"/>
                  </a:solidFill>
                  <a:latin typeface="Ink Free" panose="03080402000500000000" pitchFamily="66" charset="0"/>
                </a:rPr>
                <a:t>إنشاء لوحة أو كولاج أو رسم أو أي شكل آخر من أشكال العمل الفني</a:t>
              </a:r>
            </a:p>
            <a:p>
              <a:pPr marL="171450" indent="-171450" algn="r" rtl="1">
                <a:buFont typeface="Arial" panose="020B0604020202020204" pitchFamily="34" charset="0"/>
                <a:buChar char="•"/>
              </a:pPr>
              <a:r>
                <a:rPr lang="ar-OM" dirty="0">
                  <a:solidFill>
                    <a:srgbClr val="000000"/>
                  </a:solidFill>
                  <a:latin typeface="Ink Free" panose="03080402000500000000" pitchFamily="66" charset="0"/>
                </a:rPr>
                <a:t>استخدمي مواد طبيعية</a:t>
              </a:r>
              <a:endParaRPr lang="en-GB" dirty="0">
                <a:solidFill>
                  <a:srgbClr val="000000"/>
                </a:solidFill>
                <a:latin typeface="Ink Free" panose="03080402000500000000" pitchFamily="66" charset="0"/>
              </a:endParaRPr>
            </a:p>
          </p:txBody>
        </p:sp>
      </p:grpSp>
      <p:sp>
        <p:nvSpPr>
          <p:cNvPr id="18" name="Footer Placeholder 7">
            <a:extLst>
              <a:ext uri="{FF2B5EF4-FFF2-40B4-BE49-F238E27FC236}">
                <a16:creationId xmlns:a16="http://schemas.microsoft.com/office/drawing/2014/main" id="{D646DD98-AD23-46A0-8ACD-285D01DE462B}"/>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21" name="Rectangle: Rounded Corners 20">
            <a:extLst>
              <a:ext uri="{FF2B5EF4-FFF2-40B4-BE49-F238E27FC236}">
                <a16:creationId xmlns:a16="http://schemas.microsoft.com/office/drawing/2014/main" id="{397BA97D-C742-493E-87D0-B127C7F92491}"/>
              </a:ext>
            </a:extLst>
          </p:cNvPr>
          <p:cNvSpPr/>
          <p:nvPr/>
        </p:nvSpPr>
        <p:spPr>
          <a:xfrm>
            <a:off x="0" y="339827"/>
            <a:ext cx="2721429" cy="6187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التفكير في السلام</a:t>
            </a:r>
            <a:endParaRPr lang="en-GB" sz="2000" b="1" dirty="0">
              <a:latin typeface="+mj-lt"/>
            </a:endParaRPr>
          </a:p>
        </p:txBody>
      </p:sp>
    </p:spTree>
    <p:extLst>
      <p:ext uri="{BB962C8B-B14F-4D97-AF65-F5344CB8AC3E}">
        <p14:creationId xmlns:p14="http://schemas.microsoft.com/office/powerpoint/2010/main" val="2586152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ncil PNG, Pencil Transparent Background - FreeIconsPNG">
            <a:extLst>
              <a:ext uri="{FF2B5EF4-FFF2-40B4-BE49-F238E27FC236}">
                <a16:creationId xmlns:a16="http://schemas.microsoft.com/office/drawing/2014/main" id="{4B896E41-BA0E-4FDF-BAA6-1FAF1E025A27}"/>
              </a:ext>
            </a:extLst>
          </p:cNvPr>
          <p:cNvPicPr>
            <a:picLocks noChangeAspect="1" noChangeArrowheads="1"/>
          </p:cNvPicPr>
          <p:nvPr/>
        </p:nvPicPr>
        <p:blipFill rotWithShape="1">
          <a:blip r:embed="rId2" cstate="print">
            <a:alphaModFix amt="20000"/>
            <a:extLst>
              <a:ext uri="{28A0092B-C50C-407E-A947-70E740481C1C}">
                <a14:useLocalDpi xmlns:a14="http://schemas.microsoft.com/office/drawing/2010/main" val="0"/>
              </a:ext>
            </a:extLst>
          </a:blip>
          <a:srcRect b="11454"/>
          <a:stretch/>
        </p:blipFill>
        <p:spPr bwMode="auto">
          <a:xfrm>
            <a:off x="1763295" y="3992024"/>
            <a:ext cx="5519046" cy="278279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89D0C62D-3F77-454C-A18B-C405F4EEB549}"/>
              </a:ext>
            </a:extLst>
          </p:cNvPr>
          <p:cNvGrpSpPr/>
          <p:nvPr/>
        </p:nvGrpSpPr>
        <p:grpSpPr>
          <a:xfrm>
            <a:off x="594064" y="1795957"/>
            <a:ext cx="7955872" cy="2261519"/>
            <a:chOff x="456448" y="798385"/>
            <a:chExt cx="7955872" cy="2261519"/>
          </a:xfrm>
        </p:grpSpPr>
        <p:sp>
          <p:nvSpPr>
            <p:cNvPr id="6" name="TextBox 5">
              <a:extLst>
                <a:ext uri="{FF2B5EF4-FFF2-40B4-BE49-F238E27FC236}">
                  <a16:creationId xmlns:a16="http://schemas.microsoft.com/office/drawing/2014/main" id="{AA2E66D6-9E6D-4D71-9749-271D78FA5D7F}"/>
                </a:ext>
              </a:extLst>
            </p:cNvPr>
            <p:cNvSpPr txBox="1"/>
            <p:nvPr/>
          </p:nvSpPr>
          <p:spPr>
            <a:xfrm>
              <a:off x="1062037" y="1859575"/>
              <a:ext cx="73342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r" rtl="1">
                <a:buFont typeface="+mj-lt"/>
                <a:buAutoNum type="arabicPeriod" startAt="4"/>
              </a:pPr>
              <a:r>
                <a:rPr lang="ar-OM" dirty="0">
                  <a:ea typeface="+mn-lt"/>
                  <a:cs typeface="+mn-lt"/>
                </a:rPr>
                <a:t>كيف يمكن أن يلهم فنك الآخرين للتفكير فيما يعنيه السلام وبناء السلام بالنسبة لهم؟</a:t>
              </a:r>
            </a:p>
            <a:p>
              <a:pPr algn="r" rtl="1"/>
              <a:endParaRPr lang="ar-OM" dirty="0">
                <a:ea typeface="+mn-lt"/>
                <a:cs typeface="+mn-lt"/>
              </a:endParaRPr>
            </a:p>
            <a:p>
              <a:pPr algn="r" rtl="1"/>
              <a:r>
                <a:rPr lang="ar-OM" dirty="0">
                  <a:ea typeface="+mn-lt"/>
                  <a:cs typeface="+mn-lt"/>
                </a:rPr>
                <a:t>5. اكتبي وصفًا موجزًا أو إعلان لإخبار الآخرين بما يدور حوله عملك الإبداعي وما يعنيه السلام بالنسبة لك.</a:t>
              </a:r>
              <a:endParaRPr lang="en-US" sz="1800" dirty="0">
                <a:ea typeface="+mn-lt"/>
                <a:cs typeface="+mn-lt"/>
              </a:endParaRPr>
            </a:p>
          </p:txBody>
        </p:sp>
        <p:grpSp>
          <p:nvGrpSpPr>
            <p:cNvPr id="2" name="Group 1">
              <a:extLst>
                <a:ext uri="{FF2B5EF4-FFF2-40B4-BE49-F238E27FC236}">
                  <a16:creationId xmlns:a16="http://schemas.microsoft.com/office/drawing/2014/main" id="{6E2CBB23-D688-4158-A40F-121C4A148D4C}"/>
                </a:ext>
              </a:extLst>
            </p:cNvPr>
            <p:cNvGrpSpPr/>
            <p:nvPr/>
          </p:nvGrpSpPr>
          <p:grpSpPr>
            <a:xfrm>
              <a:off x="456448" y="798385"/>
              <a:ext cx="7955872" cy="808721"/>
              <a:chOff x="456448" y="798385"/>
              <a:chExt cx="7955872" cy="808721"/>
            </a:xfrm>
          </p:grpSpPr>
          <p:sp>
            <p:nvSpPr>
              <p:cNvPr id="5" name="TextBox 4">
                <a:extLst>
                  <a:ext uri="{FF2B5EF4-FFF2-40B4-BE49-F238E27FC236}">
                    <a16:creationId xmlns:a16="http://schemas.microsoft.com/office/drawing/2014/main" id="{F0C79F8E-496E-4351-AFE6-99F57B46E639}"/>
                  </a:ext>
                </a:extLst>
              </p:cNvPr>
              <p:cNvSpPr txBox="1"/>
              <p:nvPr/>
            </p:nvSpPr>
            <p:spPr>
              <a:xfrm>
                <a:off x="6976954" y="798385"/>
                <a:ext cx="1408447" cy="493752"/>
              </a:xfrm>
              <a:prstGeom prst="roundRect">
                <a:avLst/>
              </a:prstGeom>
              <a:noFill/>
              <a:ln w="28575">
                <a:solidFill>
                  <a:schemeClr val="tx1"/>
                </a:solidFill>
              </a:ln>
            </p:spPr>
            <p:txBody>
              <a:bodyPr wrap="square" anchor="ctr">
                <a:spAutoFit/>
              </a:bodyPr>
              <a:lstStyle/>
              <a:p>
                <a:pPr algn="ctr" rtl="1"/>
                <a:r>
                  <a:rPr lang="ar-OM" b="1" dirty="0"/>
                  <a:t>نشاط</a:t>
                </a:r>
                <a:endParaRPr lang="en-GB" b="1" dirty="0"/>
              </a:p>
              <a:p>
                <a:endParaRPr lang="en-GB" sz="100" b="1" dirty="0"/>
              </a:p>
              <a:p>
                <a:endParaRPr lang="en-GB" sz="100" b="1" dirty="0"/>
              </a:p>
              <a:p>
                <a:endParaRPr lang="en-GB" sz="100" b="1" dirty="0"/>
              </a:p>
              <a:p>
                <a:endParaRPr lang="en-GB" sz="100" b="1" dirty="0"/>
              </a:p>
              <a:p>
                <a:endParaRPr lang="en-GB" sz="100" b="1" dirty="0"/>
              </a:p>
            </p:txBody>
          </p:sp>
          <p:sp>
            <p:nvSpPr>
              <p:cNvPr id="7" name="TextBox 6">
                <a:extLst>
                  <a:ext uri="{FF2B5EF4-FFF2-40B4-BE49-F238E27FC236}">
                    <a16:creationId xmlns:a16="http://schemas.microsoft.com/office/drawing/2014/main" id="{5A347AA6-0677-49DD-BC7A-0E820042E549}"/>
                  </a:ext>
                </a:extLst>
              </p:cNvPr>
              <p:cNvSpPr txBox="1"/>
              <p:nvPr/>
            </p:nvSpPr>
            <p:spPr>
              <a:xfrm>
                <a:off x="456448" y="1198483"/>
                <a:ext cx="7955872" cy="408623"/>
              </a:xfrm>
              <a:prstGeom prst="roundRect">
                <a:avLst/>
              </a:prstGeom>
              <a:solidFill>
                <a:schemeClr val="tx1"/>
              </a:solidFill>
            </p:spPr>
            <p:txBody>
              <a:bodyPr wrap="square" anchor="ctr">
                <a:spAutoFit/>
              </a:bodyPr>
              <a:lstStyle/>
              <a:p>
                <a:pPr algn="r" rtl="1"/>
                <a:r>
                  <a:rPr lang="ar-OM" sz="1800" dirty="0">
                    <a:solidFill>
                      <a:schemeClr val="bg1"/>
                    </a:solidFill>
                    <a:ea typeface="+mn-lt"/>
                    <a:cs typeface="+mn-lt"/>
                  </a:rPr>
                  <a:t>كوني مبدعة....</a:t>
                </a:r>
                <a:endParaRPr lang="en-US" sz="1800" dirty="0">
                  <a:solidFill>
                    <a:schemeClr val="bg1"/>
                  </a:solidFill>
                  <a:ea typeface="+mn-lt"/>
                  <a:cs typeface="+mn-lt"/>
                </a:endParaRPr>
              </a:p>
            </p:txBody>
          </p:sp>
        </p:grpSp>
      </p:grpSp>
      <p:sp>
        <p:nvSpPr>
          <p:cNvPr id="10" name="Footer Placeholder 7">
            <a:extLst>
              <a:ext uri="{FF2B5EF4-FFF2-40B4-BE49-F238E27FC236}">
                <a16:creationId xmlns:a16="http://schemas.microsoft.com/office/drawing/2014/main" id="{2A06E8CD-7DC5-40F5-A865-A3FB3F8A35C3}"/>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2" name="Rectangle: Rounded Corners 11">
            <a:extLst>
              <a:ext uri="{FF2B5EF4-FFF2-40B4-BE49-F238E27FC236}">
                <a16:creationId xmlns:a16="http://schemas.microsoft.com/office/drawing/2014/main" id="{6019867F-1B82-438D-8EB5-680AA7316C77}"/>
              </a:ext>
            </a:extLst>
          </p:cNvPr>
          <p:cNvSpPr/>
          <p:nvPr/>
        </p:nvSpPr>
        <p:spPr>
          <a:xfrm>
            <a:off x="0" y="339827"/>
            <a:ext cx="2721429" cy="6187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التفكير في السلام</a:t>
            </a:r>
            <a:endParaRPr lang="en-GB" sz="2000" b="1" dirty="0">
              <a:latin typeface="+mj-lt"/>
            </a:endParaRPr>
          </a:p>
        </p:txBody>
      </p:sp>
    </p:spTree>
    <p:extLst>
      <p:ext uri="{BB962C8B-B14F-4D97-AF65-F5344CB8AC3E}">
        <p14:creationId xmlns:p14="http://schemas.microsoft.com/office/powerpoint/2010/main" val="4002451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63FFDD3-B68C-429A-B297-0D5A405D3823}"/>
              </a:ext>
            </a:extLst>
          </p:cNvPr>
          <p:cNvGrpSpPr/>
          <p:nvPr/>
        </p:nvGrpSpPr>
        <p:grpSpPr>
          <a:xfrm>
            <a:off x="805543" y="2968560"/>
            <a:ext cx="6264251" cy="2136843"/>
            <a:chOff x="2788006" y="3630507"/>
            <a:chExt cx="6304676" cy="2136843"/>
          </a:xfrm>
        </p:grpSpPr>
        <p:pic>
          <p:nvPicPr>
            <p:cNvPr id="12" name="Picture 11">
              <a:extLst>
                <a:ext uri="{FF2B5EF4-FFF2-40B4-BE49-F238E27FC236}">
                  <a16:creationId xmlns:a16="http://schemas.microsoft.com/office/drawing/2014/main" id="{387A55A2-C166-4D1C-AB60-A91C680CC6EB}"/>
                </a:ext>
              </a:extLst>
            </p:cNvPr>
            <p:cNvPicPr>
              <a:picLocks noChangeAspect="1"/>
            </p:cNvPicPr>
            <p:nvPr/>
          </p:nvPicPr>
          <p:blipFill>
            <a:blip r:embed="rId3">
              <a:duotone>
                <a:prstClr val="black"/>
                <a:schemeClr val="accent3">
                  <a:tint val="45000"/>
                  <a:satMod val="400000"/>
                </a:schemeClr>
              </a:duotone>
            </a:blip>
            <a:stretch>
              <a:fillRect/>
            </a:stretch>
          </p:blipFill>
          <p:spPr>
            <a:xfrm>
              <a:off x="2788006" y="3630507"/>
              <a:ext cx="6304676" cy="1953448"/>
            </a:xfrm>
            <a:prstGeom prst="rect">
              <a:avLst/>
            </a:prstGeom>
          </p:spPr>
        </p:pic>
        <p:sp>
          <p:nvSpPr>
            <p:cNvPr id="24" name="TextBox 23">
              <a:extLst>
                <a:ext uri="{FF2B5EF4-FFF2-40B4-BE49-F238E27FC236}">
                  <a16:creationId xmlns:a16="http://schemas.microsoft.com/office/drawing/2014/main" id="{35DEBF0B-4758-4BBF-800E-4B9C04C1D86F}"/>
                </a:ext>
              </a:extLst>
            </p:cNvPr>
            <p:cNvSpPr txBox="1"/>
            <p:nvPr/>
          </p:nvSpPr>
          <p:spPr>
            <a:xfrm>
              <a:off x="2788006" y="4013024"/>
              <a:ext cx="6145448" cy="1754326"/>
            </a:xfrm>
            <a:prstGeom prst="rect">
              <a:avLst/>
            </a:prstGeom>
            <a:noFill/>
          </p:spPr>
          <p:txBody>
            <a:bodyPr wrap="square">
              <a:spAutoFit/>
            </a:bodyPr>
            <a:lstStyle/>
            <a:p>
              <a:pPr algn="r" rtl="1"/>
              <a:r>
                <a:rPr lang="ar-OM" b="1" dirty="0">
                  <a:ea typeface="+mn-lt"/>
                  <a:cs typeface="+mn-lt"/>
                </a:rPr>
                <a:t>شاركي بما قمتي بإنشائه!</a:t>
              </a:r>
              <a:endParaRPr lang="en" sz="1800" b="1" dirty="0">
                <a:ea typeface="+mn-lt"/>
                <a:cs typeface="+mn-lt"/>
              </a:endParaRPr>
            </a:p>
            <a:p>
              <a:pPr algn="r" rtl="1"/>
              <a:r>
                <a:rPr lang="ar-OM" dirty="0">
                  <a:ea typeface="+mn-lt"/>
                  <a:cs typeface="+mn-lt"/>
                </a:rPr>
                <a:t>قومي بتنظيم معرض سلام لدعوة الآخرين ليكونوا جزءًا من محادثة حول بناء السلام.</a:t>
              </a:r>
            </a:p>
            <a:p>
              <a:endParaRPr lang="en" dirty="0">
                <a:ea typeface="+mn-lt"/>
                <a:cs typeface="+mn-lt"/>
              </a:endParaRPr>
            </a:p>
            <a:p>
              <a:pPr algn="r" rtl="1"/>
              <a:r>
                <a:rPr lang="ar-OM" dirty="0">
                  <a:ea typeface="+mn-lt"/>
                  <a:cs typeface="+mn-lt"/>
                </a:rPr>
                <a:t>يمكنك حتى استغلال هذا كفرصة لجمع التبرعات لصندوق يوم الذكرى</a:t>
              </a:r>
              <a:r>
                <a:rPr lang="en-GB" dirty="0">
                  <a:ea typeface="+mn-lt"/>
                  <a:cs typeface="+mn-lt"/>
                </a:rPr>
                <a:t> </a:t>
              </a:r>
              <a:r>
                <a:rPr lang="ar-OM" dirty="0">
                  <a:ea typeface="+mn-lt"/>
                  <a:cs typeface="+mn-lt"/>
                </a:rPr>
                <a:t>العالمي!</a:t>
              </a:r>
              <a:endParaRPr lang="en" sz="1800" dirty="0">
                <a:ea typeface="+mn-lt"/>
                <a:cs typeface="+mn-lt"/>
              </a:endParaRPr>
            </a:p>
          </p:txBody>
        </p:sp>
      </p:grpSp>
      <p:grpSp>
        <p:nvGrpSpPr>
          <p:cNvPr id="14" name="Group 13">
            <a:extLst>
              <a:ext uri="{FF2B5EF4-FFF2-40B4-BE49-F238E27FC236}">
                <a16:creationId xmlns:a16="http://schemas.microsoft.com/office/drawing/2014/main" id="{BDA9E7F6-A82C-419C-822C-7A32A2273450}"/>
              </a:ext>
            </a:extLst>
          </p:cNvPr>
          <p:cNvGrpSpPr/>
          <p:nvPr/>
        </p:nvGrpSpPr>
        <p:grpSpPr>
          <a:xfrm>
            <a:off x="534324" y="1277626"/>
            <a:ext cx="5572322" cy="1160883"/>
            <a:chOff x="440826" y="3632704"/>
            <a:chExt cx="5572322" cy="1160883"/>
          </a:xfrm>
          <a:solidFill>
            <a:schemeClr val="accent3"/>
          </a:solidFill>
        </p:grpSpPr>
        <p:sp>
          <p:nvSpPr>
            <p:cNvPr id="15" name="TextBox 14">
              <a:extLst>
                <a:ext uri="{FF2B5EF4-FFF2-40B4-BE49-F238E27FC236}">
                  <a16:creationId xmlns:a16="http://schemas.microsoft.com/office/drawing/2014/main" id="{AB12B669-A759-4363-BB36-2BD3B573D82A}"/>
                </a:ext>
              </a:extLst>
            </p:cNvPr>
            <p:cNvSpPr txBox="1"/>
            <p:nvPr/>
          </p:nvSpPr>
          <p:spPr>
            <a:xfrm>
              <a:off x="3936855" y="3632704"/>
              <a:ext cx="2055264" cy="1021556"/>
            </a:xfrm>
            <a:prstGeom prst="roundRect">
              <a:avLst/>
            </a:prstGeom>
            <a:noFill/>
            <a:ln w="28575">
              <a:solidFill>
                <a:schemeClr val="accent3"/>
              </a:solidFill>
            </a:ln>
          </p:spPr>
          <p:txBody>
            <a:bodyPr wrap="square" anchor="ctr">
              <a:spAutoFit/>
            </a:bodyPr>
            <a:lstStyle/>
            <a:p>
              <a:pPr algn="r" rtl="1"/>
              <a:r>
                <a:rPr lang="ar-OM" b="1" dirty="0"/>
                <a:t>لنتأمل</a:t>
              </a:r>
              <a:endParaRPr lang="en-GB" b="1" dirty="0"/>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id="{6275A954-0221-43BA-978D-2C049C05A67B}"/>
                </a:ext>
              </a:extLst>
            </p:cNvPr>
            <p:cNvSpPr txBox="1"/>
            <p:nvPr/>
          </p:nvSpPr>
          <p:spPr>
            <a:xfrm>
              <a:off x="440826" y="4116002"/>
              <a:ext cx="5572322" cy="677585"/>
            </a:xfrm>
            <a:prstGeom prst="roundRect">
              <a:avLst>
                <a:gd name="adj" fmla="val 25178"/>
              </a:avLst>
            </a:prstGeom>
            <a:grpFill/>
          </p:spPr>
          <p:txBody>
            <a:bodyPr wrap="square" anchor="ctr">
              <a:spAutoFit/>
            </a:bodyPr>
            <a:lstStyle/>
            <a:p>
              <a:pPr marL="285750" indent="-285750" algn="r" rtl="1">
                <a:buFont typeface="Arial" panose="020B0604020202020204" pitchFamily="34" charset="0"/>
                <a:buChar char="•"/>
              </a:pPr>
              <a:r>
                <a:rPr lang="ar-OM" dirty="0">
                  <a:ea typeface="+mn-lt"/>
                  <a:cs typeface="+mn-lt"/>
                </a:rPr>
                <a:t>كيف يمكن استخدام الفن لتعزيز السلام؟</a:t>
              </a:r>
            </a:p>
            <a:p>
              <a:pPr marL="285750" indent="-285750" algn="r" rtl="1">
                <a:buFont typeface="Arial" panose="020B0604020202020204" pitchFamily="34" charset="0"/>
                <a:buChar char="•"/>
              </a:pPr>
              <a:r>
                <a:rPr lang="ar-OM" dirty="0">
                  <a:ea typeface="+mn-lt"/>
                  <a:cs typeface="+mn-lt"/>
                </a:rPr>
                <a:t>كيف يمكن لمجموعتك استخدام الفن لإلهام الآخرين لبناء السلام؟</a:t>
              </a:r>
              <a:endParaRPr lang="en-US" sz="1800" dirty="0">
                <a:ea typeface="+mn-lt"/>
                <a:cs typeface="+mn-lt"/>
              </a:endParaRPr>
            </a:p>
          </p:txBody>
        </p:sp>
      </p:grpSp>
      <p:pic>
        <p:nvPicPr>
          <p:cNvPr id="11" name="Picture 10" descr="A picture containing player, holding, standing, ball&#10;&#10;Description automatically generated">
            <a:extLst>
              <a:ext uri="{FF2B5EF4-FFF2-40B4-BE49-F238E27FC236}">
                <a16:creationId xmlns:a16="http://schemas.microsoft.com/office/drawing/2014/main" id="{40CF069B-7344-44E6-89DA-74873A68B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5394" y="958597"/>
            <a:ext cx="2395878" cy="5072539"/>
          </a:xfrm>
          <a:prstGeom prst="rect">
            <a:avLst/>
          </a:prstGeom>
        </p:spPr>
      </p:pic>
      <p:sp>
        <p:nvSpPr>
          <p:cNvPr id="13" name="Footer Placeholder 7">
            <a:extLst>
              <a:ext uri="{FF2B5EF4-FFF2-40B4-BE49-F238E27FC236}">
                <a16:creationId xmlns:a16="http://schemas.microsoft.com/office/drawing/2014/main" id="{0951DE22-DFB9-4C44-A23C-0E5B1E338B30}"/>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8" name="Rectangle: Rounded Corners 17">
            <a:extLst>
              <a:ext uri="{FF2B5EF4-FFF2-40B4-BE49-F238E27FC236}">
                <a16:creationId xmlns:a16="http://schemas.microsoft.com/office/drawing/2014/main" id="{8671A556-D6A1-4D5A-84DE-2D452B17A411}"/>
              </a:ext>
            </a:extLst>
          </p:cNvPr>
          <p:cNvSpPr/>
          <p:nvPr/>
        </p:nvSpPr>
        <p:spPr>
          <a:xfrm>
            <a:off x="0" y="339827"/>
            <a:ext cx="2721429" cy="6187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التفكير في السلام</a:t>
            </a:r>
            <a:endParaRPr lang="en-GB" sz="2000" b="1" dirty="0">
              <a:latin typeface="+mj-lt"/>
            </a:endParaRPr>
          </a:p>
        </p:txBody>
      </p:sp>
      <p:grpSp>
        <p:nvGrpSpPr>
          <p:cNvPr id="3" name="Group 2">
            <a:extLst>
              <a:ext uri="{FF2B5EF4-FFF2-40B4-BE49-F238E27FC236}">
                <a16:creationId xmlns:a16="http://schemas.microsoft.com/office/drawing/2014/main" id="{338830A3-BADB-42A1-946B-5828B1F76780}"/>
              </a:ext>
            </a:extLst>
          </p:cNvPr>
          <p:cNvGrpSpPr/>
          <p:nvPr/>
        </p:nvGrpSpPr>
        <p:grpSpPr>
          <a:xfrm>
            <a:off x="3339493" y="5252155"/>
            <a:ext cx="4951034" cy="1592924"/>
            <a:chOff x="1595785" y="5084752"/>
            <a:chExt cx="4951034" cy="1431572"/>
          </a:xfrm>
        </p:grpSpPr>
        <p:sp>
          <p:nvSpPr>
            <p:cNvPr id="30" name="TextBox 29">
              <a:extLst>
                <a:ext uri="{FF2B5EF4-FFF2-40B4-BE49-F238E27FC236}">
                  <a16:creationId xmlns:a16="http://schemas.microsoft.com/office/drawing/2014/main" id="{1AE4A336-5D59-4C6B-B7CA-B35CA741AD76}"/>
                </a:ext>
              </a:extLst>
            </p:cNvPr>
            <p:cNvSpPr txBox="1"/>
            <p:nvPr/>
          </p:nvSpPr>
          <p:spPr>
            <a:xfrm>
              <a:off x="2058008" y="5115883"/>
              <a:ext cx="4167481" cy="1002268"/>
            </a:xfrm>
            <a:prstGeom prst="roundRect">
              <a:avLst>
                <a:gd name="adj" fmla="val 12250"/>
              </a:avLst>
            </a:prstGeom>
            <a:noFill/>
            <a:ln>
              <a:noFill/>
            </a:ln>
          </p:spPr>
          <p:txBody>
            <a:bodyPr wrap="square">
              <a:spAutoFit/>
            </a:bodyPr>
            <a:lstStyle/>
            <a:p>
              <a:pPr algn="r" rtl="1"/>
              <a:r>
                <a:rPr lang="ar-OM" sz="1100" dirty="0">
                  <a:ea typeface="+mn-lt"/>
                  <a:cs typeface="+mn-lt"/>
                </a:rPr>
                <a:t>شاركي صورك وأعمالك الفنية وأفكارك مع المرشدات وفتيات الكشافة حول العالم باستخدام </a:t>
              </a:r>
              <a:r>
                <a:rPr lang="ar-OM" sz="1100" dirty="0" err="1">
                  <a:ea typeface="+mn-lt"/>
                  <a:cs typeface="+mn-lt"/>
                </a:rPr>
                <a:t>الهاشتاج</a:t>
              </a:r>
              <a:r>
                <a:rPr lang="ar-OM" sz="1100" dirty="0">
                  <a:ea typeface="+mn-lt"/>
                  <a:cs typeface="+mn-lt"/>
                </a:rPr>
                <a:t>:</a:t>
              </a:r>
              <a:endParaRPr lang="en-US" sz="1100" dirty="0">
                <a:ea typeface="+mn-lt"/>
                <a:cs typeface="+mn-lt"/>
              </a:endParaRPr>
            </a:p>
            <a:p>
              <a:pPr algn="r"/>
              <a:r>
                <a:rPr lang="en" sz="1100" dirty="0">
                  <a:ea typeface="+mn-lt"/>
                  <a:cs typeface="+mn-lt"/>
                </a:rPr>
                <a:t>#WTD2020 #WorldThinkingDay #StandTogetherForPeace</a:t>
              </a:r>
            </a:p>
            <a:p>
              <a:endParaRPr lang="en" sz="1100" dirty="0">
                <a:ea typeface="+mn-lt"/>
                <a:cs typeface="+mn-lt"/>
              </a:endParaRPr>
            </a:p>
            <a:p>
              <a:endParaRPr lang="en" sz="1100" dirty="0">
                <a:ea typeface="+mn-lt"/>
                <a:cs typeface="+mn-lt"/>
              </a:endParaRPr>
            </a:p>
          </p:txBody>
        </p:sp>
        <p:pic>
          <p:nvPicPr>
            <p:cNvPr id="6" name="Picture 5">
              <a:extLst>
                <a:ext uri="{FF2B5EF4-FFF2-40B4-BE49-F238E27FC236}">
                  <a16:creationId xmlns:a16="http://schemas.microsoft.com/office/drawing/2014/main" id="{84B258FB-2CD9-4916-B5C3-3737CCD2A4D6}"/>
                </a:ext>
              </a:extLst>
            </p:cNvPr>
            <p:cNvPicPr>
              <a:picLocks noChangeAspect="1"/>
            </p:cNvPicPr>
            <p:nvPr/>
          </p:nvPicPr>
          <p:blipFill>
            <a:blip r:embed="rId5"/>
            <a:stretch>
              <a:fillRect/>
            </a:stretch>
          </p:blipFill>
          <p:spPr>
            <a:xfrm>
              <a:off x="4264190" y="5690139"/>
              <a:ext cx="2282629" cy="725487"/>
            </a:xfrm>
            <a:prstGeom prst="rect">
              <a:avLst/>
            </a:prstGeom>
          </p:spPr>
        </p:pic>
        <p:sp>
          <p:nvSpPr>
            <p:cNvPr id="2" name="Rectangle 1">
              <a:extLst>
                <a:ext uri="{FF2B5EF4-FFF2-40B4-BE49-F238E27FC236}">
                  <a16:creationId xmlns:a16="http://schemas.microsoft.com/office/drawing/2014/main" id="{A13B60BB-89FA-4219-AC3E-22CEAFD8BB1C}"/>
                </a:ext>
              </a:extLst>
            </p:cNvPr>
            <p:cNvSpPr/>
            <p:nvPr/>
          </p:nvSpPr>
          <p:spPr>
            <a:xfrm>
              <a:off x="1595785" y="5084752"/>
              <a:ext cx="4697139" cy="14315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5953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0C41F76-7257-4172-836C-AAA3064080D1}"/>
              </a:ext>
            </a:extLst>
          </p:cNvPr>
          <p:cNvCxnSpPr>
            <a:cxnSpLocks/>
          </p:cNvCxnSpPr>
          <p:nvPr/>
        </p:nvCxnSpPr>
        <p:spPr>
          <a:xfrm>
            <a:off x="3016373" y="3584479"/>
            <a:ext cx="0" cy="3189702"/>
          </a:xfrm>
          <a:prstGeom prst="line">
            <a:avLst/>
          </a:prstGeom>
          <a:ln w="38100">
            <a:solidFill>
              <a:schemeClr val="tx1"/>
            </a:solidFill>
          </a:ln>
        </p:spPr>
        <p:style>
          <a:lnRef idx="1">
            <a:schemeClr val="accent5"/>
          </a:lnRef>
          <a:fillRef idx="0">
            <a:schemeClr val="accent5"/>
          </a:fillRef>
          <a:effectRef idx="0">
            <a:schemeClr val="accent5"/>
          </a:effectRef>
          <a:fontRef idx="minor">
            <a:schemeClr val="tx1"/>
          </a:fontRef>
        </p:style>
      </p:cxnSp>
      <p:sp>
        <p:nvSpPr>
          <p:cNvPr id="20" name="TextBox 19">
            <a:extLst>
              <a:ext uri="{FF2B5EF4-FFF2-40B4-BE49-F238E27FC236}">
                <a16:creationId xmlns:a16="http://schemas.microsoft.com/office/drawing/2014/main" id="{389DB6C8-8094-4456-A8FE-9D8C8493164E}"/>
              </a:ext>
            </a:extLst>
          </p:cNvPr>
          <p:cNvSpPr txBox="1"/>
          <p:nvPr/>
        </p:nvSpPr>
        <p:spPr>
          <a:xfrm>
            <a:off x="497839" y="3957417"/>
            <a:ext cx="2286884" cy="1169551"/>
          </a:xfrm>
          <a:prstGeom prst="rect">
            <a:avLst/>
          </a:prstGeom>
          <a:noFill/>
          <a:ln>
            <a:noFill/>
          </a:ln>
        </p:spPr>
        <p:txBody>
          <a:bodyPr wrap="square" lIns="91440" tIns="45720" rIns="91440" bIns="45720" rtlCol="0" anchor="t">
            <a:spAutoFit/>
          </a:bodyPr>
          <a:lstStyle/>
          <a:p>
            <a:pPr marL="285750" indent="-285750" algn="r" rtl="1">
              <a:buFont typeface="Arial" panose="020B0604020202020204" pitchFamily="34" charset="0"/>
              <a:buChar char="•"/>
            </a:pPr>
            <a:r>
              <a:rPr lang="ar-OM" sz="1400" dirty="0">
                <a:ea typeface="+mn-lt"/>
                <a:cs typeface="+mn-lt"/>
              </a:rPr>
              <a:t>تحتاج كل لاعبة إلى عملة معدنية (يجب أن تكون سنة العملة المعدنية سنة من حياته).</a:t>
            </a:r>
            <a:endParaRPr lang="en-US" sz="1400" dirty="0">
              <a:ea typeface="+mn-lt"/>
              <a:cs typeface="+mn-lt"/>
            </a:endParaRPr>
          </a:p>
          <a:p>
            <a:pPr marL="285750" indent="-285750" algn="r" rtl="1">
              <a:buFont typeface="Arial" panose="020B0604020202020204" pitchFamily="34" charset="0"/>
              <a:buChar char="•"/>
            </a:pPr>
            <a:r>
              <a:rPr lang="ar-OM" sz="1400" b="1" dirty="0"/>
              <a:t>رتبي الأشخاص في مجموعات أصغر (إن أمكن).</a:t>
            </a:r>
            <a:endParaRPr lang="en-GB" sz="1400" dirty="0"/>
          </a:p>
        </p:txBody>
      </p:sp>
      <p:sp>
        <p:nvSpPr>
          <p:cNvPr id="22" name="TextBox 21">
            <a:extLst>
              <a:ext uri="{FF2B5EF4-FFF2-40B4-BE49-F238E27FC236}">
                <a16:creationId xmlns:a16="http://schemas.microsoft.com/office/drawing/2014/main" id="{5FB90940-E6B0-4A6B-BD7C-3B5C890A8493}"/>
              </a:ext>
            </a:extLst>
          </p:cNvPr>
          <p:cNvSpPr txBox="1"/>
          <p:nvPr/>
        </p:nvSpPr>
        <p:spPr>
          <a:xfrm>
            <a:off x="3317593" y="4316416"/>
            <a:ext cx="2030052" cy="307777"/>
          </a:xfrm>
          <a:prstGeom prst="rect">
            <a:avLst/>
          </a:prstGeom>
          <a:noFill/>
          <a:ln>
            <a:noFill/>
          </a:ln>
        </p:spPr>
        <p:txBody>
          <a:bodyPr wrap="square" lIns="91440" tIns="45720" rIns="91440" bIns="45720" rtlCol="0" anchor="t">
            <a:spAutoFit/>
          </a:bodyPr>
          <a:lstStyle/>
          <a:p>
            <a:pPr algn="just"/>
            <a:endParaRPr lang="en-US" sz="1400">
              <a:ea typeface="+mn-lt"/>
              <a:cs typeface="Arial"/>
            </a:endParaRPr>
          </a:p>
        </p:txBody>
      </p:sp>
      <p:sp>
        <p:nvSpPr>
          <p:cNvPr id="24" name="TextBox 23">
            <a:extLst>
              <a:ext uri="{FF2B5EF4-FFF2-40B4-BE49-F238E27FC236}">
                <a16:creationId xmlns:a16="http://schemas.microsoft.com/office/drawing/2014/main" id="{D4941FD4-4362-46A0-B0CE-F99E17B3603F}"/>
              </a:ext>
            </a:extLst>
          </p:cNvPr>
          <p:cNvSpPr txBox="1"/>
          <p:nvPr/>
        </p:nvSpPr>
        <p:spPr>
          <a:xfrm>
            <a:off x="3590925" y="3957417"/>
            <a:ext cx="1819349" cy="1600438"/>
          </a:xfrm>
          <a:prstGeom prst="rect">
            <a:avLst/>
          </a:prstGeom>
          <a:noFill/>
          <a:ln>
            <a:noFill/>
          </a:ln>
        </p:spPr>
        <p:txBody>
          <a:bodyPr wrap="square" lIns="91440" tIns="45720" rIns="91440" bIns="45720" rtlCol="0" anchor="t">
            <a:spAutoFit/>
          </a:bodyPr>
          <a:lstStyle/>
          <a:p>
            <a:pPr marL="285750" indent="-285750" algn="just" rtl="1">
              <a:buFont typeface="Arial" panose="020B0604020202020204" pitchFamily="34" charset="0"/>
              <a:buChar char="•"/>
            </a:pPr>
            <a:r>
              <a:rPr lang="ar-OM" sz="1400" dirty="0">
                <a:ea typeface="+mn-lt"/>
                <a:cs typeface="Arial"/>
              </a:rPr>
              <a:t>عملات</a:t>
            </a:r>
            <a:endParaRPr lang="en-US" sz="1400" dirty="0">
              <a:ea typeface="+mn-lt"/>
              <a:cs typeface="Arial"/>
            </a:endParaRPr>
          </a:p>
          <a:p>
            <a:pPr marL="285750" indent="-285750" algn="just">
              <a:buFont typeface="Arial" panose="020B0604020202020204" pitchFamily="34" charset="0"/>
              <a:buChar char="•"/>
            </a:pPr>
            <a:endParaRPr lang="en-US" sz="1400" dirty="0">
              <a:ea typeface="+mn-lt"/>
              <a:cs typeface="Arial"/>
            </a:endParaRPr>
          </a:p>
          <a:p>
            <a:pPr marL="285750" indent="-285750" algn="just" rtl="1">
              <a:buFont typeface="Arial" panose="020B0604020202020204" pitchFamily="34" charset="0"/>
              <a:buChar char="•"/>
            </a:pPr>
            <a:r>
              <a:rPr lang="ar-OM" sz="1400" dirty="0">
                <a:ea typeface="+mn-lt"/>
                <a:cs typeface="Arial"/>
              </a:rPr>
              <a:t>أدوات رسم</a:t>
            </a:r>
            <a:endParaRPr lang="en-US" sz="1400" dirty="0">
              <a:ea typeface="+mn-lt"/>
              <a:cs typeface="Arial"/>
            </a:endParaRPr>
          </a:p>
          <a:p>
            <a:pPr marL="285750" indent="-285750" algn="just">
              <a:buFont typeface="Arial" panose="020B0604020202020204" pitchFamily="34" charset="0"/>
              <a:buChar char="•"/>
            </a:pPr>
            <a:endParaRPr lang="en-US" sz="1400" dirty="0">
              <a:ea typeface="+mn-lt"/>
              <a:cs typeface="Arial"/>
            </a:endParaRPr>
          </a:p>
          <a:p>
            <a:pPr marL="285750" indent="-285750" algn="just" rtl="1">
              <a:buFont typeface="Arial" panose="020B0604020202020204" pitchFamily="34" charset="0"/>
              <a:buChar char="•"/>
            </a:pPr>
            <a:r>
              <a:rPr lang="ar-OM" sz="1400" dirty="0">
                <a:ea typeface="+mn-lt"/>
                <a:cs typeface="Arial"/>
              </a:rPr>
              <a:t>أدوات كتابة</a:t>
            </a:r>
            <a:endParaRPr lang="en-US" sz="1400" dirty="0">
              <a:ea typeface="+mn-lt"/>
              <a:cs typeface="Arial"/>
            </a:endParaRPr>
          </a:p>
          <a:p>
            <a:pPr marL="285750" indent="-285750" algn="just">
              <a:buFont typeface="Arial" panose="020B0604020202020204" pitchFamily="34" charset="0"/>
              <a:buChar char="•"/>
            </a:pPr>
            <a:endParaRPr lang="en-US" sz="1400" dirty="0">
              <a:ea typeface="+mn-lt"/>
              <a:cs typeface="Arial"/>
            </a:endParaRPr>
          </a:p>
          <a:p>
            <a:pPr marL="285750" indent="-285750" algn="r" rtl="1">
              <a:buFont typeface="Arial" panose="020B0604020202020204" pitchFamily="34" charset="0"/>
              <a:buChar char="•"/>
            </a:pPr>
            <a:r>
              <a:rPr lang="ar-OM" sz="1400" dirty="0">
                <a:ea typeface="+mn-lt"/>
                <a:cs typeface="Arial"/>
              </a:rPr>
              <a:t>مسجل</a:t>
            </a:r>
            <a:endParaRPr lang="en-US" sz="1400" dirty="0">
              <a:ea typeface="+mn-lt"/>
              <a:cs typeface="Arial"/>
            </a:endParaRPr>
          </a:p>
        </p:txBody>
      </p:sp>
      <p:pic>
        <p:nvPicPr>
          <p:cNvPr id="13" name="Picture 12">
            <a:extLst>
              <a:ext uri="{FF2B5EF4-FFF2-40B4-BE49-F238E27FC236}">
                <a16:creationId xmlns:a16="http://schemas.microsoft.com/office/drawing/2014/main" id="{451CE3F3-DDC6-4F58-9422-410903FB9A15}"/>
              </a:ext>
            </a:extLst>
          </p:cNvPr>
          <p:cNvPicPr>
            <a:picLocks noChangeAspect="1"/>
          </p:cNvPicPr>
          <p:nvPr/>
        </p:nvPicPr>
        <p:blipFill>
          <a:blip r:embed="rId3">
            <a:alphaModFix amt="70000"/>
          </a:blip>
          <a:stretch>
            <a:fillRect/>
          </a:stretch>
        </p:blipFill>
        <p:spPr>
          <a:xfrm>
            <a:off x="4910455" y="2671542"/>
            <a:ext cx="3999644" cy="3362758"/>
          </a:xfrm>
          <a:prstGeom prst="rect">
            <a:avLst/>
          </a:prstGeom>
        </p:spPr>
      </p:pic>
      <p:sp>
        <p:nvSpPr>
          <p:cNvPr id="11" name="Rectangle: Rounded Corners 10">
            <a:extLst>
              <a:ext uri="{FF2B5EF4-FFF2-40B4-BE49-F238E27FC236}">
                <a16:creationId xmlns:a16="http://schemas.microsoft.com/office/drawing/2014/main" id="{D0D9EA97-C3D3-4547-BF64-26111B420310}"/>
              </a:ext>
            </a:extLst>
          </p:cNvPr>
          <p:cNvSpPr/>
          <p:nvPr/>
        </p:nvSpPr>
        <p:spPr>
          <a:xfrm>
            <a:off x="681243" y="640399"/>
            <a:ext cx="3336584" cy="15493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4400" b="1" dirty="0">
                <a:solidFill>
                  <a:schemeClr val="bg2"/>
                </a:solidFill>
                <a:latin typeface="+mj-lt"/>
              </a:rPr>
              <a:t>عملة الذاكرة</a:t>
            </a:r>
          </a:p>
          <a:p>
            <a:pPr algn="ctr"/>
            <a:r>
              <a:rPr lang="en-GB" sz="2400" dirty="0">
                <a:solidFill>
                  <a:schemeClr val="bg1"/>
                </a:solidFill>
                <a:latin typeface="+mj-lt"/>
              </a:rPr>
              <a:t>(</a:t>
            </a:r>
            <a:r>
              <a:rPr lang="ar-OM" sz="2400" dirty="0">
                <a:solidFill>
                  <a:schemeClr val="bg1"/>
                </a:solidFill>
                <a:latin typeface="+mj-lt"/>
              </a:rPr>
              <a:t>صفحة معلومات القائدة</a:t>
            </a:r>
            <a:r>
              <a:rPr lang="en-GB" sz="2400" dirty="0">
                <a:solidFill>
                  <a:schemeClr val="bg1"/>
                </a:solidFill>
                <a:latin typeface="+mj-lt"/>
              </a:rPr>
              <a:t>)</a:t>
            </a:r>
          </a:p>
        </p:txBody>
      </p:sp>
      <p:sp>
        <p:nvSpPr>
          <p:cNvPr id="18" name="Footer Placeholder 7">
            <a:extLst>
              <a:ext uri="{FF2B5EF4-FFF2-40B4-BE49-F238E27FC236}">
                <a16:creationId xmlns:a16="http://schemas.microsoft.com/office/drawing/2014/main" id="{5946BA09-0FFB-4961-9DBB-3F593A026D87}"/>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grpSp>
        <p:nvGrpSpPr>
          <p:cNvPr id="19" name="Group 18">
            <a:extLst>
              <a:ext uri="{FF2B5EF4-FFF2-40B4-BE49-F238E27FC236}">
                <a16:creationId xmlns:a16="http://schemas.microsoft.com/office/drawing/2014/main" id="{E3639E40-F263-466A-9CCF-330D708B8245}"/>
              </a:ext>
            </a:extLst>
          </p:cNvPr>
          <p:cNvGrpSpPr/>
          <p:nvPr/>
        </p:nvGrpSpPr>
        <p:grpSpPr>
          <a:xfrm>
            <a:off x="5073251" y="3395"/>
            <a:ext cx="3777953" cy="707571"/>
            <a:chOff x="5046380" y="28112"/>
            <a:chExt cx="3777953" cy="707571"/>
          </a:xfrm>
        </p:grpSpPr>
        <p:sp>
          <p:nvSpPr>
            <p:cNvPr id="25" name="TextBox 24">
              <a:extLst>
                <a:ext uri="{FF2B5EF4-FFF2-40B4-BE49-F238E27FC236}">
                  <a16:creationId xmlns:a16="http://schemas.microsoft.com/office/drawing/2014/main" id="{EF06325A-0E27-4B2D-86A1-065E00D5CBEC}"/>
                </a:ext>
              </a:extLst>
            </p:cNvPr>
            <p:cNvSpPr txBox="1"/>
            <p:nvPr/>
          </p:nvSpPr>
          <p:spPr>
            <a:xfrm>
              <a:off x="5046380" y="385505"/>
              <a:ext cx="2982305" cy="338554"/>
            </a:xfrm>
            <a:prstGeom prst="rect">
              <a:avLst/>
            </a:prstGeom>
            <a:noFill/>
            <a:ln>
              <a:noFill/>
            </a:ln>
          </p:spPr>
          <p:txBody>
            <a:bodyPr wrap="square" rtlCol="0">
              <a:spAutoFit/>
            </a:bodyPr>
            <a:lstStyle/>
            <a:p>
              <a:pPr algn="r" rtl="1"/>
              <a:r>
                <a:rPr lang="ar-OM" sz="1600" dirty="0"/>
                <a:t>جميع الأعمار           </a:t>
              </a:r>
              <a:r>
                <a:rPr lang="en-GB" sz="1600" dirty="0"/>
                <a:t>   </a:t>
              </a:r>
              <a:r>
                <a:rPr lang="ar-OM" sz="1600" dirty="0"/>
                <a:t>  15 دقيقة</a:t>
              </a:r>
              <a:endParaRPr lang="en-US" sz="1600" dirty="0"/>
            </a:p>
          </p:txBody>
        </p:sp>
        <p:sp>
          <p:nvSpPr>
            <p:cNvPr id="26" name="Rectangle: Rounded Corners 25">
              <a:extLst>
                <a:ext uri="{FF2B5EF4-FFF2-40B4-BE49-F238E27FC236}">
                  <a16:creationId xmlns:a16="http://schemas.microsoft.com/office/drawing/2014/main" id="{6C17F20F-CD6E-4BC9-AA38-0A5C69A336FE}"/>
                </a:ext>
              </a:extLst>
            </p:cNvPr>
            <p:cNvSpPr/>
            <p:nvPr/>
          </p:nvSpPr>
          <p:spPr>
            <a:xfrm>
              <a:off x="5198767" y="28112"/>
              <a:ext cx="3625566" cy="707571"/>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a:extLst>
                <a:ext uri="{FF2B5EF4-FFF2-40B4-BE49-F238E27FC236}">
                  <a16:creationId xmlns:a16="http://schemas.microsoft.com/office/drawing/2014/main" id="{D2D8F6E1-E888-453C-B18E-9296C82B4C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48557" y="267903"/>
              <a:ext cx="526597" cy="390072"/>
            </a:xfrm>
            <a:prstGeom prst="rect">
              <a:avLst/>
            </a:prstGeom>
          </p:spPr>
        </p:pic>
        <p:pic>
          <p:nvPicPr>
            <p:cNvPr id="28" name="Graphic 27">
              <a:extLst>
                <a:ext uri="{FF2B5EF4-FFF2-40B4-BE49-F238E27FC236}">
                  <a16:creationId xmlns:a16="http://schemas.microsoft.com/office/drawing/2014/main" id="{A6A71060-B1B8-43A9-B619-5B8D8E3A23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7371" y="258825"/>
              <a:ext cx="406291" cy="406291"/>
            </a:xfrm>
            <a:prstGeom prst="rect">
              <a:avLst/>
            </a:prstGeom>
          </p:spPr>
        </p:pic>
      </p:grpSp>
      <p:grpSp>
        <p:nvGrpSpPr>
          <p:cNvPr id="21" name="Group 20">
            <a:extLst>
              <a:ext uri="{FF2B5EF4-FFF2-40B4-BE49-F238E27FC236}">
                <a16:creationId xmlns:a16="http://schemas.microsoft.com/office/drawing/2014/main" id="{1DC73E8B-1018-4D8A-9D64-B8C603C61170}"/>
              </a:ext>
            </a:extLst>
          </p:cNvPr>
          <p:cNvGrpSpPr/>
          <p:nvPr/>
        </p:nvGrpSpPr>
        <p:grpSpPr>
          <a:xfrm>
            <a:off x="278898" y="2758474"/>
            <a:ext cx="5068747" cy="902286"/>
            <a:chOff x="644731" y="2667446"/>
            <a:chExt cx="5068747" cy="902286"/>
          </a:xfrm>
          <a:solidFill>
            <a:schemeClr val="tx1"/>
          </a:solidFill>
        </p:grpSpPr>
        <p:sp>
          <p:nvSpPr>
            <p:cNvPr id="29" name="Rectangle: Rounded Corners 28">
              <a:extLst>
                <a:ext uri="{FF2B5EF4-FFF2-40B4-BE49-F238E27FC236}">
                  <a16:creationId xmlns:a16="http://schemas.microsoft.com/office/drawing/2014/main" id="{3929B19C-F222-428E-9D93-6A0E4E50A040}"/>
                </a:ext>
              </a:extLst>
            </p:cNvPr>
            <p:cNvSpPr/>
            <p:nvPr/>
          </p:nvSpPr>
          <p:spPr>
            <a:xfrm>
              <a:off x="644731" y="2667446"/>
              <a:ext cx="2070637" cy="9022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bg1"/>
                  </a:solidFill>
                </a:rPr>
                <a:t>لنكن مستعدين</a:t>
              </a:r>
              <a:endParaRPr lang="en-US" sz="2000" b="1" dirty="0">
                <a:solidFill>
                  <a:schemeClr val="bg1"/>
                </a:solidFill>
              </a:endParaRPr>
            </a:p>
          </p:txBody>
        </p:sp>
        <p:sp>
          <p:nvSpPr>
            <p:cNvPr id="30" name="Rectangle: Rounded Corners 29">
              <a:extLst>
                <a:ext uri="{FF2B5EF4-FFF2-40B4-BE49-F238E27FC236}">
                  <a16:creationId xmlns:a16="http://schemas.microsoft.com/office/drawing/2014/main" id="{9F9DB005-DC2B-44A6-8FFB-0F477F3E4B2C}"/>
                </a:ext>
              </a:extLst>
            </p:cNvPr>
            <p:cNvSpPr/>
            <p:nvPr/>
          </p:nvSpPr>
          <p:spPr>
            <a:xfrm>
              <a:off x="3642841" y="2667446"/>
              <a:ext cx="2070637" cy="9022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bg1"/>
                  </a:solidFill>
                </a:rPr>
                <a:t>سنحتاج الآتي لهذا النشاط</a:t>
              </a:r>
              <a:endParaRPr lang="en-US" sz="2000" b="1" dirty="0">
                <a:solidFill>
                  <a:schemeClr val="bg1"/>
                </a:solidFill>
              </a:endParaRPr>
            </a:p>
          </p:txBody>
        </p:sp>
      </p:grpSp>
    </p:spTree>
    <p:extLst>
      <p:ext uri="{BB962C8B-B14F-4D97-AF65-F5344CB8AC3E}">
        <p14:creationId xmlns:p14="http://schemas.microsoft.com/office/powerpoint/2010/main" val="1717874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B5B3149-0344-4559-8FEC-A6BA8A177C21}"/>
              </a:ext>
            </a:extLst>
          </p:cNvPr>
          <p:cNvGrpSpPr/>
          <p:nvPr/>
        </p:nvGrpSpPr>
        <p:grpSpPr>
          <a:xfrm>
            <a:off x="631304" y="1457054"/>
            <a:ext cx="5908561" cy="1431611"/>
            <a:chOff x="616339" y="1088195"/>
            <a:chExt cx="5908561" cy="1431611"/>
          </a:xfrm>
        </p:grpSpPr>
        <p:sp>
          <p:nvSpPr>
            <p:cNvPr id="5" name="TextBox 4">
              <a:extLst>
                <a:ext uri="{FF2B5EF4-FFF2-40B4-BE49-F238E27FC236}">
                  <a16:creationId xmlns:a16="http://schemas.microsoft.com/office/drawing/2014/main" id="{0FFEC336-28FC-4AA3-9AF5-22602251E7ED}"/>
                </a:ext>
              </a:extLst>
            </p:cNvPr>
            <p:cNvSpPr txBox="1"/>
            <p:nvPr/>
          </p:nvSpPr>
          <p:spPr>
            <a:xfrm>
              <a:off x="629605" y="1088195"/>
              <a:ext cx="1408447" cy="1021556"/>
            </a:xfrm>
            <a:prstGeom prst="roundRect">
              <a:avLst/>
            </a:prstGeom>
            <a:noFill/>
            <a:ln w="28575">
              <a:solidFill>
                <a:schemeClr val="accent1"/>
              </a:solidFill>
            </a:ln>
          </p:spPr>
          <p:txBody>
            <a:bodyPr wrap="square" anchor="ctr">
              <a:spAutoFit/>
            </a:bodyPr>
            <a:lstStyle/>
            <a:p>
              <a:pPr algn="ctr" rtl="1"/>
              <a:r>
                <a:rPr lang="ar-OM" b="1" dirty="0"/>
                <a:t>نشاط</a:t>
              </a:r>
              <a:endParaRPr lang="en-GB" b="1" dirty="0"/>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p:txBody>
        </p:sp>
        <p:sp>
          <p:nvSpPr>
            <p:cNvPr id="7" name="Rectangle: Rounded Corners 6">
              <a:extLst>
                <a:ext uri="{FF2B5EF4-FFF2-40B4-BE49-F238E27FC236}">
                  <a16:creationId xmlns:a16="http://schemas.microsoft.com/office/drawing/2014/main" id="{1AABB473-A25B-41E9-8E34-C927F7E6EE7C}"/>
                </a:ext>
              </a:extLst>
            </p:cNvPr>
            <p:cNvSpPr/>
            <p:nvPr/>
          </p:nvSpPr>
          <p:spPr>
            <a:xfrm>
              <a:off x="616339" y="1498250"/>
              <a:ext cx="5908561" cy="1021556"/>
            </a:xfrm>
            <a:prstGeom prst="roundRect">
              <a:avLst>
                <a:gd name="adj" fmla="val 159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rtl="1"/>
              <a:r>
                <a:rPr lang="en-GB" dirty="0">
                  <a:ea typeface="+mn-lt"/>
                  <a:cs typeface="+mn-lt"/>
                </a:rPr>
                <a:t> </a:t>
              </a:r>
              <a:r>
                <a:rPr lang="ar-OM" b="1" dirty="0">
                  <a:ea typeface="+mn-lt"/>
                  <a:cs typeface="Arial"/>
                </a:rPr>
                <a:t>انظري إلى السنة المطبوعة على عملتك المعدنية واحسبي عمرك عندما تم إصدار هذه العملة. قومي بتدوين ذلك.</a:t>
              </a:r>
              <a:r>
                <a:rPr lang="en-GB" b="1" dirty="0"/>
                <a:t>             </a:t>
              </a:r>
              <a:endParaRPr lang="en-GB" dirty="0">
                <a:ea typeface="DengXian" panose="02010600030101010101" pitchFamily="2" charset="-122"/>
                <a:cs typeface="Arial" panose="020B0604020202020204" pitchFamily="34" charset="0"/>
              </a:endParaRPr>
            </a:p>
          </p:txBody>
        </p:sp>
      </p:grpSp>
      <p:sp>
        <p:nvSpPr>
          <p:cNvPr id="8" name="TextBox 7">
            <a:extLst>
              <a:ext uri="{FF2B5EF4-FFF2-40B4-BE49-F238E27FC236}">
                <a16:creationId xmlns:a16="http://schemas.microsoft.com/office/drawing/2014/main" id="{951D90D6-081E-48DE-BB83-44977ED33CEA}"/>
              </a:ext>
            </a:extLst>
          </p:cNvPr>
          <p:cNvSpPr txBox="1"/>
          <p:nvPr/>
        </p:nvSpPr>
        <p:spPr>
          <a:xfrm>
            <a:off x="705599" y="3057876"/>
            <a:ext cx="5100841" cy="2109907"/>
          </a:xfrm>
          <a:prstGeom prst="roundRect">
            <a:avLst>
              <a:gd name="adj" fmla="val 7529"/>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r" rtl="1">
              <a:buAutoNum type="arabicPeriod"/>
            </a:pPr>
            <a:r>
              <a:rPr lang="ar-OM" dirty="0">
                <a:latin typeface="Lato Body"/>
                <a:ea typeface="+mn-lt"/>
                <a:cs typeface="Arial"/>
              </a:rPr>
              <a:t>فكري في الأسئلة التالية وحددي بعض </a:t>
            </a:r>
            <a:r>
              <a:rPr lang="ar-OM" dirty="0" err="1">
                <a:latin typeface="Lato Body"/>
                <a:ea typeface="+mn-lt"/>
                <a:cs typeface="Arial"/>
              </a:rPr>
              <a:t>أالأشخاص</a:t>
            </a:r>
            <a:r>
              <a:rPr lang="ar-OM" dirty="0">
                <a:latin typeface="Lato Body"/>
                <a:ea typeface="+mn-lt"/>
                <a:cs typeface="Arial"/>
              </a:rPr>
              <a:t> لمشاركة إجاباتهم:</a:t>
            </a:r>
            <a:endParaRPr lang="en-US" dirty="0">
              <a:latin typeface="Lato Body"/>
              <a:ea typeface="+mn-lt"/>
              <a:cs typeface="Arial"/>
            </a:endParaRPr>
          </a:p>
          <a:p>
            <a:pPr marL="742950" lvl="1" indent="-285750" algn="r" rtl="1">
              <a:buFont typeface="Arial" panose="020B0604020202020204" pitchFamily="34" charset="0"/>
              <a:buChar char="•"/>
            </a:pPr>
            <a:r>
              <a:rPr lang="ar-OM" dirty="0">
                <a:latin typeface="Lato Body"/>
                <a:ea typeface="+mn-lt"/>
                <a:cs typeface="Arial"/>
              </a:rPr>
              <a:t>ما هي أكثر ذكرياتك الجميلة من تلك السنة؟</a:t>
            </a:r>
          </a:p>
          <a:p>
            <a:pPr marL="742950" lvl="1" indent="-285750" algn="r" rtl="1">
              <a:buFont typeface="Arial" panose="020B0604020202020204" pitchFamily="34" charset="0"/>
              <a:buChar char="•"/>
            </a:pPr>
            <a:r>
              <a:rPr lang="ar-OM" dirty="0">
                <a:latin typeface="Lato Body"/>
                <a:ea typeface="+mn-lt"/>
                <a:cs typeface="Arial"/>
              </a:rPr>
              <a:t>ما الذي كان من الممكن أن تفعليه عندما كنتِ في ذلك العمر؟</a:t>
            </a:r>
          </a:p>
          <a:p>
            <a:pPr marL="742950" lvl="1" indent="-285750" algn="r" rtl="1">
              <a:buFont typeface="Arial" panose="020B0604020202020204" pitchFamily="34" charset="0"/>
              <a:buChar char="•"/>
            </a:pPr>
            <a:r>
              <a:rPr lang="ar-OM" dirty="0">
                <a:latin typeface="Lato Body"/>
                <a:ea typeface="+mn-lt"/>
                <a:cs typeface="Arial"/>
              </a:rPr>
              <a:t>ما هو الشيء المفضل لديكِ في ذلك العمر؟</a:t>
            </a:r>
          </a:p>
          <a:p>
            <a:pPr marL="742950" lvl="1" indent="-285750" algn="r" rtl="1">
              <a:buFont typeface="Arial" panose="020B0604020202020204" pitchFamily="34" charset="0"/>
              <a:buChar char="•"/>
            </a:pPr>
            <a:r>
              <a:rPr lang="ar-OM" dirty="0">
                <a:latin typeface="Lato Body"/>
                <a:ea typeface="+mn-lt"/>
                <a:cs typeface="Arial"/>
              </a:rPr>
              <a:t>ماذا كان طعامك المفضل؟</a:t>
            </a:r>
            <a:r>
              <a:rPr lang="en-US" dirty="0">
                <a:latin typeface="Lato Body"/>
                <a:cs typeface="Arial"/>
              </a:rPr>
              <a:t>   </a:t>
            </a:r>
            <a:endParaRPr lang="en-US" dirty="0">
              <a:latin typeface="Lato Body"/>
            </a:endParaRPr>
          </a:p>
        </p:txBody>
      </p:sp>
      <p:grpSp>
        <p:nvGrpSpPr>
          <p:cNvPr id="15" name="Group 14">
            <a:extLst>
              <a:ext uri="{FF2B5EF4-FFF2-40B4-BE49-F238E27FC236}">
                <a16:creationId xmlns:a16="http://schemas.microsoft.com/office/drawing/2014/main" id="{4CF22A9A-C4FB-42A6-BF8C-507040ADADB5}"/>
              </a:ext>
            </a:extLst>
          </p:cNvPr>
          <p:cNvGrpSpPr/>
          <p:nvPr/>
        </p:nvGrpSpPr>
        <p:grpSpPr>
          <a:xfrm>
            <a:off x="3356211" y="939264"/>
            <a:ext cx="4602879" cy="883997"/>
            <a:chOff x="2270560" y="2987001"/>
            <a:chExt cx="4602879" cy="883997"/>
          </a:xfrm>
        </p:grpSpPr>
        <p:pic>
          <p:nvPicPr>
            <p:cNvPr id="14" name="Picture 13">
              <a:extLst>
                <a:ext uri="{FF2B5EF4-FFF2-40B4-BE49-F238E27FC236}">
                  <a16:creationId xmlns:a16="http://schemas.microsoft.com/office/drawing/2014/main" id="{B2407120-A5E8-42AA-8E71-23DA93644DF9}"/>
                </a:ext>
              </a:extLst>
            </p:cNvPr>
            <p:cNvPicPr>
              <a:picLocks noChangeAspect="1"/>
            </p:cNvPicPr>
            <p:nvPr/>
          </p:nvPicPr>
          <p:blipFill>
            <a:blip r:embed="rId2"/>
            <a:stretch>
              <a:fillRect/>
            </a:stretch>
          </p:blipFill>
          <p:spPr>
            <a:xfrm>
              <a:off x="2270560" y="2987001"/>
              <a:ext cx="4602879" cy="883997"/>
            </a:xfrm>
            <a:prstGeom prst="rect">
              <a:avLst/>
            </a:prstGeom>
          </p:spPr>
        </p:pic>
        <p:sp>
          <p:nvSpPr>
            <p:cNvPr id="11" name="TextBox 10">
              <a:extLst>
                <a:ext uri="{FF2B5EF4-FFF2-40B4-BE49-F238E27FC236}">
                  <a16:creationId xmlns:a16="http://schemas.microsoft.com/office/drawing/2014/main" id="{0930320F-86DC-4340-AEF0-7BF2FC0E44FA}"/>
                </a:ext>
              </a:extLst>
            </p:cNvPr>
            <p:cNvSpPr txBox="1"/>
            <p:nvPr/>
          </p:nvSpPr>
          <p:spPr>
            <a:xfrm>
              <a:off x="2324299" y="2997847"/>
              <a:ext cx="4549140" cy="646331"/>
            </a:xfrm>
            <a:prstGeom prst="rect">
              <a:avLst/>
            </a:prstGeom>
            <a:noFill/>
          </p:spPr>
          <p:txBody>
            <a:bodyPr wrap="square">
              <a:spAutoFit/>
            </a:bodyPr>
            <a:lstStyle/>
            <a:p>
              <a:pPr algn="r" rtl="1"/>
              <a:r>
                <a:rPr lang="ar-OM" sz="1200" b="1" dirty="0">
                  <a:latin typeface="Lato Body"/>
                  <a:cs typeface="Arial"/>
                </a:rPr>
                <a:t>نصيحة</a:t>
              </a:r>
            </a:p>
            <a:p>
              <a:pPr algn="r" rtl="1"/>
              <a:r>
                <a:rPr lang="ar-OM" sz="1200" b="1" dirty="0">
                  <a:latin typeface="Lato Body"/>
                  <a:cs typeface="Arial"/>
                </a:rPr>
                <a:t>اطرح السنة التي ولدت فيها من التاريخ الموجود على العملة.</a:t>
              </a:r>
            </a:p>
            <a:p>
              <a:pPr algn="r" rtl="1"/>
              <a:r>
                <a:rPr lang="ar-OM" sz="1200" b="1" dirty="0">
                  <a:latin typeface="Lato Body"/>
                  <a:cs typeface="Arial"/>
                </a:rPr>
                <a:t>الجواب هو كم كان عمرك عندما تم إصدار العملة.</a:t>
              </a:r>
              <a:endParaRPr lang="en-US" sz="1200" dirty="0">
                <a:latin typeface="Lato Body"/>
                <a:cs typeface="Arial"/>
              </a:endParaRPr>
            </a:p>
          </p:txBody>
        </p:sp>
      </p:grpSp>
      <p:grpSp>
        <p:nvGrpSpPr>
          <p:cNvPr id="20" name="Group 19">
            <a:extLst>
              <a:ext uri="{FF2B5EF4-FFF2-40B4-BE49-F238E27FC236}">
                <a16:creationId xmlns:a16="http://schemas.microsoft.com/office/drawing/2014/main" id="{0166F2B7-1F8F-4F55-9B63-692BA0644537}"/>
              </a:ext>
            </a:extLst>
          </p:cNvPr>
          <p:cNvGrpSpPr/>
          <p:nvPr/>
        </p:nvGrpSpPr>
        <p:grpSpPr>
          <a:xfrm>
            <a:off x="5963210" y="4734258"/>
            <a:ext cx="2499337" cy="1536325"/>
            <a:chOff x="5963210" y="4734258"/>
            <a:chExt cx="2499337" cy="1536325"/>
          </a:xfrm>
        </p:grpSpPr>
        <p:pic>
          <p:nvPicPr>
            <p:cNvPr id="19" name="Picture 18">
              <a:extLst>
                <a:ext uri="{FF2B5EF4-FFF2-40B4-BE49-F238E27FC236}">
                  <a16:creationId xmlns:a16="http://schemas.microsoft.com/office/drawing/2014/main" id="{5FFBC2FC-2C8C-4E18-A8D2-6FAC06B5AF23}"/>
                </a:ext>
              </a:extLst>
            </p:cNvPr>
            <p:cNvPicPr>
              <a:picLocks noChangeAspect="1"/>
            </p:cNvPicPr>
            <p:nvPr/>
          </p:nvPicPr>
          <p:blipFill>
            <a:blip r:embed="rId3"/>
            <a:stretch>
              <a:fillRect/>
            </a:stretch>
          </p:blipFill>
          <p:spPr>
            <a:xfrm>
              <a:off x="5963210" y="4734258"/>
              <a:ext cx="2475191" cy="1536325"/>
            </a:xfrm>
            <a:prstGeom prst="rect">
              <a:avLst/>
            </a:prstGeom>
          </p:spPr>
        </p:pic>
        <p:sp>
          <p:nvSpPr>
            <p:cNvPr id="17" name="TextBox 16">
              <a:extLst>
                <a:ext uri="{FF2B5EF4-FFF2-40B4-BE49-F238E27FC236}">
                  <a16:creationId xmlns:a16="http://schemas.microsoft.com/office/drawing/2014/main" id="{73806CE0-0374-4B76-965D-4054FC33F029}"/>
                </a:ext>
              </a:extLst>
            </p:cNvPr>
            <p:cNvSpPr txBox="1"/>
            <p:nvPr/>
          </p:nvSpPr>
          <p:spPr>
            <a:xfrm>
              <a:off x="5984553" y="5169149"/>
              <a:ext cx="2477994" cy="646331"/>
            </a:xfrm>
            <a:prstGeom prst="rect">
              <a:avLst/>
            </a:prstGeom>
            <a:noFill/>
          </p:spPr>
          <p:txBody>
            <a:bodyPr wrap="square">
              <a:spAutoFit/>
            </a:bodyPr>
            <a:lstStyle/>
            <a:p>
              <a:pPr algn="r" rtl="1"/>
              <a:r>
                <a:rPr lang="ar-OM" sz="1200" b="1" dirty="0">
                  <a:latin typeface="Lato Body"/>
                  <a:ea typeface="+mn-lt"/>
                  <a:cs typeface="Arial"/>
                </a:rPr>
                <a:t>نصيحة</a:t>
              </a:r>
            </a:p>
            <a:p>
              <a:pPr algn="r" rtl="1"/>
              <a:r>
                <a:rPr lang="ar-OM" sz="1200" b="1" dirty="0">
                  <a:latin typeface="Lato Body"/>
                  <a:ea typeface="+mn-lt"/>
                  <a:cs typeface="Arial"/>
                </a:rPr>
                <a:t>يمكنك أيضًا مشاركة أفكارك مع مجموعتك من خلال الكتابة أو الرسم أو تسجيل صوتي.</a:t>
              </a:r>
              <a:endParaRPr lang="en-GB" sz="1200" dirty="0">
                <a:latin typeface="Lato Body"/>
                <a:ea typeface="+mn-lt"/>
                <a:cs typeface="Arial"/>
              </a:endParaRPr>
            </a:p>
          </p:txBody>
        </p:sp>
      </p:grpSp>
      <p:pic>
        <p:nvPicPr>
          <p:cNvPr id="21" name="Picture 20">
            <a:extLst>
              <a:ext uri="{FF2B5EF4-FFF2-40B4-BE49-F238E27FC236}">
                <a16:creationId xmlns:a16="http://schemas.microsoft.com/office/drawing/2014/main" id="{ADC78D3A-5B58-499D-B247-80A39D596C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8240" y="1200700"/>
            <a:ext cx="2263170" cy="3968449"/>
          </a:xfrm>
          <a:prstGeom prst="rect">
            <a:avLst/>
          </a:prstGeom>
        </p:spPr>
      </p:pic>
      <p:sp>
        <p:nvSpPr>
          <p:cNvPr id="16" name="Footer Placeholder 7">
            <a:extLst>
              <a:ext uri="{FF2B5EF4-FFF2-40B4-BE49-F238E27FC236}">
                <a16:creationId xmlns:a16="http://schemas.microsoft.com/office/drawing/2014/main" id="{5AB7A19E-A0F3-43F0-9567-AF5AFC22351D}"/>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22" name="Rectangle: Rounded Corners 21">
            <a:extLst>
              <a:ext uri="{FF2B5EF4-FFF2-40B4-BE49-F238E27FC236}">
                <a16:creationId xmlns:a16="http://schemas.microsoft.com/office/drawing/2014/main" id="{AE20467F-1B6D-4B1B-B926-D19CCDD38A85}"/>
              </a:ext>
            </a:extLst>
          </p:cNvPr>
          <p:cNvSpPr/>
          <p:nvPr/>
        </p:nvSpPr>
        <p:spPr>
          <a:xfrm>
            <a:off x="0" y="339827"/>
            <a:ext cx="2721429" cy="6187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عملة الذاكرة</a:t>
            </a:r>
            <a:endParaRPr lang="en-GB" sz="2000" b="1" dirty="0">
              <a:latin typeface="+mj-lt"/>
            </a:endParaRPr>
          </a:p>
        </p:txBody>
      </p:sp>
    </p:spTree>
    <p:extLst>
      <p:ext uri="{BB962C8B-B14F-4D97-AF65-F5344CB8AC3E}">
        <p14:creationId xmlns:p14="http://schemas.microsoft.com/office/powerpoint/2010/main" val="1535316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0BDEEB-C9E3-4B91-A5CC-3B69F7AA1A08}"/>
              </a:ext>
            </a:extLst>
          </p:cNvPr>
          <p:cNvSpPr txBox="1"/>
          <p:nvPr/>
        </p:nvSpPr>
        <p:spPr>
          <a:xfrm>
            <a:off x="1231671" y="4787899"/>
            <a:ext cx="3994894" cy="1384995"/>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OM" sz="1400" b="1" dirty="0">
                <a:ea typeface="+mn-lt"/>
                <a:cs typeface="+mn-lt"/>
              </a:rPr>
              <a:t>اجمع وأرسل</a:t>
            </a:r>
          </a:p>
          <a:p>
            <a:endParaRPr lang="ar-OM" sz="1400" b="1" dirty="0">
              <a:ea typeface="+mn-lt"/>
              <a:cs typeface="+mn-lt"/>
            </a:endParaRPr>
          </a:p>
          <a:p>
            <a:pPr algn="r" rtl="1"/>
            <a:r>
              <a:rPr lang="ar-OM" sz="1400" b="1" dirty="0">
                <a:ea typeface="+mn-lt"/>
                <a:cs typeface="+mn-lt"/>
              </a:rPr>
              <a:t>يمكنك جمع العملات المعدنية المستخدمة في النشاط وإضافة مساهمة صندوق يوم الذكرى العالمي لمجموعتك.</a:t>
            </a:r>
            <a:br>
              <a:rPr lang="en-US" sz="1400" dirty="0">
                <a:ea typeface="+mn-lt"/>
                <a:cs typeface="+mn-lt"/>
              </a:rPr>
            </a:br>
            <a:endParaRPr lang="en-US" sz="1400" dirty="0">
              <a:ea typeface="+mn-lt"/>
              <a:cs typeface="+mn-lt"/>
            </a:endParaRPr>
          </a:p>
          <a:p>
            <a:endParaRPr lang="en-US" sz="1400" dirty="0">
              <a:ea typeface="+mn-lt"/>
              <a:cs typeface="+mn-lt"/>
            </a:endParaRPr>
          </a:p>
        </p:txBody>
      </p:sp>
      <p:grpSp>
        <p:nvGrpSpPr>
          <p:cNvPr id="11" name="Group 10">
            <a:extLst>
              <a:ext uri="{FF2B5EF4-FFF2-40B4-BE49-F238E27FC236}">
                <a16:creationId xmlns:a16="http://schemas.microsoft.com/office/drawing/2014/main" id="{26601B96-E7D1-410D-B374-DE51B6EE4CBE}"/>
              </a:ext>
            </a:extLst>
          </p:cNvPr>
          <p:cNvGrpSpPr/>
          <p:nvPr/>
        </p:nvGrpSpPr>
        <p:grpSpPr>
          <a:xfrm>
            <a:off x="695820" y="1043022"/>
            <a:ext cx="7952879" cy="3457337"/>
            <a:chOff x="606814" y="1032919"/>
            <a:chExt cx="7952879" cy="3457337"/>
          </a:xfrm>
        </p:grpSpPr>
        <p:sp>
          <p:nvSpPr>
            <p:cNvPr id="12" name="TextBox 11">
              <a:extLst>
                <a:ext uri="{FF2B5EF4-FFF2-40B4-BE49-F238E27FC236}">
                  <a16:creationId xmlns:a16="http://schemas.microsoft.com/office/drawing/2014/main" id="{EF74FDFB-564B-4CCE-ADCE-BCFB7BE12205}"/>
                </a:ext>
              </a:extLst>
            </p:cNvPr>
            <p:cNvSpPr txBox="1"/>
            <p:nvPr/>
          </p:nvSpPr>
          <p:spPr>
            <a:xfrm>
              <a:off x="7123419" y="1032919"/>
              <a:ext cx="1408447" cy="1021556"/>
            </a:xfrm>
            <a:prstGeom prst="roundRect">
              <a:avLst/>
            </a:prstGeom>
            <a:noFill/>
            <a:ln w="28575">
              <a:solidFill>
                <a:schemeClr val="accent1"/>
              </a:solidFill>
            </a:ln>
          </p:spPr>
          <p:txBody>
            <a:bodyPr wrap="square" anchor="ctr">
              <a:spAutoFit/>
            </a:bodyPr>
            <a:lstStyle/>
            <a:p>
              <a:pPr algn="ctr" rtl="1"/>
              <a:r>
                <a:rPr lang="ar-OM" b="1" dirty="0"/>
                <a:t>نشاط</a:t>
              </a:r>
              <a:endParaRPr lang="en-GB" b="1" dirty="0"/>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a:p>
              <a:r>
                <a:rPr lang="en-GB" sz="1800" b="1" dirty="0">
                  <a:effectLst/>
                  <a:latin typeface="Lato" panose="020F0502020204030203" pitchFamily="34" charset="0"/>
                  <a:ea typeface="DengXian" panose="02010600030101010101" pitchFamily="2" charset="-122"/>
                  <a:cs typeface="Arial" panose="020B0604020202020204" pitchFamily="34" charset="0"/>
                </a:rPr>
                <a:t>00</a:t>
              </a:r>
            </a:p>
          </p:txBody>
        </p:sp>
        <p:sp>
          <p:nvSpPr>
            <p:cNvPr id="13" name="Rectangle: Rounded Corners 12">
              <a:extLst>
                <a:ext uri="{FF2B5EF4-FFF2-40B4-BE49-F238E27FC236}">
                  <a16:creationId xmlns:a16="http://schemas.microsoft.com/office/drawing/2014/main" id="{0E7CE7F4-49C8-4108-A530-C7214873FA04}"/>
                </a:ext>
              </a:extLst>
            </p:cNvPr>
            <p:cNvSpPr/>
            <p:nvPr/>
          </p:nvSpPr>
          <p:spPr>
            <a:xfrm>
              <a:off x="606814" y="1543697"/>
              <a:ext cx="7952879" cy="2946559"/>
            </a:xfrm>
            <a:prstGeom prst="roundRect">
              <a:avLst>
                <a:gd name="adj" fmla="val 1135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mj-lt"/>
                <a:buAutoNum type="arabicPeriod" startAt="4"/>
              </a:pPr>
              <a:endParaRPr lang="en-GB">
                <a:ea typeface="DengXian" panose="02010600030101010101" pitchFamily="2" charset="-122"/>
                <a:cs typeface="Arial" panose="020B0604020202020204" pitchFamily="34" charset="0"/>
              </a:endParaRPr>
            </a:p>
          </p:txBody>
        </p:sp>
      </p:grpSp>
      <p:pic>
        <p:nvPicPr>
          <p:cNvPr id="6" name="Graphic 5">
            <a:extLst>
              <a:ext uri="{FF2B5EF4-FFF2-40B4-BE49-F238E27FC236}">
                <a16:creationId xmlns:a16="http://schemas.microsoft.com/office/drawing/2014/main" id="{8FE55440-34D0-438A-B74B-361D1C8009A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2205"/>
          <a:stretch/>
        </p:blipFill>
        <p:spPr>
          <a:xfrm>
            <a:off x="5322818" y="2997477"/>
            <a:ext cx="3517951" cy="3799563"/>
          </a:xfrm>
          <a:prstGeom prst="rect">
            <a:avLst/>
          </a:prstGeom>
        </p:spPr>
      </p:pic>
      <p:sp>
        <p:nvSpPr>
          <p:cNvPr id="19" name="TextBox 18">
            <a:extLst>
              <a:ext uri="{FF2B5EF4-FFF2-40B4-BE49-F238E27FC236}">
                <a16:creationId xmlns:a16="http://schemas.microsoft.com/office/drawing/2014/main" id="{F15B0067-C5D5-4887-BE85-FEDE026B49C5}"/>
              </a:ext>
            </a:extLst>
          </p:cNvPr>
          <p:cNvSpPr txBox="1"/>
          <p:nvPr/>
        </p:nvSpPr>
        <p:spPr>
          <a:xfrm>
            <a:off x="878204" y="1638037"/>
            <a:ext cx="5461635" cy="2308324"/>
          </a:xfrm>
          <a:prstGeom prst="rect">
            <a:avLst/>
          </a:prstGeom>
          <a:noFill/>
        </p:spPr>
        <p:txBody>
          <a:bodyPr wrap="square">
            <a:spAutoFit/>
          </a:bodyPr>
          <a:lstStyle/>
          <a:p>
            <a:pPr marL="342900" indent="-342900" algn="r" rtl="1">
              <a:buFont typeface="+mj-lt"/>
              <a:buAutoNum type="arabicPeriod" startAt="4"/>
            </a:pPr>
            <a:r>
              <a:rPr lang="ar-OM" dirty="0">
                <a:solidFill>
                  <a:schemeClr val="bg2"/>
                </a:solidFill>
                <a:ea typeface="+mn-lt"/>
                <a:cs typeface="+mn-lt"/>
              </a:rPr>
              <a:t>الآن شاركي شيئًا واحدًا كان سيجعل حياتك أكثر سلامًا في ذلك الوقت؟</a:t>
            </a:r>
          </a:p>
          <a:p>
            <a:pPr marL="342900" indent="-342900" algn="r" rtl="1">
              <a:buFont typeface="+mj-lt"/>
              <a:buAutoNum type="arabicPeriod" startAt="4"/>
            </a:pPr>
            <a:endParaRPr lang="ar-OM" dirty="0">
              <a:solidFill>
                <a:schemeClr val="bg2"/>
              </a:solidFill>
              <a:ea typeface="+mn-lt"/>
              <a:cs typeface="+mn-lt"/>
            </a:endParaRPr>
          </a:p>
          <a:p>
            <a:pPr marL="342900" indent="-342900" algn="r" rtl="1">
              <a:buFont typeface="+mj-lt"/>
              <a:buAutoNum type="arabicPeriod" startAt="4"/>
            </a:pPr>
            <a:r>
              <a:rPr lang="ar-OM" dirty="0">
                <a:solidFill>
                  <a:schemeClr val="bg2"/>
                </a:solidFill>
                <a:ea typeface="+mn-lt"/>
                <a:cs typeface="+mn-lt"/>
              </a:rPr>
              <a:t>بصفتك مرشدة أو فتاة كشافة، لديكِ القدرة على بناء السلام، من خلال القيام بدور جيد كل يوم.</a:t>
            </a:r>
          </a:p>
          <a:p>
            <a:pPr algn="r" rtl="1"/>
            <a:endParaRPr lang="en-US" dirty="0">
              <a:solidFill>
                <a:schemeClr val="bg2"/>
              </a:solidFill>
              <a:ea typeface="+mn-lt"/>
              <a:cs typeface="+mn-lt"/>
            </a:endParaRPr>
          </a:p>
          <a:p>
            <a:pPr algn="r" rtl="1"/>
            <a:r>
              <a:rPr lang="ar-OM" dirty="0">
                <a:solidFill>
                  <a:schemeClr val="bg2"/>
                </a:solidFill>
                <a:ea typeface="+mn-lt"/>
                <a:cs typeface="+mn-lt"/>
              </a:rPr>
              <a:t>ابتكري دوراً واحدًا جيدًا أو فعل سلام يمكن أن تفعليه الآن، كان من شأنه أن يساعد الأصغر عمراً منكِ؟</a:t>
            </a:r>
            <a:endParaRPr lang="en-GB" dirty="0">
              <a:solidFill>
                <a:schemeClr val="bg2"/>
              </a:solidFill>
              <a:ea typeface="DengXian" panose="02010600030101010101" pitchFamily="2" charset="-122"/>
              <a:cs typeface="Arial" panose="020B0604020202020204" pitchFamily="34" charset="0"/>
            </a:endParaRPr>
          </a:p>
        </p:txBody>
      </p:sp>
      <p:sp>
        <p:nvSpPr>
          <p:cNvPr id="14" name="Footer Placeholder 7">
            <a:extLst>
              <a:ext uri="{FF2B5EF4-FFF2-40B4-BE49-F238E27FC236}">
                <a16:creationId xmlns:a16="http://schemas.microsoft.com/office/drawing/2014/main" id="{5849D34E-338B-4E8C-9987-0B4F0E96BEB2}"/>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5" name="Rectangle: Rounded Corners 14">
            <a:extLst>
              <a:ext uri="{FF2B5EF4-FFF2-40B4-BE49-F238E27FC236}">
                <a16:creationId xmlns:a16="http://schemas.microsoft.com/office/drawing/2014/main" id="{33E58058-D4EE-4702-A9AF-EA6E9A64375A}"/>
              </a:ext>
            </a:extLst>
          </p:cNvPr>
          <p:cNvSpPr/>
          <p:nvPr/>
        </p:nvSpPr>
        <p:spPr>
          <a:xfrm>
            <a:off x="0" y="339827"/>
            <a:ext cx="2721429" cy="6187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latin typeface="+mj-lt"/>
              </a:rPr>
              <a:t>عملة الذاكرة</a:t>
            </a:r>
            <a:endParaRPr lang="en-GB" sz="2000" b="1" dirty="0">
              <a:latin typeface="+mj-lt"/>
            </a:endParaRPr>
          </a:p>
        </p:txBody>
      </p:sp>
    </p:spTree>
    <p:extLst>
      <p:ext uri="{BB962C8B-B14F-4D97-AF65-F5344CB8AC3E}">
        <p14:creationId xmlns:p14="http://schemas.microsoft.com/office/powerpoint/2010/main" val="1658537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5D3B30-64ED-423B-9437-01E8ED8EC179}"/>
              </a:ext>
            </a:extLst>
          </p:cNvPr>
          <p:cNvGrpSpPr/>
          <p:nvPr/>
        </p:nvGrpSpPr>
        <p:grpSpPr>
          <a:xfrm>
            <a:off x="752713" y="3220908"/>
            <a:ext cx="4982161" cy="3581400"/>
            <a:chOff x="802993" y="2639232"/>
            <a:chExt cx="4982161" cy="3581400"/>
          </a:xfrm>
        </p:grpSpPr>
        <p:grpSp>
          <p:nvGrpSpPr>
            <p:cNvPr id="19" name="Group 18">
              <a:extLst>
                <a:ext uri="{FF2B5EF4-FFF2-40B4-BE49-F238E27FC236}">
                  <a16:creationId xmlns:a16="http://schemas.microsoft.com/office/drawing/2014/main" id="{C7C5C3B2-25C5-450B-8D81-5BBF90657BB4}"/>
                </a:ext>
              </a:extLst>
            </p:cNvPr>
            <p:cNvGrpSpPr/>
            <p:nvPr/>
          </p:nvGrpSpPr>
          <p:grpSpPr>
            <a:xfrm>
              <a:off x="802993" y="2639232"/>
              <a:ext cx="2371531" cy="3581400"/>
              <a:chOff x="657419" y="2305050"/>
              <a:chExt cx="2371531" cy="3581400"/>
            </a:xfrm>
          </p:grpSpPr>
          <p:cxnSp>
            <p:nvCxnSpPr>
              <p:cNvPr id="14" name="Straight Connector 13">
                <a:extLst>
                  <a:ext uri="{FF2B5EF4-FFF2-40B4-BE49-F238E27FC236}">
                    <a16:creationId xmlns:a16="http://schemas.microsoft.com/office/drawing/2014/main" id="{41C0E1F7-E926-47D3-A4A9-4B61A850D753}"/>
                  </a:ext>
                </a:extLst>
              </p:cNvPr>
              <p:cNvCxnSpPr>
                <a:cxnSpLocks/>
              </p:cNvCxnSpPr>
              <p:nvPr/>
            </p:nvCxnSpPr>
            <p:spPr>
              <a:xfrm>
                <a:off x="3028950" y="2305050"/>
                <a:ext cx="0" cy="3581400"/>
              </a:xfrm>
              <a:prstGeom prst="line">
                <a:avLst/>
              </a:prstGeom>
              <a:ln w="38100">
                <a:solidFill>
                  <a:schemeClr val="tx1"/>
                </a:solidFill>
              </a:ln>
            </p:spPr>
            <p:style>
              <a:lnRef idx="1">
                <a:schemeClr val="accent5"/>
              </a:lnRef>
              <a:fillRef idx="0">
                <a:schemeClr val="accent5"/>
              </a:fillRef>
              <a:effectRef idx="0">
                <a:schemeClr val="accent5"/>
              </a:effectRef>
              <a:fontRef idx="minor">
                <a:schemeClr val="tx1"/>
              </a:fontRef>
            </p:style>
          </p:cxnSp>
          <p:sp>
            <p:nvSpPr>
              <p:cNvPr id="18" name="TextBox 17">
                <a:extLst>
                  <a:ext uri="{FF2B5EF4-FFF2-40B4-BE49-F238E27FC236}">
                    <a16:creationId xmlns:a16="http://schemas.microsoft.com/office/drawing/2014/main" id="{1ABC7FBF-9899-4051-BB71-904E5AF35710}"/>
                  </a:ext>
                </a:extLst>
              </p:cNvPr>
              <p:cNvSpPr txBox="1"/>
              <p:nvPr/>
            </p:nvSpPr>
            <p:spPr>
              <a:xfrm>
                <a:off x="657419" y="3175136"/>
                <a:ext cx="2030052" cy="1169551"/>
              </a:xfrm>
              <a:prstGeom prst="rect">
                <a:avLst/>
              </a:prstGeom>
              <a:noFill/>
              <a:ln>
                <a:noFill/>
              </a:ln>
            </p:spPr>
            <p:txBody>
              <a:bodyPr wrap="square" lIns="91440" tIns="45720" rIns="91440" bIns="45720" rtlCol="0" anchor="t">
                <a:spAutoFit/>
              </a:bodyPr>
              <a:lstStyle/>
              <a:p>
                <a:pPr marL="285750" indent="-285750" algn="r" rtl="1">
                  <a:buFont typeface="Arial" panose="020B0604020202020204" pitchFamily="34" charset="0"/>
                  <a:buChar char="•"/>
                </a:pPr>
                <a:r>
                  <a:rPr lang="ar-OM" sz="1400" dirty="0">
                    <a:ea typeface="+mn-lt"/>
                    <a:cs typeface="Arial"/>
                  </a:rPr>
                  <a:t>تأكدي من أن أعضاء مجموعاتك لديهم إذن ولي الأمر أو الوصي للتسجيل ومشاركة مقاطع الفيديو الخاصة بهم.</a:t>
                </a:r>
                <a:r>
                  <a:rPr lang="en-US" sz="1400" dirty="0">
                    <a:latin typeface="Lato"/>
                    <a:ea typeface="+mn-lt"/>
                    <a:cs typeface="Arial"/>
                  </a:rPr>
                  <a:t> </a:t>
                </a:r>
                <a:endParaRPr lang="en-US" sz="1400" dirty="0">
                  <a:ea typeface="+mn-lt"/>
                  <a:cs typeface="+mn-lt"/>
                </a:endParaRPr>
              </a:p>
            </p:txBody>
          </p:sp>
        </p:grpSp>
        <p:sp>
          <p:nvSpPr>
            <p:cNvPr id="20" name="TextBox 19">
              <a:extLst>
                <a:ext uri="{FF2B5EF4-FFF2-40B4-BE49-F238E27FC236}">
                  <a16:creationId xmlns:a16="http://schemas.microsoft.com/office/drawing/2014/main" id="{8FFD02A1-613E-463F-8CC4-9E48100151EC}"/>
                </a:ext>
              </a:extLst>
            </p:cNvPr>
            <p:cNvSpPr txBox="1"/>
            <p:nvPr/>
          </p:nvSpPr>
          <p:spPr>
            <a:xfrm>
              <a:off x="3483679" y="3433877"/>
              <a:ext cx="2301475"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rtl="1">
                <a:buFont typeface="Arial" panose="020B0604020202020204" pitchFamily="34" charset="0"/>
                <a:buChar char="•"/>
              </a:pPr>
              <a:r>
                <a:rPr lang="ar-OM" sz="1400" dirty="0">
                  <a:cs typeface="Arial"/>
                </a:rPr>
                <a:t>نسخة من الشارة العالمية تقريبًا. 20 سم × 20 سم، يجب أن يكون الجانب الآخر فارغًا.</a:t>
              </a:r>
            </a:p>
            <a:p>
              <a:pPr marL="285750" indent="-285750" algn="just" rtl="1">
                <a:buFont typeface="Arial" panose="020B0604020202020204" pitchFamily="34" charset="0"/>
                <a:buChar char="•"/>
              </a:pPr>
              <a:r>
                <a:rPr lang="ar-OM" sz="1400" dirty="0">
                  <a:cs typeface="Arial"/>
                </a:rPr>
                <a:t>اطبعيها أو ارسميها بنفسك!</a:t>
              </a:r>
              <a:endParaRPr lang="en-US" sz="1400" dirty="0">
                <a:latin typeface="Lato"/>
                <a:cs typeface="Arial"/>
              </a:endParaRPr>
            </a:p>
            <a:p>
              <a:pPr algn="just" rtl="1"/>
              <a:r>
                <a:rPr lang="ar-OM" sz="1400" dirty="0">
                  <a:cs typeface="Arial"/>
                </a:rPr>
                <a:t>يمكنك العثور على النموذج في الصفحة 62 من حزمة النشاط عبر الإنترنت</a:t>
              </a:r>
              <a:endParaRPr lang="en-US" sz="1400" dirty="0">
                <a:latin typeface="Lato"/>
              </a:endParaRPr>
            </a:p>
          </p:txBody>
        </p:sp>
      </p:grpSp>
      <p:grpSp>
        <p:nvGrpSpPr>
          <p:cNvPr id="27" name="Group 26">
            <a:extLst>
              <a:ext uri="{FF2B5EF4-FFF2-40B4-BE49-F238E27FC236}">
                <a16:creationId xmlns:a16="http://schemas.microsoft.com/office/drawing/2014/main" id="{20D9108F-9507-4988-A57F-6C7B636204E0}"/>
              </a:ext>
            </a:extLst>
          </p:cNvPr>
          <p:cNvGrpSpPr/>
          <p:nvPr/>
        </p:nvGrpSpPr>
        <p:grpSpPr>
          <a:xfrm>
            <a:off x="4521760" y="1445551"/>
            <a:ext cx="4547412" cy="532695"/>
            <a:chOff x="4521760" y="1445551"/>
            <a:chExt cx="4547412" cy="532695"/>
          </a:xfrm>
        </p:grpSpPr>
        <p:sp>
          <p:nvSpPr>
            <p:cNvPr id="28" name="TextBox 27">
              <a:extLst>
                <a:ext uri="{FF2B5EF4-FFF2-40B4-BE49-F238E27FC236}">
                  <a16:creationId xmlns:a16="http://schemas.microsoft.com/office/drawing/2014/main" id="{807B6C56-3963-4E2E-B4A2-B35376B4BFD9}"/>
                </a:ext>
              </a:extLst>
            </p:cNvPr>
            <p:cNvSpPr txBox="1"/>
            <p:nvPr/>
          </p:nvSpPr>
          <p:spPr>
            <a:xfrm>
              <a:off x="4521760" y="1507776"/>
              <a:ext cx="3495675" cy="253916"/>
            </a:xfrm>
            <a:prstGeom prst="rect">
              <a:avLst/>
            </a:prstGeom>
            <a:noFill/>
          </p:spPr>
          <p:txBody>
            <a:bodyPr wrap="square">
              <a:spAutoFit/>
            </a:bodyPr>
            <a:lstStyle/>
            <a:p>
              <a:pPr algn="r" rtl="1"/>
              <a:r>
                <a:rPr lang="ar-OM" sz="1050" dirty="0"/>
                <a:t>ساهمت في هذا النشاط فرقة 500، فرقة </a:t>
              </a:r>
              <a:r>
                <a:rPr lang="ar-OM" sz="1050" dirty="0" err="1"/>
                <a:t>سيكاتونا</a:t>
              </a:r>
              <a:r>
                <a:rPr lang="ar-OM" sz="1050" dirty="0"/>
                <a:t>، فتيات الكشافة في الفلبين</a:t>
              </a:r>
              <a:r>
                <a:rPr lang="en-GB" sz="1050" dirty="0"/>
                <a:t>.</a:t>
              </a:r>
            </a:p>
          </p:txBody>
        </p:sp>
        <p:sp>
          <p:nvSpPr>
            <p:cNvPr id="29" name="Rectangle: Rounded Corners 28">
              <a:extLst>
                <a:ext uri="{FF2B5EF4-FFF2-40B4-BE49-F238E27FC236}">
                  <a16:creationId xmlns:a16="http://schemas.microsoft.com/office/drawing/2014/main" id="{B0B82B68-5E37-4A76-AF43-D82FE896A805}"/>
                </a:ext>
              </a:extLst>
            </p:cNvPr>
            <p:cNvSpPr/>
            <p:nvPr/>
          </p:nvSpPr>
          <p:spPr>
            <a:xfrm>
              <a:off x="4529097" y="1445551"/>
              <a:ext cx="4540075" cy="5326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tx1"/>
                </a:solidFill>
                <a:latin typeface="+mj-lt"/>
              </a:endParaRPr>
            </a:p>
          </p:txBody>
        </p:sp>
      </p:grpSp>
      <p:pic>
        <p:nvPicPr>
          <p:cNvPr id="1034" name="Picture 10" descr="GSP Logo 3 | Girl scouts, Scout, Boy scouts">
            <a:extLst>
              <a:ext uri="{FF2B5EF4-FFF2-40B4-BE49-F238E27FC236}">
                <a16:creationId xmlns:a16="http://schemas.microsoft.com/office/drawing/2014/main" id="{C0B1DF1C-9172-4424-A6B8-1A78258037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3819" y="1464801"/>
            <a:ext cx="477723" cy="47772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132463C8-6C55-4D8E-9AB2-4BA632DE98EF}"/>
              </a:ext>
            </a:extLst>
          </p:cNvPr>
          <p:cNvSpPr/>
          <p:nvPr/>
        </p:nvSpPr>
        <p:spPr>
          <a:xfrm>
            <a:off x="589528" y="474700"/>
            <a:ext cx="3384757" cy="159358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4400" b="1" dirty="0">
                <a:solidFill>
                  <a:schemeClr val="bg2"/>
                </a:solidFill>
                <a:latin typeface="+mj-lt"/>
              </a:rPr>
              <a:t>أنشري السلام</a:t>
            </a:r>
          </a:p>
          <a:p>
            <a:pPr algn="ctr"/>
            <a:r>
              <a:rPr lang="en-GB" sz="2400" dirty="0">
                <a:solidFill>
                  <a:schemeClr val="bg1"/>
                </a:solidFill>
                <a:latin typeface="+mj-lt"/>
              </a:rPr>
              <a:t>(</a:t>
            </a:r>
            <a:r>
              <a:rPr lang="ar-OM" sz="2400" dirty="0">
                <a:solidFill>
                  <a:schemeClr val="bg1"/>
                </a:solidFill>
                <a:latin typeface="+mj-lt"/>
              </a:rPr>
              <a:t>صفحة معلومات القائدة</a:t>
            </a:r>
            <a:r>
              <a:rPr lang="en-GB" sz="2400" dirty="0">
                <a:solidFill>
                  <a:schemeClr val="bg1"/>
                </a:solidFill>
                <a:latin typeface="+mj-lt"/>
              </a:rPr>
              <a:t>)</a:t>
            </a:r>
          </a:p>
        </p:txBody>
      </p:sp>
      <p:sp>
        <p:nvSpPr>
          <p:cNvPr id="26" name="Footer Placeholder 7">
            <a:extLst>
              <a:ext uri="{FF2B5EF4-FFF2-40B4-BE49-F238E27FC236}">
                <a16:creationId xmlns:a16="http://schemas.microsoft.com/office/drawing/2014/main" id="{39CFD6EF-FDAE-4B3B-BCAD-E9B51F294B67}"/>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grpSp>
        <p:nvGrpSpPr>
          <p:cNvPr id="31" name="Group 30">
            <a:extLst>
              <a:ext uri="{FF2B5EF4-FFF2-40B4-BE49-F238E27FC236}">
                <a16:creationId xmlns:a16="http://schemas.microsoft.com/office/drawing/2014/main" id="{8DF16613-5A6C-46FD-912E-2FF9CCCFC58D}"/>
              </a:ext>
            </a:extLst>
          </p:cNvPr>
          <p:cNvGrpSpPr/>
          <p:nvPr/>
        </p:nvGrpSpPr>
        <p:grpSpPr>
          <a:xfrm>
            <a:off x="5073251" y="3395"/>
            <a:ext cx="3777953" cy="707571"/>
            <a:chOff x="5046380" y="28112"/>
            <a:chExt cx="3777953" cy="707571"/>
          </a:xfrm>
        </p:grpSpPr>
        <p:sp>
          <p:nvSpPr>
            <p:cNvPr id="39" name="TextBox 38">
              <a:extLst>
                <a:ext uri="{FF2B5EF4-FFF2-40B4-BE49-F238E27FC236}">
                  <a16:creationId xmlns:a16="http://schemas.microsoft.com/office/drawing/2014/main" id="{0C4D2AF8-47A9-487A-9AF7-51B7CD4DBE53}"/>
                </a:ext>
              </a:extLst>
            </p:cNvPr>
            <p:cNvSpPr txBox="1"/>
            <p:nvPr/>
          </p:nvSpPr>
          <p:spPr>
            <a:xfrm>
              <a:off x="5046380" y="385505"/>
              <a:ext cx="2982305" cy="338554"/>
            </a:xfrm>
            <a:prstGeom prst="rect">
              <a:avLst/>
            </a:prstGeom>
            <a:noFill/>
          </p:spPr>
          <p:txBody>
            <a:bodyPr wrap="square" rtlCol="0">
              <a:spAutoFit/>
            </a:bodyPr>
            <a:lstStyle/>
            <a:p>
              <a:pPr algn="r" rtl="1"/>
              <a:r>
                <a:rPr lang="ar-OM" sz="1600" dirty="0">
                  <a:solidFill>
                    <a:schemeClr val="accent1">
                      <a:lumMod val="75000"/>
                    </a:schemeClr>
                  </a:solidFill>
                </a:rPr>
                <a:t>جميع الأعمار        </a:t>
              </a:r>
              <a:r>
                <a:rPr lang="en-GB" sz="1600" dirty="0">
                  <a:solidFill>
                    <a:schemeClr val="accent1">
                      <a:lumMod val="75000"/>
                    </a:schemeClr>
                  </a:solidFill>
                </a:rPr>
                <a:t>     </a:t>
              </a:r>
              <a:r>
                <a:rPr lang="ar-OM" sz="1600" dirty="0">
                  <a:solidFill>
                    <a:schemeClr val="accent1">
                      <a:lumMod val="75000"/>
                    </a:schemeClr>
                  </a:solidFill>
                </a:rPr>
                <a:t>   20 دقيقة</a:t>
              </a:r>
              <a:endParaRPr lang="en-US" sz="1600" dirty="0">
                <a:solidFill>
                  <a:schemeClr val="accent1">
                    <a:lumMod val="75000"/>
                  </a:schemeClr>
                </a:solidFill>
              </a:endParaRPr>
            </a:p>
          </p:txBody>
        </p:sp>
        <p:sp>
          <p:nvSpPr>
            <p:cNvPr id="40" name="Rectangle: Rounded Corners 39">
              <a:extLst>
                <a:ext uri="{FF2B5EF4-FFF2-40B4-BE49-F238E27FC236}">
                  <a16:creationId xmlns:a16="http://schemas.microsoft.com/office/drawing/2014/main" id="{0FE4DB8B-9AEE-4459-8151-67BCC602D4A0}"/>
                </a:ext>
              </a:extLst>
            </p:cNvPr>
            <p:cNvSpPr/>
            <p:nvPr/>
          </p:nvSpPr>
          <p:spPr>
            <a:xfrm>
              <a:off x="5198767" y="28112"/>
              <a:ext cx="3625566" cy="707571"/>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a:extLst>
                <a:ext uri="{FF2B5EF4-FFF2-40B4-BE49-F238E27FC236}">
                  <a16:creationId xmlns:a16="http://schemas.microsoft.com/office/drawing/2014/main" id="{BB038AE7-F223-44C0-8115-74254B8818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48557" y="267903"/>
              <a:ext cx="526597" cy="390072"/>
            </a:xfrm>
            <a:prstGeom prst="rect">
              <a:avLst/>
            </a:prstGeom>
          </p:spPr>
        </p:pic>
        <p:pic>
          <p:nvPicPr>
            <p:cNvPr id="42" name="Graphic 41">
              <a:extLst>
                <a:ext uri="{FF2B5EF4-FFF2-40B4-BE49-F238E27FC236}">
                  <a16:creationId xmlns:a16="http://schemas.microsoft.com/office/drawing/2014/main" id="{03C140AE-5B59-43D6-8872-C03CDB000F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7371" y="258825"/>
              <a:ext cx="406291" cy="406291"/>
            </a:xfrm>
            <a:prstGeom prst="rect">
              <a:avLst/>
            </a:prstGeom>
          </p:spPr>
        </p:pic>
      </p:grpSp>
      <p:grpSp>
        <p:nvGrpSpPr>
          <p:cNvPr id="45" name="Group 44">
            <a:extLst>
              <a:ext uri="{FF2B5EF4-FFF2-40B4-BE49-F238E27FC236}">
                <a16:creationId xmlns:a16="http://schemas.microsoft.com/office/drawing/2014/main" id="{904AD1CD-12B1-4E9E-979C-A44C9734527D}"/>
              </a:ext>
            </a:extLst>
          </p:cNvPr>
          <p:cNvGrpSpPr/>
          <p:nvPr/>
        </p:nvGrpSpPr>
        <p:grpSpPr>
          <a:xfrm>
            <a:off x="6372284" y="2771315"/>
            <a:ext cx="2518892" cy="3117829"/>
            <a:chOff x="1033552" y="3673496"/>
            <a:chExt cx="2518892" cy="3117829"/>
          </a:xfrm>
        </p:grpSpPr>
        <p:sp>
          <p:nvSpPr>
            <p:cNvPr id="46" name="TextBox 45">
              <a:extLst>
                <a:ext uri="{FF2B5EF4-FFF2-40B4-BE49-F238E27FC236}">
                  <a16:creationId xmlns:a16="http://schemas.microsoft.com/office/drawing/2014/main" id="{54523C5E-975E-4A63-837E-778326272223}"/>
                </a:ext>
              </a:extLst>
            </p:cNvPr>
            <p:cNvSpPr txBox="1"/>
            <p:nvPr/>
          </p:nvSpPr>
          <p:spPr>
            <a:xfrm>
              <a:off x="1250969" y="6305122"/>
              <a:ext cx="2301475" cy="369332"/>
            </a:xfrm>
            <a:prstGeom prst="rect">
              <a:avLst/>
            </a:prstGeom>
            <a:noFill/>
          </p:spPr>
          <p:txBody>
            <a:bodyPr wrap="square" rtlCol="0">
              <a:spAutoFit/>
            </a:bodyPr>
            <a:lstStyle/>
            <a:p>
              <a:r>
                <a:rPr lang="en-GB" sz="900" b="1" dirty="0">
                  <a:solidFill>
                    <a:schemeClr val="bg2"/>
                  </a:solidFill>
                  <a:hlinkClick r:id="rId8">
                    <a:extLst>
                      <a:ext uri="{A12FA001-AC4F-418D-AE19-62706E023703}">
                        <ahyp:hlinkClr xmlns:ahyp="http://schemas.microsoft.com/office/drawing/2018/hyperlinkcolor" val="tx"/>
                      </a:ext>
                    </a:extLst>
                  </a:hlinkClick>
                </a:rPr>
                <a:t>https://www.wagggs.org/ar/resources/world-thinking-day-2021-activity-pack/</a:t>
              </a:r>
              <a:r>
                <a:rPr lang="en-GB" sz="900" b="1" dirty="0">
                  <a:solidFill>
                    <a:schemeClr val="bg2"/>
                  </a:solidFill>
                </a:rPr>
                <a:t> </a:t>
              </a:r>
            </a:p>
          </p:txBody>
        </p:sp>
        <p:grpSp>
          <p:nvGrpSpPr>
            <p:cNvPr id="47" name="Group 46">
              <a:extLst>
                <a:ext uri="{FF2B5EF4-FFF2-40B4-BE49-F238E27FC236}">
                  <a16:creationId xmlns:a16="http://schemas.microsoft.com/office/drawing/2014/main" id="{5CC63E68-422E-4DE0-BBF0-33324284DB81}"/>
                </a:ext>
              </a:extLst>
            </p:cNvPr>
            <p:cNvGrpSpPr/>
            <p:nvPr/>
          </p:nvGrpSpPr>
          <p:grpSpPr>
            <a:xfrm>
              <a:off x="1033552" y="3673496"/>
              <a:ext cx="2301475" cy="3117829"/>
              <a:chOff x="6322346" y="1758949"/>
              <a:chExt cx="2566957" cy="4006172"/>
            </a:xfrm>
          </p:grpSpPr>
          <p:sp>
            <p:nvSpPr>
              <p:cNvPr id="49" name="Speech Bubble: Rectangle 48">
                <a:extLst>
                  <a:ext uri="{FF2B5EF4-FFF2-40B4-BE49-F238E27FC236}">
                    <a16:creationId xmlns:a16="http://schemas.microsoft.com/office/drawing/2014/main" id="{DA9CC739-8FA8-487D-86C1-904301ACEC73}"/>
                  </a:ext>
                </a:extLst>
              </p:cNvPr>
              <p:cNvSpPr/>
              <p:nvPr/>
            </p:nvSpPr>
            <p:spPr>
              <a:xfrm>
                <a:off x="6322346" y="1758949"/>
                <a:ext cx="2566957" cy="4006172"/>
              </a:xfrm>
              <a:prstGeom prst="wedgeRectCallout">
                <a:avLst>
                  <a:gd name="adj1" fmla="val -10137"/>
                  <a:gd name="adj2" fmla="val 20911"/>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2"/>
                  </a:solidFill>
                </a:endParaRPr>
              </a:p>
            </p:txBody>
          </p:sp>
          <p:pic>
            <p:nvPicPr>
              <p:cNvPr id="50" name="Picture 49" descr="Qr code&#10;&#10;Description automatically generated">
                <a:extLst>
                  <a:ext uri="{FF2B5EF4-FFF2-40B4-BE49-F238E27FC236}">
                    <a16:creationId xmlns:a16="http://schemas.microsoft.com/office/drawing/2014/main" id="{18030100-C138-4A98-AC83-E60DBEF7FC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8645" y="3063845"/>
                <a:ext cx="1702285" cy="1968915"/>
              </a:xfrm>
              <a:prstGeom prst="rect">
                <a:avLst/>
              </a:prstGeom>
            </p:spPr>
          </p:pic>
          <p:sp>
            <p:nvSpPr>
              <p:cNvPr id="51" name="TextBox 50">
                <a:extLst>
                  <a:ext uri="{FF2B5EF4-FFF2-40B4-BE49-F238E27FC236}">
                    <a16:creationId xmlns:a16="http://schemas.microsoft.com/office/drawing/2014/main" id="{D6AF517C-CA21-4D5D-AA6F-29940767001F}"/>
                  </a:ext>
                </a:extLst>
              </p:cNvPr>
              <p:cNvSpPr txBox="1"/>
              <p:nvPr/>
            </p:nvSpPr>
            <p:spPr>
              <a:xfrm>
                <a:off x="6495278" y="2026983"/>
                <a:ext cx="2210877" cy="949127"/>
              </a:xfrm>
              <a:prstGeom prst="rect">
                <a:avLst/>
              </a:prstGeom>
              <a:noFill/>
            </p:spPr>
            <p:txBody>
              <a:bodyPr wrap="square" rtlCol="0">
                <a:spAutoFit/>
              </a:bodyPr>
              <a:lstStyle/>
              <a:p>
                <a:pPr algn="r" rtl="1"/>
                <a:r>
                  <a:rPr lang="ar-OM" sz="1400" b="1" dirty="0">
                    <a:solidFill>
                      <a:schemeClr val="bg2"/>
                    </a:solidFill>
                  </a:rPr>
                  <a:t>امسحي رمز الاستجابة السريعة هذا ضوئيًا لعرض بطاقات النساء صانعات سلام.</a:t>
                </a:r>
                <a:endParaRPr lang="en-GB" sz="1400" b="1" dirty="0">
                  <a:solidFill>
                    <a:schemeClr val="bg2"/>
                  </a:solidFill>
                </a:endParaRPr>
              </a:p>
            </p:txBody>
          </p:sp>
        </p:grpSp>
        <p:sp>
          <p:nvSpPr>
            <p:cNvPr id="48" name="TextBox 47">
              <a:extLst>
                <a:ext uri="{FF2B5EF4-FFF2-40B4-BE49-F238E27FC236}">
                  <a16:creationId xmlns:a16="http://schemas.microsoft.com/office/drawing/2014/main" id="{77B32724-2586-4751-BD97-C27834ACB6B0}"/>
                </a:ext>
              </a:extLst>
            </p:cNvPr>
            <p:cNvSpPr txBox="1"/>
            <p:nvPr/>
          </p:nvSpPr>
          <p:spPr>
            <a:xfrm>
              <a:off x="1188599" y="6264257"/>
              <a:ext cx="2063450" cy="507831"/>
            </a:xfrm>
            <a:prstGeom prst="rect">
              <a:avLst/>
            </a:prstGeom>
            <a:noFill/>
          </p:spPr>
          <p:txBody>
            <a:bodyPr wrap="square" rtlCol="0">
              <a:spAutoFit/>
            </a:bodyPr>
            <a:lstStyle/>
            <a:p>
              <a:r>
                <a:rPr lang="en-GB" sz="900" b="1" dirty="0">
                  <a:solidFill>
                    <a:schemeClr val="bg2"/>
                  </a:solidFill>
                  <a:hlinkClick r:id="rId10">
                    <a:extLst>
                      <a:ext uri="{A12FA001-AC4F-418D-AE19-62706E023703}">
                        <ahyp:hlinkClr xmlns:ahyp="http://schemas.microsoft.com/office/drawing/2018/hyperlinkcolor" val="tx"/>
                      </a:ext>
                    </a:extLst>
                  </a:hlinkClick>
                </a:rPr>
                <a:t>https://www.wagggs.org/ar/resources/world-thinking-day-2021-activity-pack/</a:t>
              </a:r>
              <a:r>
                <a:rPr lang="en-GB" sz="900" b="1" dirty="0">
                  <a:solidFill>
                    <a:schemeClr val="bg2"/>
                  </a:solidFill>
                </a:rPr>
                <a:t> </a:t>
              </a:r>
            </a:p>
          </p:txBody>
        </p:sp>
      </p:grpSp>
      <p:grpSp>
        <p:nvGrpSpPr>
          <p:cNvPr id="52" name="Group 51">
            <a:extLst>
              <a:ext uri="{FF2B5EF4-FFF2-40B4-BE49-F238E27FC236}">
                <a16:creationId xmlns:a16="http://schemas.microsoft.com/office/drawing/2014/main" id="{ED2235EC-B6CF-4B12-BE42-A6211D2A304F}"/>
              </a:ext>
            </a:extLst>
          </p:cNvPr>
          <p:cNvGrpSpPr/>
          <p:nvPr/>
        </p:nvGrpSpPr>
        <p:grpSpPr>
          <a:xfrm>
            <a:off x="623653" y="2746120"/>
            <a:ext cx="4944698" cy="902286"/>
            <a:chOff x="3642841" y="2667446"/>
            <a:chExt cx="4944698" cy="902286"/>
          </a:xfrm>
          <a:solidFill>
            <a:schemeClr val="tx1"/>
          </a:solidFill>
        </p:grpSpPr>
        <p:sp>
          <p:nvSpPr>
            <p:cNvPr id="54" name="Rectangle: Rounded Corners 53">
              <a:extLst>
                <a:ext uri="{FF2B5EF4-FFF2-40B4-BE49-F238E27FC236}">
                  <a16:creationId xmlns:a16="http://schemas.microsoft.com/office/drawing/2014/main" id="{60BD94D1-6555-416F-936D-605A12CE3732}"/>
                </a:ext>
              </a:extLst>
            </p:cNvPr>
            <p:cNvSpPr/>
            <p:nvPr/>
          </p:nvSpPr>
          <p:spPr>
            <a:xfrm>
              <a:off x="3642841" y="2667446"/>
              <a:ext cx="2070637" cy="9022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bg2"/>
                  </a:solidFill>
                </a:rPr>
                <a:t>لنبقى آمنين</a:t>
              </a:r>
              <a:endParaRPr lang="en-US" sz="2000" b="1" dirty="0">
                <a:solidFill>
                  <a:schemeClr val="bg2"/>
                </a:solidFill>
              </a:endParaRPr>
            </a:p>
          </p:txBody>
        </p:sp>
        <p:sp>
          <p:nvSpPr>
            <p:cNvPr id="55" name="Rectangle: Rounded Corners 54">
              <a:extLst>
                <a:ext uri="{FF2B5EF4-FFF2-40B4-BE49-F238E27FC236}">
                  <a16:creationId xmlns:a16="http://schemas.microsoft.com/office/drawing/2014/main" id="{F8DA96E9-F999-4B20-AEBD-DA817D1CFDD4}"/>
                </a:ext>
              </a:extLst>
            </p:cNvPr>
            <p:cNvSpPr/>
            <p:nvPr/>
          </p:nvSpPr>
          <p:spPr>
            <a:xfrm>
              <a:off x="6516902" y="2667446"/>
              <a:ext cx="2070637" cy="9022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000" b="1" dirty="0">
                  <a:solidFill>
                    <a:schemeClr val="bg2"/>
                  </a:solidFill>
                </a:rPr>
                <a:t>سنحتاج الآتي لهذا النشاط</a:t>
              </a:r>
              <a:endParaRPr lang="en-US" sz="2000" b="1" dirty="0">
                <a:solidFill>
                  <a:schemeClr val="bg2"/>
                </a:solidFill>
              </a:endParaRPr>
            </a:p>
          </p:txBody>
        </p:sp>
      </p:grpSp>
    </p:spTree>
    <p:extLst>
      <p:ext uri="{BB962C8B-B14F-4D97-AF65-F5344CB8AC3E}">
        <p14:creationId xmlns:p14="http://schemas.microsoft.com/office/powerpoint/2010/main" val="80908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0063C04-E497-46AB-B2E4-7A3ECAA653D5}"/>
              </a:ext>
            </a:extLst>
          </p:cNvPr>
          <p:cNvSpPr txBox="1"/>
          <p:nvPr/>
        </p:nvSpPr>
        <p:spPr>
          <a:xfrm>
            <a:off x="525384" y="2878178"/>
            <a:ext cx="5232971" cy="2308324"/>
          </a:xfrm>
          <a:prstGeom prst="rect">
            <a:avLst/>
          </a:prstGeom>
          <a:noFill/>
        </p:spPr>
        <p:txBody>
          <a:bodyPr wrap="square" lIns="91440" tIns="45720" rIns="91440" bIns="45720" anchor="t">
            <a:spAutoFit/>
          </a:bodyPr>
          <a:lstStyle/>
          <a:p>
            <a:pPr lvl="1" indent="-396875" algn="r" rtl="1"/>
            <a:r>
              <a:rPr lang="ar-OM" dirty="0"/>
              <a:t>1.ق</a:t>
            </a:r>
            <a:r>
              <a:rPr lang="ar-SA" dirty="0"/>
              <a:t>ومي بإشراك كل المجموعة في اختيار </a:t>
            </a:r>
            <a:r>
              <a:rPr lang="ar-OM" dirty="0"/>
              <a:t>الأنشطة</a:t>
            </a:r>
            <a:r>
              <a:rPr lang="ar-SA" dirty="0"/>
              <a:t> التي سيقومون بها وكيفية استكمالها</a:t>
            </a:r>
            <a:r>
              <a:rPr lang="ar-OM" dirty="0"/>
              <a:t>.</a:t>
            </a:r>
          </a:p>
          <a:p>
            <a:pPr lvl="1" indent="-396875" algn="r" rtl="1"/>
            <a:endParaRPr lang="en-GB" dirty="0"/>
          </a:p>
          <a:p>
            <a:pPr algn="r" rtl="1"/>
            <a:r>
              <a:rPr lang="ar-OM" dirty="0"/>
              <a:t>2. لنشجع وندعم بعضنا البعض لأخذ زمام المبادرة في التخطيط والتيسير / سرد نشاط حيثما أمكن ذلك.</a:t>
            </a:r>
          </a:p>
          <a:p>
            <a:pPr algn="r" rtl="1"/>
            <a:endParaRPr lang="ar-OM" dirty="0"/>
          </a:p>
          <a:p>
            <a:pPr algn="r" rtl="1"/>
            <a:r>
              <a:rPr lang="ar-OM" dirty="0"/>
              <a:t>3. استخدمي الأنشطة لخلق مساحات للتأمل والمحادثة حول بناء السلام.</a:t>
            </a:r>
            <a:endParaRPr lang="en-GB" dirty="0"/>
          </a:p>
        </p:txBody>
      </p:sp>
      <p:pic>
        <p:nvPicPr>
          <p:cNvPr id="6" name="Picture 5">
            <a:extLst>
              <a:ext uri="{FF2B5EF4-FFF2-40B4-BE49-F238E27FC236}">
                <a16:creationId xmlns:a16="http://schemas.microsoft.com/office/drawing/2014/main" id="{341D2C79-6E01-45AE-BC86-BB44150DA0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431" y="1692095"/>
            <a:ext cx="2333077" cy="5630287"/>
          </a:xfrm>
          <a:prstGeom prst="rect">
            <a:avLst/>
          </a:prstGeom>
        </p:spPr>
      </p:pic>
      <p:pic>
        <p:nvPicPr>
          <p:cNvPr id="2" name="Picture 1">
            <a:extLst>
              <a:ext uri="{FF2B5EF4-FFF2-40B4-BE49-F238E27FC236}">
                <a16:creationId xmlns:a16="http://schemas.microsoft.com/office/drawing/2014/main" id="{D221935E-E9FE-4622-BFCD-3A814B4286D6}"/>
              </a:ext>
            </a:extLst>
          </p:cNvPr>
          <p:cNvPicPr>
            <a:picLocks noChangeAspect="1"/>
          </p:cNvPicPr>
          <p:nvPr/>
        </p:nvPicPr>
        <p:blipFill>
          <a:blip r:embed="rId4"/>
          <a:stretch>
            <a:fillRect/>
          </a:stretch>
        </p:blipFill>
        <p:spPr>
          <a:xfrm>
            <a:off x="1205802" y="1522411"/>
            <a:ext cx="5807947" cy="1312278"/>
          </a:xfrm>
          <a:prstGeom prst="rect">
            <a:avLst/>
          </a:prstGeom>
        </p:spPr>
      </p:pic>
      <p:sp>
        <p:nvSpPr>
          <p:cNvPr id="3" name="TextBox 2">
            <a:extLst>
              <a:ext uri="{FF2B5EF4-FFF2-40B4-BE49-F238E27FC236}">
                <a16:creationId xmlns:a16="http://schemas.microsoft.com/office/drawing/2014/main" id="{531DE3EB-AE88-4A59-9ADB-9DF882A0143E}"/>
              </a:ext>
            </a:extLst>
          </p:cNvPr>
          <p:cNvSpPr txBox="1"/>
          <p:nvPr/>
        </p:nvSpPr>
        <p:spPr>
          <a:xfrm>
            <a:off x="1477108" y="1804479"/>
            <a:ext cx="5064369" cy="584775"/>
          </a:xfrm>
          <a:prstGeom prst="rect">
            <a:avLst/>
          </a:prstGeom>
          <a:noFill/>
        </p:spPr>
        <p:txBody>
          <a:bodyPr wrap="square" lIns="91440" tIns="45720" rIns="91440" bIns="45720" rtlCol="0" anchor="t">
            <a:spAutoFit/>
          </a:bodyPr>
          <a:lstStyle/>
          <a:p>
            <a:pPr algn="ctr" rtl="1"/>
            <a:r>
              <a:rPr lang="en-GB" sz="3200" b="1" dirty="0">
                <a:latin typeface="+mj-lt"/>
              </a:rPr>
              <a:t>امنح</a:t>
            </a:r>
            <a:r>
              <a:rPr lang="ar-OM" sz="3200" b="1" dirty="0">
                <a:latin typeface="+mj-lt"/>
              </a:rPr>
              <a:t>ي</a:t>
            </a:r>
            <a:r>
              <a:rPr lang="en-GB" sz="3200" b="1" dirty="0">
                <a:latin typeface="+mj-lt"/>
              </a:rPr>
              <a:t> الفرصة للجميع ليتولى القيادة</a:t>
            </a:r>
            <a:endParaRPr lang="en-US" dirty="0"/>
          </a:p>
        </p:txBody>
      </p:sp>
      <p:sp>
        <p:nvSpPr>
          <p:cNvPr id="5" name="TextBox 4"/>
          <p:cNvSpPr txBox="1"/>
          <p:nvPr/>
        </p:nvSpPr>
        <p:spPr>
          <a:xfrm>
            <a:off x="1783582" y="187914"/>
            <a:ext cx="5576835" cy="1015663"/>
          </a:xfrm>
          <a:prstGeom prst="rect">
            <a:avLst/>
          </a:prstGeom>
          <a:noFill/>
        </p:spPr>
        <p:txBody>
          <a:bodyPr wrap="square" rtlCol="0">
            <a:spAutoFit/>
          </a:bodyPr>
          <a:lstStyle/>
          <a:p>
            <a:pPr algn="ctr" rtl="1"/>
            <a:r>
              <a:rPr lang="ar-OM" sz="6000" b="1" dirty="0">
                <a:solidFill>
                  <a:schemeClr val="bg1"/>
                </a:solidFill>
              </a:rPr>
              <a:t>أهم النصائح</a:t>
            </a:r>
            <a:endParaRPr lang="en-US" sz="6000" b="1" dirty="0">
              <a:solidFill>
                <a:schemeClr val="bg1"/>
              </a:solidFill>
            </a:endParaRPr>
          </a:p>
        </p:txBody>
      </p:sp>
      <p:sp>
        <p:nvSpPr>
          <p:cNvPr id="8" name="Footer Placeholder 7">
            <a:extLst>
              <a:ext uri="{FF2B5EF4-FFF2-40B4-BE49-F238E27FC236}">
                <a16:creationId xmlns:a16="http://schemas.microsoft.com/office/drawing/2014/main" id="{20B9F013-1B66-4930-8983-CD3933FE7291}"/>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Tree>
    <p:extLst>
      <p:ext uri="{BB962C8B-B14F-4D97-AF65-F5344CB8AC3E}">
        <p14:creationId xmlns:p14="http://schemas.microsoft.com/office/powerpoint/2010/main" val="3294890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C2468-FD27-424C-B0D2-488052F6727B}"/>
              </a:ext>
            </a:extLst>
          </p:cNvPr>
          <p:cNvGrpSpPr/>
          <p:nvPr/>
        </p:nvGrpSpPr>
        <p:grpSpPr>
          <a:xfrm>
            <a:off x="728477" y="1335382"/>
            <a:ext cx="6681844" cy="878595"/>
            <a:chOff x="603954" y="1112130"/>
            <a:chExt cx="6681844" cy="878595"/>
          </a:xfrm>
        </p:grpSpPr>
        <p:sp>
          <p:nvSpPr>
            <p:cNvPr id="5" name="TextBox 4">
              <a:extLst>
                <a:ext uri="{FF2B5EF4-FFF2-40B4-BE49-F238E27FC236}">
                  <a16:creationId xmlns:a16="http://schemas.microsoft.com/office/drawing/2014/main" id="{0FFEC336-28FC-4AA3-9AF5-22602251E7ED}"/>
                </a:ext>
              </a:extLst>
            </p:cNvPr>
            <p:cNvSpPr txBox="1"/>
            <p:nvPr/>
          </p:nvSpPr>
          <p:spPr>
            <a:xfrm>
              <a:off x="5866465" y="1112130"/>
              <a:ext cx="1408447" cy="715089"/>
            </a:xfrm>
            <a:prstGeom prst="roundRect">
              <a:avLst/>
            </a:prstGeom>
            <a:noFill/>
            <a:ln w="28575">
              <a:solidFill>
                <a:schemeClr val="accent1"/>
              </a:solidFill>
            </a:ln>
          </p:spPr>
          <p:txBody>
            <a:bodyPr wrap="square" anchor="ctr">
              <a:spAutoFit/>
            </a:bodyPr>
            <a:lstStyle/>
            <a:p>
              <a:pPr algn="ctr" rtl="1"/>
              <a:r>
                <a:rPr lang="ar-OM" b="1" dirty="0"/>
                <a:t>نشاط</a:t>
              </a:r>
              <a:endParaRPr lang="en-GB" b="1" dirty="0"/>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p:txBody>
        </p:sp>
        <p:sp>
          <p:nvSpPr>
            <p:cNvPr id="7" name="Rectangle: Rounded Corners 6">
              <a:extLst>
                <a:ext uri="{FF2B5EF4-FFF2-40B4-BE49-F238E27FC236}">
                  <a16:creationId xmlns:a16="http://schemas.microsoft.com/office/drawing/2014/main" id="{1AABB473-A25B-41E9-8E34-C927F7E6EE7C}"/>
                </a:ext>
              </a:extLst>
            </p:cNvPr>
            <p:cNvSpPr/>
            <p:nvPr/>
          </p:nvSpPr>
          <p:spPr>
            <a:xfrm>
              <a:off x="603954" y="1469675"/>
              <a:ext cx="6681844" cy="521050"/>
            </a:xfrm>
            <a:prstGeom prst="roundRect">
              <a:avLst>
                <a:gd name="adj" fmla="val 28761"/>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rtl="1"/>
              <a:r>
                <a:rPr lang="en-GB" b="1" dirty="0">
                  <a:ea typeface="+mn-lt"/>
                  <a:cs typeface="+mn-lt"/>
                </a:rPr>
                <a:t>  </a:t>
              </a:r>
              <a:r>
                <a:rPr lang="ar-OM" b="1" dirty="0">
                  <a:ea typeface="+mn-lt"/>
                  <a:cs typeface="+mn-lt"/>
                </a:rPr>
                <a:t>التقسيم إلى مجموعات صغيرة</a:t>
              </a:r>
              <a:endParaRPr lang="en-US" sz="2400" b="1" dirty="0"/>
            </a:p>
          </p:txBody>
        </p:sp>
      </p:grpSp>
      <p:sp>
        <p:nvSpPr>
          <p:cNvPr id="8" name="TextBox 7">
            <a:extLst>
              <a:ext uri="{FF2B5EF4-FFF2-40B4-BE49-F238E27FC236}">
                <a16:creationId xmlns:a16="http://schemas.microsoft.com/office/drawing/2014/main" id="{951D90D6-081E-48DE-BB83-44977ED33CEA}"/>
              </a:ext>
            </a:extLst>
          </p:cNvPr>
          <p:cNvSpPr txBox="1"/>
          <p:nvPr/>
        </p:nvSpPr>
        <p:spPr>
          <a:xfrm>
            <a:off x="640630" y="2944328"/>
            <a:ext cx="4161598"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r" rtl="1">
              <a:buFont typeface="+mj-lt"/>
              <a:buAutoNum type="arabicPeriod"/>
            </a:pPr>
            <a:r>
              <a:rPr lang="ar-OM" sz="1600" b="1" dirty="0">
                <a:cs typeface="Arial"/>
              </a:rPr>
              <a:t>فكري في كل ما اكتشفته حول بناء السلام. في مجموعاتك، أجبي عن الأسئلة التالية:</a:t>
            </a:r>
          </a:p>
          <a:p>
            <a:pPr algn="r" rtl="1"/>
            <a:endParaRPr lang="en-US" sz="1600" dirty="0">
              <a:cs typeface="Arial"/>
            </a:endParaRPr>
          </a:p>
          <a:p>
            <a:pPr marL="742950" lvl="1" indent="-285750" algn="r" rtl="1">
              <a:buFont typeface="Arial" panose="020B0604020202020204" pitchFamily="34" charset="0"/>
              <a:buChar char="•"/>
            </a:pPr>
            <a:r>
              <a:rPr lang="ar-OM" sz="1600" dirty="0">
                <a:cs typeface="Arial"/>
              </a:rPr>
              <a:t>كيف يمكنك الترحيب بالناس في مجتمعك وحتى إشراكهم في بعض أنشطتك؟</a:t>
            </a:r>
          </a:p>
          <a:p>
            <a:pPr marL="742950" lvl="1" indent="-285750" algn="r" rtl="1">
              <a:buFont typeface="Arial" panose="020B0604020202020204" pitchFamily="34" charset="0"/>
              <a:buChar char="•"/>
            </a:pPr>
            <a:endParaRPr lang="ar-OM" sz="1600" dirty="0">
              <a:cs typeface="Arial"/>
            </a:endParaRPr>
          </a:p>
          <a:p>
            <a:pPr marL="742950" lvl="1" indent="-285750" algn="r" rtl="1">
              <a:buFont typeface="Arial" panose="020B0604020202020204" pitchFamily="34" charset="0"/>
              <a:buChar char="•"/>
            </a:pPr>
            <a:r>
              <a:rPr lang="ar-OM" sz="1600" dirty="0">
                <a:cs typeface="Arial"/>
              </a:rPr>
              <a:t>ما الذي يمكنك فعله لفهم الأشخاص المختلفين عنكِ بشكل أفضل؟</a:t>
            </a:r>
          </a:p>
          <a:p>
            <a:pPr marL="742950" lvl="1" indent="-285750" algn="r" rtl="1">
              <a:buFont typeface="Arial" panose="020B0604020202020204" pitchFamily="34" charset="0"/>
              <a:buChar char="•"/>
            </a:pPr>
            <a:endParaRPr lang="ar-OM" sz="1600" dirty="0">
              <a:cs typeface="Arial"/>
            </a:endParaRPr>
          </a:p>
          <a:p>
            <a:pPr marL="742950" lvl="1" indent="-285750" algn="r" rtl="1">
              <a:buFont typeface="Arial" panose="020B0604020202020204" pitchFamily="34" charset="0"/>
              <a:buChar char="•"/>
            </a:pPr>
            <a:r>
              <a:rPr lang="ar-OM" sz="1600" dirty="0">
                <a:cs typeface="Arial"/>
              </a:rPr>
              <a:t>كيف يمكنك حل النزاعات في مجتمعك قبل أن تصبح مشكلات؟</a:t>
            </a:r>
            <a:endParaRPr lang="en-US" sz="1600" dirty="0">
              <a:cs typeface="Arial"/>
            </a:endParaRPr>
          </a:p>
        </p:txBody>
      </p:sp>
      <p:pic>
        <p:nvPicPr>
          <p:cNvPr id="3" name="Graphic 2">
            <a:extLst>
              <a:ext uri="{FF2B5EF4-FFF2-40B4-BE49-F238E27FC236}">
                <a16:creationId xmlns:a16="http://schemas.microsoft.com/office/drawing/2014/main" id="{3BB2EA6E-39AE-4A09-9946-7E2D0B1F88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75578" y="2496825"/>
            <a:ext cx="3859530" cy="3859530"/>
          </a:xfrm>
          <a:prstGeom prst="rect">
            <a:avLst/>
          </a:prstGeom>
        </p:spPr>
      </p:pic>
      <p:sp>
        <p:nvSpPr>
          <p:cNvPr id="9" name="Footer Placeholder 7">
            <a:extLst>
              <a:ext uri="{FF2B5EF4-FFF2-40B4-BE49-F238E27FC236}">
                <a16:creationId xmlns:a16="http://schemas.microsoft.com/office/drawing/2014/main" id="{C1B06166-C124-4018-B395-7C683AE92A21}"/>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1" name="Rectangle: Rounded Corners 10">
            <a:extLst>
              <a:ext uri="{FF2B5EF4-FFF2-40B4-BE49-F238E27FC236}">
                <a16:creationId xmlns:a16="http://schemas.microsoft.com/office/drawing/2014/main" id="{6B381786-8E1D-4B0E-91A5-1C9717D6DE91}"/>
              </a:ext>
            </a:extLst>
          </p:cNvPr>
          <p:cNvSpPr/>
          <p:nvPr/>
        </p:nvSpPr>
        <p:spPr>
          <a:xfrm>
            <a:off x="0" y="339827"/>
            <a:ext cx="2721429" cy="6187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solidFill>
                  <a:schemeClr val="bg2"/>
                </a:solidFill>
                <a:latin typeface="+mj-lt"/>
              </a:rPr>
              <a:t>أنشري السلام</a:t>
            </a:r>
          </a:p>
        </p:txBody>
      </p:sp>
    </p:spTree>
    <p:extLst>
      <p:ext uri="{BB962C8B-B14F-4D97-AF65-F5344CB8AC3E}">
        <p14:creationId xmlns:p14="http://schemas.microsoft.com/office/powerpoint/2010/main" val="164239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D4780BC-A845-439A-9403-F3601ECF44CE}"/>
              </a:ext>
            </a:extLst>
          </p:cNvPr>
          <p:cNvPicPr>
            <a:picLocks noChangeAspect="1"/>
          </p:cNvPicPr>
          <p:nvPr/>
        </p:nvPicPr>
        <p:blipFill>
          <a:blip r:embed="rId3">
            <a:lum bright="70000" contrast="-70000"/>
          </a:blip>
          <a:stretch>
            <a:fillRect/>
          </a:stretch>
        </p:blipFill>
        <p:spPr>
          <a:xfrm>
            <a:off x="5983768" y="1099457"/>
            <a:ext cx="2816596" cy="3058461"/>
          </a:xfrm>
          <a:prstGeom prst="rect">
            <a:avLst/>
          </a:prstGeom>
        </p:spPr>
      </p:pic>
      <p:sp>
        <p:nvSpPr>
          <p:cNvPr id="11" name="TextBox 10">
            <a:extLst>
              <a:ext uri="{FF2B5EF4-FFF2-40B4-BE49-F238E27FC236}">
                <a16:creationId xmlns:a16="http://schemas.microsoft.com/office/drawing/2014/main" id="{27020F42-5E10-416B-92AF-00776A64FEA9}"/>
              </a:ext>
            </a:extLst>
          </p:cNvPr>
          <p:cNvSpPr txBox="1"/>
          <p:nvPr/>
        </p:nvSpPr>
        <p:spPr>
          <a:xfrm>
            <a:off x="543167" y="3085894"/>
            <a:ext cx="4028833" cy="2554545"/>
          </a:xfrm>
          <a:prstGeom prst="rect">
            <a:avLst/>
          </a:prstGeom>
          <a:noFill/>
        </p:spPr>
        <p:txBody>
          <a:bodyPr wrap="square">
            <a:spAutoFit/>
          </a:bodyPr>
          <a:lstStyle/>
          <a:p>
            <a:pPr marL="342900" indent="-342900" algn="r" rtl="1">
              <a:buFont typeface="+mj-lt"/>
              <a:buAutoNum type="arabicPeriod" startAt="2"/>
            </a:pPr>
            <a:r>
              <a:rPr lang="ar-OM" sz="1600" dirty="0">
                <a:cs typeface="Arial"/>
              </a:rPr>
              <a:t>قومي بتجميع رسالة حول كيفية قيام المرشدات وفتيات الكشافة بتشكيل السلام على الجانب الفارغ من الشارة العالمية. يمكن أن يكون رسمًا أو نصًا أو ملصقًا أو صورة.</a:t>
            </a:r>
            <a:endParaRPr lang="en-US" sz="1600" dirty="0">
              <a:ea typeface="+mn-lt"/>
              <a:cs typeface="Arial"/>
            </a:endParaRPr>
          </a:p>
          <a:p>
            <a:pPr marL="342900" indent="-342900" algn="r" rtl="1">
              <a:buFont typeface="+mj-lt"/>
              <a:buAutoNum type="arabicPeriod" startAt="2"/>
            </a:pPr>
            <a:r>
              <a:rPr lang="ar-OM" sz="1600" dirty="0">
                <a:ea typeface="+mn-lt"/>
                <a:cs typeface="Arial"/>
              </a:rPr>
              <a:t>سجّلي مقطع فيديو (بحد أقصى 20 ثانية) يظهر رسمك أو قراءة رسالتك لبناء السلام على زي المرشدات وفتيات الكشافة.</a:t>
            </a:r>
            <a:endParaRPr lang="en-US" sz="1600" dirty="0">
              <a:ea typeface="+mn-lt"/>
              <a:cs typeface="Arial"/>
            </a:endParaRPr>
          </a:p>
          <a:p>
            <a:pPr algn="r" rtl="1"/>
            <a:r>
              <a:rPr lang="ar-OM" sz="1600" dirty="0">
                <a:ea typeface="+mn-lt"/>
                <a:cs typeface="Arial"/>
              </a:rPr>
              <a:t>ثم اقلبي الرسالة لتظهر للعالم الزهرة الثلاثية ثم قومي بتمرير الزهرة الثلاثية على الشاشة، يمكنك القيام بذلك في أي اتجاه.</a:t>
            </a:r>
            <a:endParaRPr lang="en-US" sz="1600" dirty="0">
              <a:ea typeface="+mn-lt"/>
              <a:cs typeface="Arial"/>
            </a:endParaRPr>
          </a:p>
        </p:txBody>
      </p:sp>
      <p:grpSp>
        <p:nvGrpSpPr>
          <p:cNvPr id="13" name="Group 12">
            <a:extLst>
              <a:ext uri="{FF2B5EF4-FFF2-40B4-BE49-F238E27FC236}">
                <a16:creationId xmlns:a16="http://schemas.microsoft.com/office/drawing/2014/main" id="{F73DD7E7-4DBB-47E7-B8DB-776EA3A01446}"/>
              </a:ext>
            </a:extLst>
          </p:cNvPr>
          <p:cNvGrpSpPr/>
          <p:nvPr/>
        </p:nvGrpSpPr>
        <p:grpSpPr>
          <a:xfrm>
            <a:off x="523875" y="1398453"/>
            <a:ext cx="4857255" cy="1021409"/>
            <a:chOff x="603954" y="969316"/>
            <a:chExt cx="4857255" cy="1021409"/>
          </a:xfrm>
        </p:grpSpPr>
        <p:sp>
          <p:nvSpPr>
            <p:cNvPr id="14" name="TextBox 13">
              <a:extLst>
                <a:ext uri="{FF2B5EF4-FFF2-40B4-BE49-F238E27FC236}">
                  <a16:creationId xmlns:a16="http://schemas.microsoft.com/office/drawing/2014/main" id="{87BD02C6-AAE0-486D-9708-7EC11676D239}"/>
                </a:ext>
              </a:extLst>
            </p:cNvPr>
            <p:cNvSpPr txBox="1"/>
            <p:nvPr/>
          </p:nvSpPr>
          <p:spPr>
            <a:xfrm>
              <a:off x="3952634" y="969316"/>
              <a:ext cx="1408447" cy="715089"/>
            </a:xfrm>
            <a:prstGeom prst="roundRect">
              <a:avLst/>
            </a:prstGeom>
            <a:noFill/>
            <a:ln w="28575">
              <a:solidFill>
                <a:schemeClr val="accent1"/>
              </a:solidFill>
            </a:ln>
          </p:spPr>
          <p:txBody>
            <a:bodyPr wrap="square" anchor="ctr">
              <a:spAutoFit/>
            </a:bodyPr>
            <a:lstStyle/>
            <a:p>
              <a:pPr algn="ctr" rtl="1"/>
              <a:r>
                <a:rPr lang="ar-OM" b="1" dirty="0"/>
                <a:t>نشاط</a:t>
              </a:r>
              <a:endParaRPr lang="en-GB" b="1" dirty="0"/>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p:txBody>
        </p:sp>
        <p:sp>
          <p:nvSpPr>
            <p:cNvPr id="15" name="Rectangle: Rounded Corners 14">
              <a:extLst>
                <a:ext uri="{FF2B5EF4-FFF2-40B4-BE49-F238E27FC236}">
                  <a16:creationId xmlns:a16="http://schemas.microsoft.com/office/drawing/2014/main" id="{E583C198-0ECB-4ADC-AA74-33E6152357D1}"/>
                </a:ext>
              </a:extLst>
            </p:cNvPr>
            <p:cNvSpPr/>
            <p:nvPr/>
          </p:nvSpPr>
          <p:spPr>
            <a:xfrm>
              <a:off x="603954" y="1469675"/>
              <a:ext cx="4857255" cy="521050"/>
            </a:xfrm>
            <a:prstGeom prst="roundRect">
              <a:avLst>
                <a:gd name="adj" fmla="val 28761"/>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rtl="1"/>
              <a:r>
                <a:rPr lang="ar-OM" b="1" dirty="0">
                  <a:ea typeface="+mn-lt"/>
                  <a:cs typeface="+mn-lt"/>
                </a:rPr>
                <a:t>إنشاء مقطع فيديو</a:t>
              </a:r>
              <a:endParaRPr lang="en-US" sz="2400" b="1" dirty="0"/>
            </a:p>
          </p:txBody>
        </p:sp>
      </p:grpSp>
      <p:sp>
        <p:nvSpPr>
          <p:cNvPr id="19" name="TextBox 18">
            <a:extLst>
              <a:ext uri="{FF2B5EF4-FFF2-40B4-BE49-F238E27FC236}">
                <a16:creationId xmlns:a16="http://schemas.microsoft.com/office/drawing/2014/main" id="{3A000CE5-350F-471F-B702-D5BD9CD38C6E}"/>
              </a:ext>
            </a:extLst>
          </p:cNvPr>
          <p:cNvSpPr txBox="1"/>
          <p:nvPr/>
        </p:nvSpPr>
        <p:spPr>
          <a:xfrm>
            <a:off x="6226974" y="1133853"/>
            <a:ext cx="2539831" cy="1569660"/>
          </a:xfrm>
          <a:prstGeom prst="rect">
            <a:avLst/>
          </a:prstGeom>
          <a:noFill/>
        </p:spPr>
        <p:txBody>
          <a:bodyPr wrap="square">
            <a:spAutoFit/>
          </a:bodyPr>
          <a:lstStyle/>
          <a:p>
            <a:pPr algn="r" rtl="1"/>
            <a:r>
              <a:rPr lang="ar-OM" sz="1200" dirty="0">
                <a:ea typeface="+mn-lt"/>
                <a:cs typeface="+mn-lt"/>
              </a:rPr>
              <a:t>قومي بإرسال الفيديو إلى الجمعية العالمية على </a:t>
            </a:r>
            <a:r>
              <a:rPr lang="en-GB" sz="1200" dirty="0">
                <a:ea typeface="+mn-lt"/>
                <a:cs typeface="+mn-lt"/>
              </a:rPr>
              <a:t>at WTD@wagggs.org</a:t>
            </a:r>
            <a:r>
              <a:rPr lang="ar-OM" sz="1200" dirty="0">
                <a:ea typeface="+mn-lt"/>
                <a:cs typeface="+mn-lt"/>
              </a:rPr>
              <a:t> </a:t>
            </a:r>
            <a:endParaRPr lang="en-GB" sz="1200" dirty="0">
              <a:ea typeface="+mn-lt"/>
              <a:cs typeface="+mn-lt"/>
            </a:endParaRPr>
          </a:p>
          <a:p>
            <a:pPr algn="r" rtl="1"/>
            <a:r>
              <a:rPr lang="ar-OM" sz="1200" b="1" dirty="0">
                <a:ea typeface="+mn-lt"/>
                <a:cs typeface="+mn-lt"/>
              </a:rPr>
              <a:t>أو</a:t>
            </a:r>
          </a:p>
          <a:p>
            <a:pPr algn="r" rtl="1"/>
            <a:r>
              <a:rPr lang="ar-OM" sz="1200" dirty="0">
                <a:ea typeface="+mn-lt"/>
                <a:cs typeface="+mn-lt"/>
              </a:rPr>
              <a:t>شاركي ذلك على وسائل التواصل الاجتماعي من خلال </a:t>
            </a:r>
            <a:r>
              <a:rPr lang="ar-OM" sz="1200" dirty="0" err="1">
                <a:ea typeface="+mn-lt"/>
                <a:cs typeface="+mn-lt"/>
              </a:rPr>
              <a:t>الهاتشاج</a:t>
            </a:r>
            <a:r>
              <a:rPr lang="ar-OM" sz="1200" dirty="0">
                <a:ea typeface="+mn-lt"/>
                <a:cs typeface="+mn-lt"/>
              </a:rPr>
              <a:t> التالي:</a:t>
            </a:r>
            <a:endParaRPr lang="en-US" sz="1200" dirty="0">
              <a:ea typeface="+mn-lt"/>
              <a:cs typeface="+mn-lt"/>
            </a:endParaRPr>
          </a:p>
          <a:p>
            <a:pPr algn="r"/>
            <a:endParaRPr lang="en" sz="1200" dirty="0">
              <a:ea typeface="+mn-lt"/>
              <a:cs typeface="+mn-lt"/>
            </a:endParaRPr>
          </a:p>
          <a:p>
            <a:pPr algn="r"/>
            <a:r>
              <a:rPr lang="en" sz="1200" dirty="0">
                <a:ea typeface="+mn-lt"/>
                <a:cs typeface="+mn-lt"/>
              </a:rPr>
              <a:t>#WTD2020 #WorldThinkingDay #StandTogetherForPeace </a:t>
            </a:r>
          </a:p>
        </p:txBody>
      </p:sp>
      <p:pic>
        <p:nvPicPr>
          <p:cNvPr id="21" name="Picture 20" descr="A picture containing shirt&#10;&#10;Description automatically generated">
            <a:extLst>
              <a:ext uri="{FF2B5EF4-FFF2-40B4-BE49-F238E27FC236}">
                <a16:creationId xmlns:a16="http://schemas.microsoft.com/office/drawing/2014/main" id="{30F995CA-A421-477A-9BF4-E7A9155B75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6715" y="2446558"/>
            <a:ext cx="2028575" cy="4301618"/>
          </a:xfrm>
          <a:prstGeom prst="rect">
            <a:avLst/>
          </a:prstGeom>
        </p:spPr>
      </p:pic>
      <p:pic>
        <p:nvPicPr>
          <p:cNvPr id="24" name="Picture 23">
            <a:extLst>
              <a:ext uri="{FF2B5EF4-FFF2-40B4-BE49-F238E27FC236}">
                <a16:creationId xmlns:a16="http://schemas.microsoft.com/office/drawing/2014/main" id="{EA344624-14E2-4D84-A8C1-1C771666900D}"/>
              </a:ext>
            </a:extLst>
          </p:cNvPr>
          <p:cNvPicPr>
            <a:picLocks noChangeAspect="1"/>
          </p:cNvPicPr>
          <p:nvPr/>
        </p:nvPicPr>
        <p:blipFill>
          <a:blip r:embed="rId5"/>
          <a:stretch>
            <a:fillRect/>
          </a:stretch>
        </p:blipFill>
        <p:spPr>
          <a:xfrm>
            <a:off x="6897928" y="2737909"/>
            <a:ext cx="1963082" cy="725487"/>
          </a:xfrm>
          <a:prstGeom prst="rect">
            <a:avLst/>
          </a:prstGeom>
        </p:spPr>
      </p:pic>
      <p:grpSp>
        <p:nvGrpSpPr>
          <p:cNvPr id="26" name="Group 25">
            <a:extLst>
              <a:ext uri="{FF2B5EF4-FFF2-40B4-BE49-F238E27FC236}">
                <a16:creationId xmlns:a16="http://schemas.microsoft.com/office/drawing/2014/main" id="{F3B89661-98B7-4B76-8D46-1D26ABA3EA92}"/>
              </a:ext>
            </a:extLst>
          </p:cNvPr>
          <p:cNvGrpSpPr/>
          <p:nvPr/>
        </p:nvGrpSpPr>
        <p:grpSpPr>
          <a:xfrm flipH="1">
            <a:off x="6143260" y="4631634"/>
            <a:ext cx="2095762" cy="1818039"/>
            <a:chOff x="5963210" y="4734258"/>
            <a:chExt cx="2475191" cy="1536325"/>
          </a:xfrm>
        </p:grpSpPr>
        <p:pic>
          <p:nvPicPr>
            <p:cNvPr id="27" name="Picture 26">
              <a:extLst>
                <a:ext uri="{FF2B5EF4-FFF2-40B4-BE49-F238E27FC236}">
                  <a16:creationId xmlns:a16="http://schemas.microsoft.com/office/drawing/2014/main" id="{470111C5-43F1-46CF-A59F-954F05926022}"/>
                </a:ext>
              </a:extLst>
            </p:cNvPr>
            <p:cNvPicPr>
              <a:picLocks noChangeAspect="1"/>
            </p:cNvPicPr>
            <p:nvPr/>
          </p:nvPicPr>
          <p:blipFill>
            <a:blip r:embed="rId6"/>
            <a:stretch>
              <a:fillRect/>
            </a:stretch>
          </p:blipFill>
          <p:spPr>
            <a:xfrm>
              <a:off x="5963210" y="4734258"/>
              <a:ext cx="2475191" cy="1536325"/>
            </a:xfrm>
            <a:prstGeom prst="rect">
              <a:avLst/>
            </a:prstGeom>
          </p:spPr>
        </p:pic>
        <p:sp>
          <p:nvSpPr>
            <p:cNvPr id="28" name="TextBox 27">
              <a:extLst>
                <a:ext uri="{FF2B5EF4-FFF2-40B4-BE49-F238E27FC236}">
                  <a16:creationId xmlns:a16="http://schemas.microsoft.com/office/drawing/2014/main" id="{2D53203D-78C2-48C1-AEAA-C230B7EFCE45}"/>
                </a:ext>
              </a:extLst>
            </p:cNvPr>
            <p:cNvSpPr txBox="1"/>
            <p:nvPr/>
          </p:nvSpPr>
          <p:spPr>
            <a:xfrm>
              <a:off x="6042561" y="5183863"/>
              <a:ext cx="2296970" cy="702230"/>
            </a:xfrm>
            <a:prstGeom prst="rect">
              <a:avLst/>
            </a:prstGeom>
            <a:noFill/>
          </p:spPr>
          <p:txBody>
            <a:bodyPr wrap="square">
              <a:spAutoFit/>
            </a:bodyPr>
            <a:lstStyle/>
            <a:p>
              <a:pPr algn="r" rtl="1"/>
              <a:r>
                <a:rPr lang="ar-OM" sz="1200" b="1" dirty="0">
                  <a:latin typeface="Lato Body"/>
                  <a:ea typeface="+mn-lt"/>
                  <a:cs typeface="Arial"/>
                </a:rPr>
                <a:t>نصيحة</a:t>
              </a:r>
            </a:p>
            <a:p>
              <a:pPr algn="r" rtl="1"/>
              <a:r>
                <a:rPr lang="ar-OM" sz="1200" b="1" dirty="0">
                  <a:latin typeface="Lato Body"/>
                  <a:ea typeface="+mn-lt"/>
                  <a:cs typeface="Arial"/>
                </a:rPr>
                <a:t>قومي بتلوين أو تزيين الزهرة الثلاثية. حتى تبدو وكأنها تقف أو تبرز حقًا.</a:t>
              </a:r>
              <a:endParaRPr lang="en-GB" sz="1200" dirty="0">
                <a:latin typeface="Lato Body"/>
                <a:ea typeface="+mn-lt"/>
                <a:cs typeface="Arial"/>
              </a:endParaRPr>
            </a:p>
          </p:txBody>
        </p:sp>
      </p:grpSp>
      <p:sp>
        <p:nvSpPr>
          <p:cNvPr id="16" name="Footer Placeholder 7">
            <a:extLst>
              <a:ext uri="{FF2B5EF4-FFF2-40B4-BE49-F238E27FC236}">
                <a16:creationId xmlns:a16="http://schemas.microsoft.com/office/drawing/2014/main" id="{D95DF262-43E6-4293-8EEA-7B9E0D02919B}"/>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7" name="Rectangle: Rounded Corners 16">
            <a:extLst>
              <a:ext uri="{FF2B5EF4-FFF2-40B4-BE49-F238E27FC236}">
                <a16:creationId xmlns:a16="http://schemas.microsoft.com/office/drawing/2014/main" id="{68AC1660-62FF-4CDC-B4F4-32A33012A0E6}"/>
              </a:ext>
            </a:extLst>
          </p:cNvPr>
          <p:cNvSpPr/>
          <p:nvPr/>
        </p:nvSpPr>
        <p:spPr>
          <a:xfrm>
            <a:off x="0" y="339827"/>
            <a:ext cx="2721429" cy="6187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solidFill>
                  <a:schemeClr val="bg2"/>
                </a:solidFill>
                <a:latin typeface="+mj-lt"/>
              </a:rPr>
              <a:t>أنشري السلام</a:t>
            </a:r>
          </a:p>
        </p:txBody>
      </p:sp>
    </p:spTree>
    <p:extLst>
      <p:ext uri="{BB962C8B-B14F-4D97-AF65-F5344CB8AC3E}">
        <p14:creationId xmlns:p14="http://schemas.microsoft.com/office/powerpoint/2010/main" val="2133315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7C5C3B2-25C5-450B-8D81-5BBF90657BB4}"/>
              </a:ext>
            </a:extLst>
          </p:cNvPr>
          <p:cNvGrpSpPr/>
          <p:nvPr/>
        </p:nvGrpSpPr>
        <p:grpSpPr>
          <a:xfrm>
            <a:off x="419099" y="2735409"/>
            <a:ext cx="5074444" cy="3881439"/>
            <a:chOff x="485775" y="2005011"/>
            <a:chExt cx="5074444" cy="3881439"/>
          </a:xfrm>
        </p:grpSpPr>
        <p:sp>
          <p:nvSpPr>
            <p:cNvPr id="17" name="Rectangle: Rounded Corners 16">
              <a:extLst>
                <a:ext uri="{FF2B5EF4-FFF2-40B4-BE49-F238E27FC236}">
                  <a16:creationId xmlns:a16="http://schemas.microsoft.com/office/drawing/2014/main" id="{E1D5FE08-320D-499E-BBC2-EA850F547114}"/>
                </a:ext>
              </a:extLst>
            </p:cNvPr>
            <p:cNvSpPr/>
            <p:nvPr/>
          </p:nvSpPr>
          <p:spPr>
            <a:xfrm>
              <a:off x="3445671" y="2005011"/>
              <a:ext cx="2114548" cy="87947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OM" sz="2000" b="1" dirty="0">
                  <a:solidFill>
                    <a:schemeClr val="bg1"/>
                  </a:solidFill>
                  <a:latin typeface="+mj-lt"/>
                </a:rPr>
                <a:t>سنحتاج الآتي لهذا النشاط</a:t>
              </a:r>
              <a:endParaRPr lang="en-GB" sz="2000" b="1" dirty="0">
                <a:solidFill>
                  <a:schemeClr val="bg1"/>
                </a:solidFill>
                <a:latin typeface="+mj-lt"/>
              </a:endParaRPr>
            </a:p>
          </p:txBody>
        </p:sp>
        <p:sp>
          <p:nvSpPr>
            <p:cNvPr id="13" name="Rectangle: Rounded Corners 12">
              <a:extLst>
                <a:ext uri="{FF2B5EF4-FFF2-40B4-BE49-F238E27FC236}">
                  <a16:creationId xmlns:a16="http://schemas.microsoft.com/office/drawing/2014/main" id="{8EFAC4A8-C538-42CD-BAE0-32B2EAB41287}"/>
                </a:ext>
              </a:extLst>
            </p:cNvPr>
            <p:cNvSpPr/>
            <p:nvPr/>
          </p:nvSpPr>
          <p:spPr>
            <a:xfrm>
              <a:off x="485775" y="2005013"/>
              <a:ext cx="2114548" cy="87947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OM" sz="2000" b="1" dirty="0">
                  <a:solidFill>
                    <a:schemeClr val="bg1"/>
                  </a:solidFill>
                  <a:latin typeface="+mj-lt"/>
                </a:rPr>
                <a:t>لنكن مستعدين</a:t>
              </a:r>
              <a:endParaRPr lang="en-GB" sz="2000" b="1" dirty="0">
                <a:solidFill>
                  <a:schemeClr val="bg1"/>
                </a:solidFill>
                <a:latin typeface="+mj-lt"/>
              </a:endParaRPr>
            </a:p>
          </p:txBody>
        </p:sp>
        <p:cxnSp>
          <p:nvCxnSpPr>
            <p:cNvPr id="14" name="Straight Connector 13">
              <a:extLst>
                <a:ext uri="{FF2B5EF4-FFF2-40B4-BE49-F238E27FC236}">
                  <a16:creationId xmlns:a16="http://schemas.microsoft.com/office/drawing/2014/main" id="{41C0E1F7-E926-47D3-A4A9-4B61A850D753}"/>
                </a:ext>
              </a:extLst>
            </p:cNvPr>
            <p:cNvCxnSpPr>
              <a:cxnSpLocks/>
            </p:cNvCxnSpPr>
            <p:nvPr/>
          </p:nvCxnSpPr>
          <p:spPr>
            <a:xfrm>
              <a:off x="3028950" y="2305050"/>
              <a:ext cx="0" cy="3581400"/>
            </a:xfrm>
            <a:prstGeom prst="line">
              <a:avLst/>
            </a:prstGeom>
            <a:ln w="38100">
              <a:solidFill>
                <a:schemeClr val="accent1"/>
              </a:solidFill>
            </a:ln>
          </p:spPr>
          <p:style>
            <a:lnRef idx="1">
              <a:schemeClr val="accent5"/>
            </a:lnRef>
            <a:fillRef idx="0">
              <a:schemeClr val="accent5"/>
            </a:fillRef>
            <a:effectRef idx="0">
              <a:schemeClr val="accent5"/>
            </a:effectRef>
            <a:fontRef idx="minor">
              <a:schemeClr val="tx1"/>
            </a:fontRef>
          </p:style>
        </p:cxnSp>
        <p:sp>
          <p:nvSpPr>
            <p:cNvPr id="18" name="TextBox 17">
              <a:extLst>
                <a:ext uri="{FF2B5EF4-FFF2-40B4-BE49-F238E27FC236}">
                  <a16:creationId xmlns:a16="http://schemas.microsoft.com/office/drawing/2014/main" id="{1ABC7FBF-9899-4051-BB71-904E5AF35710}"/>
                </a:ext>
              </a:extLst>
            </p:cNvPr>
            <p:cNvSpPr txBox="1"/>
            <p:nvPr/>
          </p:nvSpPr>
          <p:spPr>
            <a:xfrm>
              <a:off x="528023" y="3002608"/>
              <a:ext cx="2030052" cy="523220"/>
            </a:xfrm>
            <a:prstGeom prst="rect">
              <a:avLst/>
            </a:prstGeom>
            <a:noFill/>
          </p:spPr>
          <p:txBody>
            <a:bodyPr wrap="square" lIns="91440" tIns="45720" rIns="91440" bIns="45720" rtlCol="0" anchor="t">
              <a:spAutoFit/>
            </a:bodyPr>
            <a:lstStyle/>
            <a:p>
              <a:pPr marL="285750" indent="-285750" algn="r" rtl="1">
                <a:buFont typeface="Arial" panose="020B0604020202020204" pitchFamily="34" charset="0"/>
                <a:buChar char="•"/>
              </a:pPr>
              <a:r>
                <a:rPr lang="ar-OM" sz="1400" dirty="0">
                  <a:ea typeface="+mn-lt"/>
                  <a:cs typeface="+mn-lt"/>
                </a:rPr>
                <a:t>اقرئي مسبقًا تعريف السلام وبناء السلام في الصفحة 8</a:t>
              </a:r>
              <a:endParaRPr lang="en-GB" sz="1400" dirty="0">
                <a:ea typeface="+mn-lt"/>
                <a:cs typeface="+mn-lt"/>
              </a:endParaRPr>
            </a:p>
          </p:txBody>
        </p:sp>
      </p:grpSp>
      <p:sp>
        <p:nvSpPr>
          <p:cNvPr id="21" name="TextBox 20">
            <a:extLst>
              <a:ext uri="{FF2B5EF4-FFF2-40B4-BE49-F238E27FC236}">
                <a16:creationId xmlns:a16="http://schemas.microsoft.com/office/drawing/2014/main" id="{831CD041-E006-43E7-8650-5F157F8709E7}"/>
              </a:ext>
            </a:extLst>
          </p:cNvPr>
          <p:cNvSpPr txBox="1"/>
          <p:nvPr/>
        </p:nvSpPr>
        <p:spPr>
          <a:xfrm>
            <a:off x="3378996" y="3685836"/>
            <a:ext cx="2114548"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Arial" panose="020B0604020202020204" pitchFamily="34" charset="0"/>
              <a:buChar char="•"/>
            </a:pPr>
            <a:r>
              <a:rPr lang="ar-OM" sz="1400" dirty="0">
                <a:ea typeface="+mn-lt"/>
                <a:cs typeface="+mn-lt"/>
              </a:rPr>
              <a:t>نموذج "الأشياء التي يمكنني تغييرها". (نسخة من هذا في الشريحة التالية).</a:t>
            </a:r>
          </a:p>
          <a:p>
            <a:pPr marL="285750" indent="-285750" algn="r" rtl="1">
              <a:buFont typeface="Arial" panose="020B0604020202020204" pitchFamily="34" charset="0"/>
              <a:buChar char="•"/>
            </a:pPr>
            <a:endParaRPr lang="ar-OM" sz="1400" dirty="0">
              <a:ea typeface="+mn-lt"/>
              <a:cs typeface="+mn-lt"/>
            </a:endParaRPr>
          </a:p>
          <a:p>
            <a:pPr marL="285750" indent="-285750" algn="r" rtl="1">
              <a:buFont typeface="Arial" panose="020B0604020202020204" pitchFamily="34" charset="0"/>
              <a:buChar char="•"/>
            </a:pPr>
            <a:r>
              <a:rPr lang="ar-OM" sz="1400" dirty="0">
                <a:ea typeface="+mn-lt"/>
                <a:cs typeface="+mn-lt"/>
              </a:rPr>
              <a:t>في حالة المجموعات الكبيرة، نوصيكِ باستخدام غرف جانبية للمناقشة.</a:t>
            </a:r>
            <a:endParaRPr lang="en-US" dirty="0">
              <a:ea typeface="+mn-lt"/>
              <a:cs typeface="+mn-lt"/>
            </a:endParaRPr>
          </a:p>
          <a:p>
            <a:pPr algn="r" rtl="1"/>
            <a:endParaRPr lang="en-US" dirty="0"/>
          </a:p>
        </p:txBody>
      </p:sp>
      <p:sp>
        <p:nvSpPr>
          <p:cNvPr id="10" name="Rectangle: Rounded Corners 9">
            <a:extLst>
              <a:ext uri="{FF2B5EF4-FFF2-40B4-BE49-F238E27FC236}">
                <a16:creationId xmlns:a16="http://schemas.microsoft.com/office/drawing/2014/main" id="{913855C0-1CB6-41E9-A058-AA67E55A2B3E}"/>
              </a:ext>
            </a:extLst>
          </p:cNvPr>
          <p:cNvSpPr/>
          <p:nvPr/>
        </p:nvSpPr>
        <p:spPr>
          <a:xfrm>
            <a:off x="613156" y="476655"/>
            <a:ext cx="3610497" cy="137391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3200" b="1" dirty="0">
                <a:solidFill>
                  <a:schemeClr val="bg2"/>
                </a:solidFill>
                <a:latin typeface="+mj-lt"/>
              </a:rPr>
              <a:t>أشياء يمكن تغييرها</a:t>
            </a:r>
          </a:p>
          <a:p>
            <a:pPr algn="ctr" rtl="1"/>
            <a:r>
              <a:rPr lang="en-GB" sz="2400" dirty="0">
                <a:solidFill>
                  <a:schemeClr val="bg2"/>
                </a:solidFill>
                <a:latin typeface="+mj-lt"/>
              </a:rPr>
              <a:t>)</a:t>
            </a:r>
            <a:r>
              <a:rPr lang="ar-OM" sz="2400" dirty="0">
                <a:solidFill>
                  <a:schemeClr val="bg2"/>
                </a:solidFill>
                <a:latin typeface="+mj-lt"/>
              </a:rPr>
              <a:t>صفحة معلومات القائدة</a:t>
            </a:r>
            <a:r>
              <a:rPr lang="en-GB" sz="2400" dirty="0">
                <a:solidFill>
                  <a:schemeClr val="bg2"/>
                </a:solidFill>
                <a:latin typeface="+mj-lt"/>
              </a:rPr>
              <a:t>(</a:t>
            </a:r>
          </a:p>
        </p:txBody>
      </p:sp>
      <p:sp>
        <p:nvSpPr>
          <p:cNvPr id="11" name="Footer Placeholder 7">
            <a:extLst>
              <a:ext uri="{FF2B5EF4-FFF2-40B4-BE49-F238E27FC236}">
                <a16:creationId xmlns:a16="http://schemas.microsoft.com/office/drawing/2014/main" id="{A103A208-7481-43EA-8BA9-80C458A04120}"/>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grpSp>
        <p:nvGrpSpPr>
          <p:cNvPr id="15" name="Group 14">
            <a:extLst>
              <a:ext uri="{FF2B5EF4-FFF2-40B4-BE49-F238E27FC236}">
                <a16:creationId xmlns:a16="http://schemas.microsoft.com/office/drawing/2014/main" id="{8C4E3610-2F77-4D67-8D46-4986EFB00A68}"/>
              </a:ext>
            </a:extLst>
          </p:cNvPr>
          <p:cNvGrpSpPr/>
          <p:nvPr/>
        </p:nvGrpSpPr>
        <p:grpSpPr>
          <a:xfrm>
            <a:off x="5073251" y="3395"/>
            <a:ext cx="3777953" cy="707571"/>
            <a:chOff x="5046380" y="28112"/>
            <a:chExt cx="3777953" cy="707571"/>
          </a:xfrm>
        </p:grpSpPr>
        <p:sp>
          <p:nvSpPr>
            <p:cNvPr id="16" name="TextBox 15">
              <a:extLst>
                <a:ext uri="{FF2B5EF4-FFF2-40B4-BE49-F238E27FC236}">
                  <a16:creationId xmlns:a16="http://schemas.microsoft.com/office/drawing/2014/main" id="{B2976721-FF7B-4242-93E7-B314238C3187}"/>
                </a:ext>
              </a:extLst>
            </p:cNvPr>
            <p:cNvSpPr txBox="1"/>
            <p:nvPr/>
          </p:nvSpPr>
          <p:spPr>
            <a:xfrm>
              <a:off x="5046380" y="385505"/>
              <a:ext cx="2982305" cy="338554"/>
            </a:xfrm>
            <a:prstGeom prst="rect">
              <a:avLst/>
            </a:prstGeom>
            <a:noFill/>
          </p:spPr>
          <p:txBody>
            <a:bodyPr wrap="square" rtlCol="0">
              <a:spAutoFit/>
            </a:bodyPr>
            <a:lstStyle/>
            <a:p>
              <a:pPr algn="r" rtl="1"/>
              <a:r>
                <a:rPr lang="ar-OM" sz="1600" b="1" dirty="0"/>
                <a:t>للعمر المتوسطً</a:t>
              </a:r>
              <a:r>
                <a:rPr lang="en-GB" sz="1600" b="1" dirty="0"/>
                <a:t>                 </a:t>
              </a:r>
              <a:r>
                <a:rPr lang="ar-OM" sz="1600" b="1" dirty="0"/>
                <a:t>20 دقيقة</a:t>
              </a:r>
              <a:endParaRPr lang="en-US" sz="1600" b="1" dirty="0"/>
            </a:p>
          </p:txBody>
        </p:sp>
        <p:sp>
          <p:nvSpPr>
            <p:cNvPr id="20" name="Rectangle: Rounded Corners 19">
              <a:extLst>
                <a:ext uri="{FF2B5EF4-FFF2-40B4-BE49-F238E27FC236}">
                  <a16:creationId xmlns:a16="http://schemas.microsoft.com/office/drawing/2014/main" id="{B834352F-3209-459F-9AF3-6CFCEAEEDFE9}"/>
                </a:ext>
              </a:extLst>
            </p:cNvPr>
            <p:cNvSpPr/>
            <p:nvPr/>
          </p:nvSpPr>
          <p:spPr>
            <a:xfrm>
              <a:off x="5198767" y="28112"/>
              <a:ext cx="3625566" cy="707571"/>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a:extLst>
                <a:ext uri="{FF2B5EF4-FFF2-40B4-BE49-F238E27FC236}">
                  <a16:creationId xmlns:a16="http://schemas.microsoft.com/office/drawing/2014/main" id="{2499B1FE-A1D2-4EB0-BB8E-566413D0AB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8557" y="267903"/>
              <a:ext cx="526597" cy="390072"/>
            </a:xfrm>
            <a:prstGeom prst="rect">
              <a:avLst/>
            </a:prstGeom>
          </p:spPr>
        </p:pic>
        <p:pic>
          <p:nvPicPr>
            <p:cNvPr id="23" name="Graphic 22">
              <a:extLst>
                <a:ext uri="{FF2B5EF4-FFF2-40B4-BE49-F238E27FC236}">
                  <a16:creationId xmlns:a16="http://schemas.microsoft.com/office/drawing/2014/main" id="{912D6636-2554-4A6F-918D-541EFC5BAB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7371" y="258825"/>
              <a:ext cx="406291" cy="406291"/>
            </a:xfrm>
            <a:prstGeom prst="rect">
              <a:avLst/>
            </a:prstGeom>
          </p:spPr>
        </p:pic>
      </p:grpSp>
    </p:spTree>
    <p:extLst>
      <p:ext uri="{BB962C8B-B14F-4D97-AF65-F5344CB8AC3E}">
        <p14:creationId xmlns:p14="http://schemas.microsoft.com/office/powerpoint/2010/main" val="1397087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AF1A7C-D679-4372-8D9B-19314C506C06}"/>
              </a:ext>
            </a:extLst>
          </p:cNvPr>
          <p:cNvGrpSpPr/>
          <p:nvPr/>
        </p:nvGrpSpPr>
        <p:grpSpPr>
          <a:xfrm>
            <a:off x="604905" y="958897"/>
            <a:ext cx="7291319" cy="2098628"/>
            <a:chOff x="604905" y="958897"/>
            <a:chExt cx="7291319" cy="2098628"/>
          </a:xfrm>
        </p:grpSpPr>
        <p:sp>
          <p:nvSpPr>
            <p:cNvPr id="5" name="TextBox 4">
              <a:extLst>
                <a:ext uri="{FF2B5EF4-FFF2-40B4-BE49-F238E27FC236}">
                  <a16:creationId xmlns:a16="http://schemas.microsoft.com/office/drawing/2014/main" id="{0FFEC336-28FC-4AA3-9AF5-22602251E7ED}"/>
                </a:ext>
              </a:extLst>
            </p:cNvPr>
            <p:cNvSpPr txBox="1"/>
            <p:nvPr/>
          </p:nvSpPr>
          <p:spPr>
            <a:xfrm>
              <a:off x="6466005" y="958897"/>
              <a:ext cx="1408447" cy="1021556"/>
            </a:xfrm>
            <a:prstGeom prst="roundRect">
              <a:avLst/>
            </a:prstGeom>
            <a:noFill/>
            <a:ln w="28575">
              <a:solidFill>
                <a:schemeClr val="tx1"/>
              </a:solidFill>
            </a:ln>
          </p:spPr>
          <p:txBody>
            <a:bodyPr wrap="square" anchor="ctr">
              <a:spAutoFit/>
            </a:bodyPr>
            <a:lstStyle/>
            <a:p>
              <a:pPr algn="ctr" rtl="1"/>
              <a:r>
                <a:rPr lang="ar-OM" b="1" dirty="0"/>
                <a:t>نشاط</a:t>
              </a:r>
              <a:endParaRPr lang="en-GB" b="1" dirty="0"/>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a:p>
              <a:endParaRPr lang="en-GB" sz="1800" b="1" dirty="0">
                <a:effectLst/>
                <a:latin typeface="Lato" panose="020F0502020204030203" pitchFamily="34" charset="0"/>
                <a:ea typeface="DengXian" panose="02010600030101010101" pitchFamily="2" charset="-122"/>
                <a:cs typeface="Arial" panose="020B0604020202020204" pitchFamily="34" charset="0"/>
              </a:endParaRPr>
            </a:p>
          </p:txBody>
        </p:sp>
        <p:sp>
          <p:nvSpPr>
            <p:cNvPr id="7" name="Rectangle: Rounded Corners 6">
              <a:extLst>
                <a:ext uri="{FF2B5EF4-FFF2-40B4-BE49-F238E27FC236}">
                  <a16:creationId xmlns:a16="http://schemas.microsoft.com/office/drawing/2014/main" id="{1AABB473-A25B-41E9-8E34-C927F7E6EE7C}"/>
                </a:ext>
              </a:extLst>
            </p:cNvPr>
            <p:cNvSpPr/>
            <p:nvPr/>
          </p:nvSpPr>
          <p:spPr>
            <a:xfrm>
              <a:off x="604905" y="1469675"/>
              <a:ext cx="7291319" cy="1587850"/>
            </a:xfrm>
            <a:prstGeom prst="roundRect">
              <a:avLst>
                <a:gd name="adj" fmla="val 111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rtl="1"/>
              <a:r>
                <a:rPr lang="ar-OM" dirty="0">
                  <a:ea typeface="+mn-lt"/>
                  <a:cs typeface="+mn-lt"/>
                </a:rPr>
                <a:t>انظري من النافذة أو الباب وفكري في مجتمعك والأشخاص من حولك.</a:t>
              </a:r>
            </a:p>
            <a:p>
              <a:pPr algn="r" rtl="1"/>
              <a:endParaRPr lang="ar-OM" dirty="0">
                <a:ea typeface="+mn-lt"/>
                <a:cs typeface="+mn-lt"/>
              </a:endParaRPr>
            </a:p>
            <a:p>
              <a:pPr algn="r" rtl="1"/>
              <a:r>
                <a:rPr lang="ar-OM" dirty="0">
                  <a:ea typeface="+mn-lt"/>
                  <a:cs typeface="+mn-lt"/>
                </a:rPr>
                <a:t>ما هي القضايا التي تمنع مجتمعك من المساواة والسلام بقدر ما يمكن أن يكون؟</a:t>
              </a:r>
              <a:endParaRPr lang="en-GB" dirty="0"/>
            </a:p>
          </p:txBody>
        </p:sp>
      </p:grpSp>
      <p:sp>
        <p:nvSpPr>
          <p:cNvPr id="8" name="TextBox 7">
            <a:extLst>
              <a:ext uri="{FF2B5EF4-FFF2-40B4-BE49-F238E27FC236}">
                <a16:creationId xmlns:a16="http://schemas.microsoft.com/office/drawing/2014/main" id="{951D90D6-081E-48DE-BB83-44977ED33CEA}"/>
              </a:ext>
            </a:extLst>
          </p:cNvPr>
          <p:cNvSpPr txBox="1"/>
          <p:nvPr/>
        </p:nvSpPr>
        <p:spPr>
          <a:xfrm>
            <a:off x="757698" y="3336545"/>
            <a:ext cx="668184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r" rtl="1">
              <a:buFont typeface="+mj-lt"/>
              <a:buAutoNum type="arabicPeriod"/>
            </a:pPr>
            <a:r>
              <a:rPr lang="ar-OM" sz="1600" dirty="0">
                <a:ea typeface="+mn-lt"/>
                <a:cs typeface="+mn-lt"/>
              </a:rPr>
              <a:t>خذي الآن 5 دقائق لملء النموذج ثم ابدأ المناقشة حول الأسئلة التالية:</a:t>
            </a:r>
          </a:p>
          <a:p>
            <a:pPr algn="r" rtl="1"/>
            <a:endParaRPr lang="en-US" sz="1600" dirty="0">
              <a:ea typeface="+mn-lt"/>
              <a:cs typeface="+mn-lt"/>
            </a:endParaRPr>
          </a:p>
          <a:p>
            <a:pPr lvl="1" algn="r" rtl="1"/>
            <a:r>
              <a:rPr lang="ar-OM" sz="1600" dirty="0">
                <a:ea typeface="+mn-lt"/>
                <a:cs typeface="+mn-lt"/>
              </a:rPr>
              <a:t>أ. ما هي القضية التي شعرتي بها بشدة؟</a:t>
            </a:r>
          </a:p>
          <a:p>
            <a:pPr lvl="1" algn="r" rtl="1"/>
            <a:r>
              <a:rPr lang="ar-OM" sz="1600" dirty="0">
                <a:ea typeface="+mn-lt"/>
                <a:cs typeface="+mn-lt"/>
              </a:rPr>
              <a:t>ب. ما رأيك في سبب هذه المشكلة؟</a:t>
            </a:r>
          </a:p>
          <a:p>
            <a:pPr lvl="1" algn="r" rtl="1"/>
            <a:r>
              <a:rPr lang="ar-OM" sz="1600" dirty="0">
                <a:ea typeface="+mn-lt"/>
                <a:cs typeface="+mn-lt"/>
              </a:rPr>
              <a:t>ج. كيف سيبدو الحل المثالي والسلمي؟</a:t>
            </a:r>
          </a:p>
          <a:p>
            <a:pPr lvl="1" algn="r" rtl="1"/>
            <a:r>
              <a:rPr lang="ar-OM" sz="1600" dirty="0">
                <a:ea typeface="+mn-lt"/>
                <a:cs typeface="+mn-lt"/>
              </a:rPr>
              <a:t>د. ما هي العقبات التي تجعل من الصعب الوصول إلى هذا الحل؟</a:t>
            </a:r>
            <a:endParaRPr lang="en-US" sz="1600" dirty="0">
              <a:ea typeface="+mn-lt"/>
              <a:cs typeface="+mn-lt"/>
            </a:endParaRPr>
          </a:p>
        </p:txBody>
      </p:sp>
      <p:sp>
        <p:nvSpPr>
          <p:cNvPr id="10" name="Footer Placeholder 7">
            <a:extLst>
              <a:ext uri="{FF2B5EF4-FFF2-40B4-BE49-F238E27FC236}">
                <a16:creationId xmlns:a16="http://schemas.microsoft.com/office/drawing/2014/main" id="{F834F7E9-0B6F-4852-997C-02320DA8A337}"/>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1" name="Rectangle: Rounded Corners 10">
            <a:extLst>
              <a:ext uri="{FF2B5EF4-FFF2-40B4-BE49-F238E27FC236}">
                <a16:creationId xmlns:a16="http://schemas.microsoft.com/office/drawing/2014/main" id="{3152CD18-DBB8-4375-8EBA-49BCECB8FADB}"/>
              </a:ext>
            </a:extLst>
          </p:cNvPr>
          <p:cNvSpPr/>
          <p:nvPr/>
        </p:nvSpPr>
        <p:spPr>
          <a:xfrm>
            <a:off x="0" y="339827"/>
            <a:ext cx="2721429" cy="6187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solidFill>
                  <a:schemeClr val="bg2"/>
                </a:solidFill>
                <a:latin typeface="+mj-lt"/>
              </a:rPr>
              <a:t>أشياء يمكن تغييرها</a:t>
            </a:r>
          </a:p>
        </p:txBody>
      </p:sp>
    </p:spTree>
    <p:extLst>
      <p:ext uri="{BB962C8B-B14F-4D97-AF65-F5344CB8AC3E}">
        <p14:creationId xmlns:p14="http://schemas.microsoft.com/office/powerpoint/2010/main" val="587090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131C8E3-BFBF-4893-B5F1-27B2B7A3247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032" t="4653" r="2740"/>
          <a:stretch/>
        </p:blipFill>
        <p:spPr>
          <a:xfrm>
            <a:off x="66675" y="136520"/>
            <a:ext cx="8943975" cy="6321430"/>
          </a:xfrm>
          <a:prstGeom prst="rect">
            <a:avLst/>
          </a:prstGeom>
        </p:spPr>
      </p:pic>
      <p:grpSp>
        <p:nvGrpSpPr>
          <p:cNvPr id="14" name="Group 13">
            <a:extLst>
              <a:ext uri="{FF2B5EF4-FFF2-40B4-BE49-F238E27FC236}">
                <a16:creationId xmlns:a16="http://schemas.microsoft.com/office/drawing/2014/main" id="{1C675D76-1682-47AA-AD3E-B96E3649506F}"/>
              </a:ext>
            </a:extLst>
          </p:cNvPr>
          <p:cNvGrpSpPr/>
          <p:nvPr/>
        </p:nvGrpSpPr>
        <p:grpSpPr>
          <a:xfrm>
            <a:off x="347085" y="1479550"/>
            <a:ext cx="7034791" cy="4778375"/>
            <a:chOff x="347085" y="1479550"/>
            <a:chExt cx="7034791" cy="4778375"/>
          </a:xfrm>
        </p:grpSpPr>
        <p:pic>
          <p:nvPicPr>
            <p:cNvPr id="13" name="Graphic 12">
              <a:extLst>
                <a:ext uri="{FF2B5EF4-FFF2-40B4-BE49-F238E27FC236}">
                  <a16:creationId xmlns:a16="http://schemas.microsoft.com/office/drawing/2014/main" id="{9132C1FD-2249-487F-BB7D-7154C4C144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1474" y="1479550"/>
              <a:ext cx="6986013" cy="4778375"/>
            </a:xfrm>
            <a:prstGeom prst="rect">
              <a:avLst/>
            </a:prstGeom>
          </p:spPr>
        </p:pic>
        <p:sp>
          <p:nvSpPr>
            <p:cNvPr id="3" name="TextBox 2">
              <a:extLst>
                <a:ext uri="{FF2B5EF4-FFF2-40B4-BE49-F238E27FC236}">
                  <a16:creationId xmlns:a16="http://schemas.microsoft.com/office/drawing/2014/main" id="{1C8CAF62-9650-488D-A95A-7027232E0CB6}"/>
                </a:ext>
              </a:extLst>
            </p:cNvPr>
            <p:cNvSpPr txBox="1"/>
            <p:nvPr/>
          </p:nvSpPr>
          <p:spPr>
            <a:xfrm>
              <a:off x="2190750" y="1849753"/>
              <a:ext cx="2171700" cy="600164"/>
            </a:xfrm>
            <a:prstGeom prst="rect">
              <a:avLst/>
            </a:prstGeom>
            <a:noFill/>
          </p:spPr>
          <p:txBody>
            <a:bodyPr wrap="square" rtlCol="0">
              <a:spAutoFit/>
            </a:bodyPr>
            <a:lstStyle/>
            <a:p>
              <a:pPr algn="ctr" rtl="1"/>
              <a:r>
                <a:rPr lang="ar-OM" sz="1100" b="1" dirty="0"/>
                <a:t>عقبة</a:t>
              </a:r>
            </a:p>
            <a:p>
              <a:pPr algn="ctr" rtl="1"/>
              <a:r>
                <a:rPr lang="ar-OM" sz="1100" b="1" dirty="0"/>
                <a:t>كيف تمنع هذه القضية السيناريو المثالي من الحدوث؟</a:t>
              </a:r>
              <a:endParaRPr lang="en-GB" sz="1100" dirty="0"/>
            </a:p>
          </p:txBody>
        </p:sp>
        <p:sp>
          <p:nvSpPr>
            <p:cNvPr id="9" name="TextBox 8">
              <a:extLst>
                <a:ext uri="{FF2B5EF4-FFF2-40B4-BE49-F238E27FC236}">
                  <a16:creationId xmlns:a16="http://schemas.microsoft.com/office/drawing/2014/main" id="{44AF9F6C-7C27-4B04-893C-BFB6BCD857B6}"/>
                </a:ext>
              </a:extLst>
            </p:cNvPr>
            <p:cNvSpPr txBox="1"/>
            <p:nvPr/>
          </p:nvSpPr>
          <p:spPr>
            <a:xfrm>
              <a:off x="5210176" y="1861374"/>
              <a:ext cx="2171700" cy="415498"/>
            </a:xfrm>
            <a:prstGeom prst="rect">
              <a:avLst/>
            </a:prstGeom>
            <a:noFill/>
          </p:spPr>
          <p:txBody>
            <a:bodyPr wrap="square" rtlCol="0">
              <a:spAutoFit/>
            </a:bodyPr>
            <a:lstStyle/>
            <a:p>
              <a:pPr algn="ctr" rtl="1"/>
              <a:r>
                <a:rPr lang="ar-OM" sz="1050" b="1" dirty="0"/>
                <a:t>الوضع السلمي</a:t>
              </a:r>
            </a:p>
            <a:p>
              <a:pPr algn="ctr" rtl="1"/>
              <a:r>
                <a:rPr lang="ar-OM" sz="1050" b="1" dirty="0"/>
                <a:t>ما هو السيناريو المثالي الذي يمكنك تخيله؟</a:t>
              </a:r>
              <a:endParaRPr lang="en-GB" sz="1050" dirty="0"/>
            </a:p>
          </p:txBody>
        </p:sp>
        <p:sp>
          <p:nvSpPr>
            <p:cNvPr id="11" name="TextBox 10">
              <a:extLst>
                <a:ext uri="{FF2B5EF4-FFF2-40B4-BE49-F238E27FC236}">
                  <a16:creationId xmlns:a16="http://schemas.microsoft.com/office/drawing/2014/main" id="{DF3B6C8E-4C3E-4334-8F17-0FB97CD4750F}"/>
                </a:ext>
              </a:extLst>
            </p:cNvPr>
            <p:cNvSpPr txBox="1"/>
            <p:nvPr/>
          </p:nvSpPr>
          <p:spPr>
            <a:xfrm>
              <a:off x="5029200" y="4615255"/>
              <a:ext cx="2171700" cy="430887"/>
            </a:xfrm>
            <a:prstGeom prst="rect">
              <a:avLst/>
            </a:prstGeom>
            <a:noFill/>
          </p:spPr>
          <p:txBody>
            <a:bodyPr wrap="square" rtlCol="0">
              <a:spAutoFit/>
            </a:bodyPr>
            <a:lstStyle/>
            <a:p>
              <a:pPr algn="ctr"/>
              <a:r>
                <a:rPr lang="ar-OM" sz="1100" b="1" dirty="0"/>
                <a:t>القضية</a:t>
              </a:r>
            </a:p>
            <a:p>
              <a:pPr algn="ctr"/>
              <a:r>
                <a:rPr lang="ar-OM" sz="1100" b="1" dirty="0"/>
                <a:t>ما هي القضية التي يمكنك رؤيتها؟</a:t>
              </a:r>
              <a:endParaRPr lang="en-GB" sz="1100" dirty="0"/>
            </a:p>
          </p:txBody>
        </p:sp>
        <p:sp>
          <p:nvSpPr>
            <p:cNvPr id="12" name="TextBox 11">
              <a:extLst>
                <a:ext uri="{FF2B5EF4-FFF2-40B4-BE49-F238E27FC236}">
                  <a16:creationId xmlns:a16="http://schemas.microsoft.com/office/drawing/2014/main" id="{D56D91F2-BB43-4D10-A6D8-8084C7022CCC}"/>
                </a:ext>
              </a:extLst>
            </p:cNvPr>
            <p:cNvSpPr txBox="1"/>
            <p:nvPr/>
          </p:nvSpPr>
          <p:spPr>
            <a:xfrm>
              <a:off x="347085" y="3650561"/>
              <a:ext cx="2171700" cy="600164"/>
            </a:xfrm>
            <a:prstGeom prst="rect">
              <a:avLst/>
            </a:prstGeom>
            <a:noFill/>
          </p:spPr>
          <p:txBody>
            <a:bodyPr wrap="square" rtlCol="0">
              <a:spAutoFit/>
            </a:bodyPr>
            <a:lstStyle/>
            <a:p>
              <a:pPr algn="ctr"/>
              <a:r>
                <a:rPr lang="ar-OM" sz="1100" b="1" dirty="0"/>
                <a:t>سبب</a:t>
              </a:r>
            </a:p>
            <a:p>
              <a:pPr algn="ctr" rtl="1"/>
              <a:r>
                <a:rPr lang="ar-OM" sz="1100" b="1" dirty="0"/>
                <a:t>كيف تمنع هذه القضية، السيناريو المثالي من الحدوث؟</a:t>
              </a:r>
              <a:endParaRPr lang="en-GB" sz="1100" dirty="0"/>
            </a:p>
          </p:txBody>
        </p:sp>
      </p:grpSp>
      <p:sp>
        <p:nvSpPr>
          <p:cNvPr id="16" name="Footer Placeholder 7">
            <a:extLst>
              <a:ext uri="{FF2B5EF4-FFF2-40B4-BE49-F238E27FC236}">
                <a16:creationId xmlns:a16="http://schemas.microsoft.com/office/drawing/2014/main" id="{1955E931-B3FD-41F6-AFC0-ED49E390340A}"/>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8" name="Rectangle: Rounded Corners 17">
            <a:extLst>
              <a:ext uri="{FF2B5EF4-FFF2-40B4-BE49-F238E27FC236}">
                <a16:creationId xmlns:a16="http://schemas.microsoft.com/office/drawing/2014/main" id="{3A1DEAD3-2521-4ED9-8820-018753AB9B52}"/>
              </a:ext>
            </a:extLst>
          </p:cNvPr>
          <p:cNvSpPr/>
          <p:nvPr/>
        </p:nvSpPr>
        <p:spPr>
          <a:xfrm>
            <a:off x="0" y="339827"/>
            <a:ext cx="2721429" cy="6187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solidFill>
                  <a:schemeClr val="bg2"/>
                </a:solidFill>
                <a:latin typeface="+mj-lt"/>
              </a:rPr>
              <a:t>أشياء يمكن تغييرها</a:t>
            </a:r>
          </a:p>
        </p:txBody>
      </p:sp>
    </p:spTree>
    <p:extLst>
      <p:ext uri="{BB962C8B-B14F-4D97-AF65-F5344CB8AC3E}">
        <p14:creationId xmlns:p14="http://schemas.microsoft.com/office/powerpoint/2010/main" val="1341004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48185FC-815D-48E0-BD07-C3064989B194}"/>
              </a:ext>
            </a:extLst>
          </p:cNvPr>
          <p:cNvSpPr/>
          <p:nvPr/>
        </p:nvSpPr>
        <p:spPr>
          <a:xfrm>
            <a:off x="3995058" y="313644"/>
            <a:ext cx="4680857" cy="94454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3600" b="1" dirty="0">
                <a:latin typeface="+mj-lt"/>
              </a:rPr>
              <a:t>الإجراءات التي يمكن أتخاذها</a:t>
            </a:r>
            <a:endParaRPr lang="en-GB" sz="3600" b="1" dirty="0">
              <a:latin typeface="+mj-lt"/>
            </a:endParaRPr>
          </a:p>
        </p:txBody>
      </p:sp>
      <p:graphicFrame>
        <p:nvGraphicFramePr>
          <p:cNvPr id="8" name="Table 8">
            <a:extLst>
              <a:ext uri="{FF2B5EF4-FFF2-40B4-BE49-F238E27FC236}">
                <a16:creationId xmlns:a16="http://schemas.microsoft.com/office/drawing/2014/main" id="{C2FED576-9A45-4E22-A667-07CE5B2A9464}"/>
              </a:ext>
            </a:extLst>
          </p:cNvPr>
          <p:cNvGraphicFramePr>
            <a:graphicFrameLocks noGrp="1"/>
          </p:cNvGraphicFramePr>
          <p:nvPr>
            <p:extLst>
              <p:ext uri="{D42A27DB-BD31-4B8C-83A1-F6EECF244321}">
                <p14:modId xmlns:p14="http://schemas.microsoft.com/office/powerpoint/2010/main" val="1388266612"/>
              </p:ext>
            </p:extLst>
          </p:nvPr>
        </p:nvGraphicFramePr>
        <p:xfrm>
          <a:off x="685800" y="1363485"/>
          <a:ext cx="7658100" cy="4271856"/>
        </p:xfrm>
        <a:graphic>
          <a:graphicData uri="http://schemas.openxmlformats.org/drawingml/2006/table">
            <a:tbl>
              <a:tblPr firstRow="1" bandRow="1">
                <a:tableStyleId>{5C22544A-7EE6-4342-B048-85BDC9FD1C3A}</a:tableStyleId>
              </a:tblPr>
              <a:tblGrid>
                <a:gridCol w="1663244">
                  <a:extLst>
                    <a:ext uri="{9D8B030D-6E8A-4147-A177-3AD203B41FA5}">
                      <a16:colId xmlns:a16="http://schemas.microsoft.com/office/drawing/2014/main" val="2910357569"/>
                    </a:ext>
                  </a:extLst>
                </a:gridCol>
                <a:gridCol w="5994856">
                  <a:extLst>
                    <a:ext uri="{9D8B030D-6E8A-4147-A177-3AD203B41FA5}">
                      <a16:colId xmlns:a16="http://schemas.microsoft.com/office/drawing/2014/main" val="2706619432"/>
                    </a:ext>
                  </a:extLst>
                </a:gridCol>
              </a:tblGrid>
              <a:tr h="1328208">
                <a:tc>
                  <a:txBody>
                    <a:bodyPr/>
                    <a:lstStyle/>
                    <a:p>
                      <a:pPr algn="ctr" rtl="1"/>
                      <a:r>
                        <a:rPr lang="ar-OM" sz="2000" b="1" dirty="0">
                          <a:solidFill>
                            <a:schemeClr val="tx1"/>
                          </a:solidFill>
                        </a:rPr>
                        <a:t>السهل</a:t>
                      </a:r>
                      <a:endParaRPr lang="en-GB" sz="2000" b="1" dirty="0">
                        <a:solidFill>
                          <a:schemeClr val="tx1"/>
                        </a:solidFill>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b="1" dirty="0"/>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5887325"/>
                  </a:ext>
                </a:extLst>
              </a:tr>
              <a:tr h="1328208">
                <a:tc>
                  <a:txBody>
                    <a:bodyPr/>
                    <a:lstStyle/>
                    <a:p>
                      <a:pPr algn="ctr" rtl="1"/>
                      <a:r>
                        <a:rPr lang="ar-OM" sz="2000" b="1" dirty="0">
                          <a:solidFill>
                            <a:schemeClr val="tx1"/>
                          </a:solidFill>
                        </a:rPr>
                        <a:t>المتوسط</a:t>
                      </a:r>
                      <a:endParaRPr lang="en-GB" sz="2000" b="1" dirty="0">
                        <a:solidFill>
                          <a:schemeClr val="tx1"/>
                        </a:solidFill>
                      </a:endParaRPr>
                    </a:p>
                    <a:p>
                      <a:endParaRPr lang="en-GB" sz="2000" b="1" dirty="0">
                        <a:solidFill>
                          <a:schemeClr val="tx1"/>
                        </a:solidFill>
                      </a:endParaRPr>
                    </a:p>
                    <a:p>
                      <a:endParaRPr lang="en-GB" sz="2000" b="1" dirty="0">
                        <a:solidFill>
                          <a:schemeClr val="tx1"/>
                        </a:solidFill>
                      </a:endParaRPr>
                    </a:p>
                    <a:p>
                      <a:endParaRPr lang="en-GB" sz="2000" b="1" dirty="0">
                        <a:solidFill>
                          <a:schemeClr val="tx1"/>
                        </a:solidFill>
                      </a:endParaRPr>
                    </a:p>
                    <a:p>
                      <a:endParaRPr lang="en-GB" sz="2000" b="1" dirty="0">
                        <a:solidFill>
                          <a:schemeClr val="tx1"/>
                        </a:solidFill>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b="1"/>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6976941"/>
                  </a:ext>
                </a:extLst>
              </a:tr>
              <a:tr h="1328208">
                <a:tc>
                  <a:txBody>
                    <a:bodyPr/>
                    <a:lstStyle/>
                    <a:p>
                      <a:pPr algn="ctr" rtl="1"/>
                      <a:r>
                        <a:rPr lang="ar-OM" sz="2000" b="1" dirty="0">
                          <a:solidFill>
                            <a:schemeClr val="tx1"/>
                          </a:solidFill>
                        </a:rPr>
                        <a:t>الصعب</a:t>
                      </a:r>
                      <a:endParaRPr lang="en-GB" sz="2000" b="1" dirty="0">
                        <a:solidFill>
                          <a:schemeClr val="tx1"/>
                        </a:solidFill>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b="1" dirty="0"/>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078675"/>
                  </a:ext>
                </a:extLst>
              </a:tr>
            </a:tbl>
          </a:graphicData>
        </a:graphic>
      </p:graphicFrame>
      <p:sp>
        <p:nvSpPr>
          <p:cNvPr id="9" name="Rectangle 8">
            <a:extLst>
              <a:ext uri="{FF2B5EF4-FFF2-40B4-BE49-F238E27FC236}">
                <a16:creationId xmlns:a16="http://schemas.microsoft.com/office/drawing/2014/main" id="{B9565D5F-09AB-44C2-9E16-780F026E23F4}"/>
              </a:ext>
            </a:extLst>
          </p:cNvPr>
          <p:cNvSpPr/>
          <p:nvPr/>
        </p:nvSpPr>
        <p:spPr>
          <a:xfrm>
            <a:off x="0" y="5668584"/>
            <a:ext cx="9029700" cy="513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b="1" dirty="0">
                <a:ea typeface="+mn-lt"/>
                <a:cs typeface="+mn-lt"/>
              </a:rPr>
              <a:t>لديكم القوة لبناء السلام وإحداث التغيير!</a:t>
            </a:r>
            <a:endParaRPr lang="en-GB" dirty="0"/>
          </a:p>
        </p:txBody>
      </p:sp>
      <p:sp>
        <p:nvSpPr>
          <p:cNvPr id="10" name="Footer Placeholder 7">
            <a:extLst>
              <a:ext uri="{FF2B5EF4-FFF2-40B4-BE49-F238E27FC236}">
                <a16:creationId xmlns:a16="http://schemas.microsoft.com/office/drawing/2014/main" id="{A9544441-70EB-4157-B9C6-6D5F9591EAFF}"/>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3" name="Rectangle: Rounded Corners 12">
            <a:extLst>
              <a:ext uri="{FF2B5EF4-FFF2-40B4-BE49-F238E27FC236}">
                <a16:creationId xmlns:a16="http://schemas.microsoft.com/office/drawing/2014/main" id="{B5FD394F-34FF-45AD-A103-B429087D9931}"/>
              </a:ext>
            </a:extLst>
          </p:cNvPr>
          <p:cNvSpPr/>
          <p:nvPr/>
        </p:nvSpPr>
        <p:spPr>
          <a:xfrm>
            <a:off x="0" y="339827"/>
            <a:ext cx="2721429" cy="6187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OM" sz="2000" b="1" dirty="0">
                <a:solidFill>
                  <a:schemeClr val="bg2"/>
                </a:solidFill>
                <a:latin typeface="+mj-lt"/>
              </a:rPr>
              <a:t>أشياء يمكن تغييرها</a:t>
            </a:r>
          </a:p>
        </p:txBody>
      </p:sp>
    </p:spTree>
    <p:extLst>
      <p:ext uri="{BB962C8B-B14F-4D97-AF65-F5344CB8AC3E}">
        <p14:creationId xmlns:p14="http://schemas.microsoft.com/office/powerpoint/2010/main" val="1678786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grpSp>
        <p:nvGrpSpPr>
          <p:cNvPr id="907" name="Google Shape;907;p56"/>
          <p:cNvGrpSpPr/>
          <p:nvPr/>
        </p:nvGrpSpPr>
        <p:grpSpPr>
          <a:xfrm>
            <a:off x="601959" y="2929062"/>
            <a:ext cx="5074444" cy="3881438"/>
            <a:chOff x="485775" y="2005012"/>
            <a:chExt cx="5074444" cy="3881438"/>
          </a:xfrm>
        </p:grpSpPr>
        <p:sp>
          <p:nvSpPr>
            <p:cNvPr id="908" name="Google Shape;908;p56"/>
            <p:cNvSpPr/>
            <p:nvPr/>
          </p:nvSpPr>
          <p:spPr>
            <a:xfrm>
              <a:off x="485775" y="2005013"/>
              <a:ext cx="2114548" cy="879473"/>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ar-SA" sz="2000" b="1" dirty="0">
                  <a:solidFill>
                    <a:schemeClr val="lt1"/>
                  </a:solidFill>
                  <a:latin typeface="Arial"/>
                  <a:ea typeface="Arial"/>
                  <a:cs typeface="Arial"/>
                  <a:sym typeface="Arial"/>
                </a:rPr>
                <a:t>لنكن مستعدين</a:t>
              </a:r>
              <a:endParaRPr dirty="0"/>
            </a:p>
          </p:txBody>
        </p:sp>
        <p:cxnSp>
          <p:nvCxnSpPr>
            <p:cNvPr id="909" name="Google Shape;909;p56"/>
            <p:cNvCxnSpPr/>
            <p:nvPr/>
          </p:nvCxnSpPr>
          <p:spPr>
            <a:xfrm>
              <a:off x="3028950" y="2305050"/>
              <a:ext cx="0" cy="3581400"/>
            </a:xfrm>
            <a:prstGeom prst="straightConnector1">
              <a:avLst/>
            </a:prstGeom>
            <a:noFill/>
            <a:ln w="38100" cap="flat" cmpd="sng">
              <a:solidFill>
                <a:schemeClr val="accent1"/>
              </a:solidFill>
              <a:prstDash val="solid"/>
              <a:miter lim="800000"/>
              <a:headEnd type="none" w="sm" len="sm"/>
              <a:tailEnd type="none" w="sm" len="sm"/>
            </a:ln>
          </p:spPr>
        </p:cxnSp>
        <p:sp>
          <p:nvSpPr>
            <p:cNvPr id="910" name="Google Shape;910;p56"/>
            <p:cNvSpPr/>
            <p:nvPr/>
          </p:nvSpPr>
          <p:spPr>
            <a:xfrm>
              <a:off x="3445671" y="2005012"/>
              <a:ext cx="2114548" cy="879473"/>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ar-SA" sz="2000" b="1" dirty="0">
                  <a:solidFill>
                    <a:schemeClr val="lt1"/>
                  </a:solidFill>
                  <a:latin typeface="Arial"/>
                  <a:ea typeface="Arial"/>
                  <a:cs typeface="Arial"/>
                  <a:sym typeface="Arial"/>
                </a:rPr>
                <a:t>لنبقَ بأمان</a:t>
              </a:r>
              <a:endParaRPr dirty="0"/>
            </a:p>
          </p:txBody>
        </p:sp>
        <p:sp>
          <p:nvSpPr>
            <p:cNvPr id="911" name="Google Shape;911;p56"/>
            <p:cNvSpPr txBox="1"/>
            <p:nvPr/>
          </p:nvSpPr>
          <p:spPr>
            <a:xfrm>
              <a:off x="528023" y="3002608"/>
              <a:ext cx="2030052" cy="2554505"/>
            </a:xfrm>
            <a:prstGeom prst="rect">
              <a:avLst/>
            </a:prstGeom>
            <a:noFill/>
            <a:ln>
              <a:noFill/>
            </a:ln>
          </p:spPr>
          <p:txBody>
            <a:bodyPr spcFirstLastPara="1" wrap="square" lIns="91425" tIns="45700" rIns="91425" bIns="45700" anchor="t" anchorCtr="0">
              <a:spAutoFit/>
            </a:bodyPr>
            <a:lstStyle/>
            <a:p>
              <a:pPr marL="285750" marR="0" lvl="0" indent="-285750" algn="r" rtl="1">
                <a:spcBef>
                  <a:spcPts val="0"/>
                </a:spcBef>
                <a:spcAft>
                  <a:spcPts val="0"/>
                </a:spcAft>
                <a:buClr>
                  <a:schemeClr val="dk1"/>
                </a:buClr>
                <a:buSzPts val="1400"/>
                <a:buFont typeface="Arial"/>
                <a:buChar char="•"/>
              </a:pPr>
              <a:r>
                <a:rPr lang="ar-SA" sz="1600" dirty="0">
                  <a:solidFill>
                    <a:schemeClr val="dk1"/>
                  </a:solidFill>
                  <a:latin typeface="Lato"/>
                  <a:ea typeface="Lato"/>
                  <a:cs typeface="Lato"/>
                  <a:sym typeface="Lato"/>
                </a:rPr>
                <a:t>املأي نصف الوعاء بالماء</a:t>
              </a:r>
              <a:endParaRPr sz="2000" dirty="0"/>
            </a:p>
            <a:p>
              <a:pPr marL="285750" marR="0" lvl="0" indent="-196850" algn="l" rtl="0">
                <a:spcBef>
                  <a:spcPts val="0"/>
                </a:spcBef>
                <a:spcAft>
                  <a:spcPts val="0"/>
                </a:spcAft>
                <a:buClr>
                  <a:schemeClr val="dk1"/>
                </a:buClr>
                <a:buSzPts val="1400"/>
                <a:buFont typeface="Arial"/>
                <a:buNone/>
              </a:pPr>
              <a:endParaRPr sz="1600" dirty="0">
                <a:solidFill>
                  <a:schemeClr val="dk1"/>
                </a:solidFill>
                <a:latin typeface="Lato"/>
                <a:ea typeface="Lato"/>
                <a:cs typeface="Lato"/>
                <a:sym typeface="Lato"/>
              </a:endParaRPr>
            </a:p>
            <a:p>
              <a:pPr marL="285750" marR="0" lvl="0" indent="-285750" algn="r" rtl="1">
                <a:spcBef>
                  <a:spcPts val="0"/>
                </a:spcBef>
                <a:spcAft>
                  <a:spcPts val="0"/>
                </a:spcAft>
                <a:buClr>
                  <a:schemeClr val="dk1"/>
                </a:buClr>
                <a:buSzPts val="1400"/>
                <a:buFont typeface="Arial"/>
                <a:buChar char="•"/>
              </a:pPr>
              <a:r>
                <a:rPr lang="ar-SA" sz="1600" dirty="0">
                  <a:solidFill>
                    <a:schemeClr val="dk1"/>
                  </a:solidFill>
                  <a:latin typeface="Lato"/>
                  <a:ea typeface="Lato"/>
                  <a:cs typeface="Lato"/>
                  <a:sym typeface="Lato"/>
                </a:rPr>
                <a:t>سوف تحتاجين إلى البعض الحصى الصغيرة. (إذا لم تتمكني من الحصول على حصى صغيرة، يمكن استبدالها ببعض البذور أو الحبوب الصغيرة)</a:t>
              </a:r>
            </a:p>
          </p:txBody>
        </p:sp>
      </p:grpSp>
      <p:sp>
        <p:nvSpPr>
          <p:cNvPr id="912" name="Google Shape;912;p56"/>
          <p:cNvSpPr txBox="1"/>
          <p:nvPr/>
        </p:nvSpPr>
        <p:spPr>
          <a:xfrm>
            <a:off x="3410061" y="3895880"/>
            <a:ext cx="2323878" cy="1138733"/>
          </a:xfrm>
          <a:prstGeom prst="rect">
            <a:avLst/>
          </a:prstGeom>
          <a:noFill/>
          <a:ln>
            <a:noFill/>
          </a:ln>
        </p:spPr>
        <p:txBody>
          <a:bodyPr spcFirstLastPara="1" wrap="square" lIns="91425" tIns="45700" rIns="91425" bIns="45700" anchor="t" anchorCtr="0">
            <a:spAutoFit/>
          </a:bodyPr>
          <a:lstStyle/>
          <a:p>
            <a:pPr marL="285750" marR="0" lvl="0" indent="-285750" algn="r" rtl="1">
              <a:spcBef>
                <a:spcPts val="0"/>
              </a:spcBef>
              <a:spcAft>
                <a:spcPts val="0"/>
              </a:spcAft>
              <a:buClr>
                <a:schemeClr val="dk1"/>
              </a:buClr>
              <a:buSzPts val="1400"/>
              <a:buFont typeface="Arial"/>
              <a:buChar char="•"/>
            </a:pPr>
            <a:r>
              <a:rPr lang="ar-SA" sz="1600" dirty="0">
                <a:solidFill>
                  <a:schemeClr val="dk1"/>
                </a:solidFill>
                <a:latin typeface="Lato"/>
                <a:ea typeface="Lato"/>
                <a:cs typeface="Lato"/>
                <a:sym typeface="Lato"/>
              </a:rPr>
              <a:t>يحتاج هذا النشاط إلى الماء، احرصي على اتخاذ التدابير اللازمة.</a:t>
            </a:r>
          </a:p>
          <a:p>
            <a:pPr marL="285750" marR="0" lvl="0" indent="-171450" algn="l" rtl="0">
              <a:spcBef>
                <a:spcPts val="0"/>
              </a:spcBef>
              <a:spcAft>
                <a:spcPts val="0"/>
              </a:spcAft>
              <a:buClr>
                <a:schemeClr val="dk1"/>
              </a:buClr>
              <a:buSzPts val="1800"/>
              <a:buFont typeface="Arial"/>
              <a:buNone/>
            </a:pPr>
            <a:endParaRPr sz="2000" dirty="0">
              <a:solidFill>
                <a:schemeClr val="dk1"/>
              </a:solidFill>
              <a:latin typeface="Lato"/>
              <a:ea typeface="Lato"/>
              <a:cs typeface="Lato"/>
              <a:sym typeface="Lato"/>
            </a:endParaRPr>
          </a:p>
        </p:txBody>
      </p:sp>
      <p:sp>
        <p:nvSpPr>
          <p:cNvPr id="913" name="Google Shape;913;p56"/>
          <p:cNvSpPr txBox="1"/>
          <p:nvPr/>
        </p:nvSpPr>
        <p:spPr>
          <a:xfrm>
            <a:off x="6403429" y="3428761"/>
            <a:ext cx="27431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24" name="Group 23">
            <a:extLst>
              <a:ext uri="{FF2B5EF4-FFF2-40B4-BE49-F238E27FC236}">
                <a16:creationId xmlns:a16="http://schemas.microsoft.com/office/drawing/2014/main" id="{B63734F4-2F51-4EFB-B657-CDC99C14891E}"/>
              </a:ext>
            </a:extLst>
          </p:cNvPr>
          <p:cNvGrpSpPr/>
          <p:nvPr/>
        </p:nvGrpSpPr>
        <p:grpSpPr>
          <a:xfrm>
            <a:off x="5073251" y="3395"/>
            <a:ext cx="3777953" cy="707571"/>
            <a:chOff x="5046380" y="28112"/>
            <a:chExt cx="3777953" cy="707571"/>
          </a:xfrm>
        </p:grpSpPr>
        <p:sp>
          <p:nvSpPr>
            <p:cNvPr id="25" name="TextBox 24">
              <a:extLst>
                <a:ext uri="{FF2B5EF4-FFF2-40B4-BE49-F238E27FC236}">
                  <a16:creationId xmlns:a16="http://schemas.microsoft.com/office/drawing/2014/main" id="{64F8BB12-F03E-4745-8333-C12E99B2AD70}"/>
                </a:ext>
              </a:extLst>
            </p:cNvPr>
            <p:cNvSpPr txBox="1"/>
            <p:nvPr/>
          </p:nvSpPr>
          <p:spPr>
            <a:xfrm>
              <a:off x="5046380" y="385505"/>
              <a:ext cx="2982305" cy="338554"/>
            </a:xfrm>
            <a:prstGeom prst="rect">
              <a:avLst/>
            </a:prstGeom>
            <a:noFill/>
          </p:spPr>
          <p:txBody>
            <a:bodyPr wrap="square" rtlCol="0">
              <a:spAutoFit/>
            </a:bodyPr>
            <a:lstStyle/>
            <a:p>
              <a:pPr algn="r" rtl="1"/>
              <a:r>
                <a:rPr lang="ar-OM" sz="1600" b="1" dirty="0">
                  <a:solidFill>
                    <a:schemeClr val="accent1">
                      <a:lumMod val="75000"/>
                    </a:schemeClr>
                  </a:solidFill>
                </a:rPr>
                <a:t>جميع الأعمار                   </a:t>
              </a:r>
              <a:r>
                <a:rPr lang="en-GB" sz="1600" b="1" dirty="0">
                  <a:solidFill>
                    <a:schemeClr val="accent1">
                      <a:lumMod val="75000"/>
                    </a:schemeClr>
                  </a:solidFill>
                </a:rPr>
                <a:t>15</a:t>
              </a:r>
              <a:r>
                <a:rPr lang="ar-OM" sz="1600" b="1" dirty="0">
                  <a:solidFill>
                    <a:schemeClr val="accent1">
                      <a:lumMod val="75000"/>
                    </a:schemeClr>
                  </a:solidFill>
                </a:rPr>
                <a:t> دقيقة</a:t>
              </a:r>
              <a:endParaRPr lang="en-US" sz="1600" b="1" dirty="0">
                <a:solidFill>
                  <a:schemeClr val="accent1">
                    <a:lumMod val="75000"/>
                  </a:schemeClr>
                </a:solidFill>
              </a:endParaRPr>
            </a:p>
          </p:txBody>
        </p:sp>
        <p:sp>
          <p:nvSpPr>
            <p:cNvPr id="26" name="Rectangle: Rounded Corners 25">
              <a:extLst>
                <a:ext uri="{FF2B5EF4-FFF2-40B4-BE49-F238E27FC236}">
                  <a16:creationId xmlns:a16="http://schemas.microsoft.com/office/drawing/2014/main" id="{7DEDC861-2225-47C9-BB8B-23DA2EFD9061}"/>
                </a:ext>
              </a:extLst>
            </p:cNvPr>
            <p:cNvSpPr/>
            <p:nvPr/>
          </p:nvSpPr>
          <p:spPr>
            <a:xfrm>
              <a:off x="5198767" y="28112"/>
              <a:ext cx="3625566" cy="707571"/>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a:extLst>
                <a:ext uri="{FF2B5EF4-FFF2-40B4-BE49-F238E27FC236}">
                  <a16:creationId xmlns:a16="http://schemas.microsoft.com/office/drawing/2014/main" id="{9FB436B3-9952-409C-A319-7D5515CB41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8557" y="267903"/>
              <a:ext cx="526597" cy="390072"/>
            </a:xfrm>
            <a:prstGeom prst="rect">
              <a:avLst/>
            </a:prstGeom>
          </p:spPr>
        </p:pic>
        <p:pic>
          <p:nvPicPr>
            <p:cNvPr id="28" name="Graphic 27">
              <a:extLst>
                <a:ext uri="{FF2B5EF4-FFF2-40B4-BE49-F238E27FC236}">
                  <a16:creationId xmlns:a16="http://schemas.microsoft.com/office/drawing/2014/main" id="{CF735685-7DA1-477C-AFF5-E1D01D0ABD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7371" y="258825"/>
              <a:ext cx="406291" cy="406291"/>
            </a:xfrm>
            <a:prstGeom prst="rect">
              <a:avLst/>
            </a:prstGeom>
          </p:spPr>
        </p:pic>
      </p:grpSp>
      <p:sp>
        <p:nvSpPr>
          <p:cNvPr id="29" name="Rectangle: Rounded Corners 28">
            <a:extLst>
              <a:ext uri="{FF2B5EF4-FFF2-40B4-BE49-F238E27FC236}">
                <a16:creationId xmlns:a16="http://schemas.microsoft.com/office/drawing/2014/main" id="{BDE99A10-7CE9-44B9-B200-D571AACA576E}"/>
              </a:ext>
            </a:extLst>
          </p:cNvPr>
          <p:cNvSpPr/>
          <p:nvPr/>
        </p:nvSpPr>
        <p:spPr>
          <a:xfrm>
            <a:off x="756688" y="678477"/>
            <a:ext cx="3610497" cy="137391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a:solidFill>
                  <a:schemeClr val="bg2"/>
                </a:solidFill>
                <a:latin typeface="+mj-lt"/>
              </a:rPr>
              <a:t>تموجات السلام</a:t>
            </a:r>
            <a:endParaRPr lang="en-GB" sz="3200" b="1" dirty="0">
              <a:solidFill>
                <a:schemeClr val="bg2"/>
              </a:solidFill>
              <a:latin typeface="+mj-lt"/>
            </a:endParaRPr>
          </a:p>
          <a:p>
            <a:pPr algn="ctr" rtl="1"/>
            <a:r>
              <a:rPr lang="en-GB" sz="1800" dirty="0">
                <a:solidFill>
                  <a:schemeClr val="bg2"/>
                </a:solidFill>
                <a:latin typeface="+mj-lt"/>
              </a:rPr>
              <a:t>)</a:t>
            </a:r>
            <a:r>
              <a:rPr lang="ar-OM" sz="1800" dirty="0">
                <a:solidFill>
                  <a:schemeClr val="bg2"/>
                </a:solidFill>
                <a:latin typeface="+mj-lt"/>
              </a:rPr>
              <a:t>صفحة معلومات القائدة</a:t>
            </a:r>
            <a:r>
              <a:rPr lang="en-GB" sz="1800" dirty="0">
                <a:solidFill>
                  <a:schemeClr val="bg2"/>
                </a:solidFill>
                <a:latin typeface="+mj-lt"/>
              </a:rPr>
              <a:t>(</a:t>
            </a:r>
          </a:p>
        </p:txBody>
      </p:sp>
      <p:sp>
        <p:nvSpPr>
          <p:cNvPr id="34" name="Footer Placeholder 7">
            <a:extLst>
              <a:ext uri="{FF2B5EF4-FFF2-40B4-BE49-F238E27FC236}">
                <a16:creationId xmlns:a16="http://schemas.microsoft.com/office/drawing/2014/main" id="{32EC3F03-F6D9-4206-BECD-BA9C8E10032D}"/>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57"/>
          <p:cNvSpPr txBox="1"/>
          <p:nvPr/>
        </p:nvSpPr>
        <p:spPr>
          <a:xfrm>
            <a:off x="812800" y="2502727"/>
            <a:ext cx="6886780" cy="3170058"/>
          </a:xfrm>
          <a:prstGeom prst="rect">
            <a:avLst/>
          </a:prstGeom>
          <a:noFill/>
          <a:ln>
            <a:noFill/>
          </a:ln>
        </p:spPr>
        <p:txBody>
          <a:bodyPr spcFirstLastPara="1" wrap="square" lIns="91425" tIns="45700" rIns="91425" bIns="45700" anchor="t" anchorCtr="0">
            <a:spAutoFit/>
          </a:bodyPr>
          <a:lstStyle/>
          <a:p>
            <a:pPr marL="342900" indent="-342900" algn="just" rtl="1" fontAlgn="base">
              <a:buFont typeface="+mj-lt"/>
              <a:buAutoNum type="arabicPeriod"/>
            </a:pPr>
            <a:r>
              <a:rPr lang="ar-SA" sz="2000" dirty="0">
                <a:latin typeface="Simplified Arabic" panose="02020603050405020304" pitchFamily="18" charset="-78"/>
                <a:cs typeface="Simplified Arabic" panose="02020603050405020304" pitchFamily="18" charset="-78"/>
              </a:rPr>
              <a:t>أ</a:t>
            </a:r>
            <a:r>
              <a:rPr lang="en-US" sz="2000" dirty="0">
                <a:latin typeface="Simplified Arabic" panose="02020603050405020304" pitchFamily="18" charset="-78"/>
                <a:cs typeface="Simplified Arabic" panose="02020603050405020304" pitchFamily="18" charset="-78"/>
              </a:rPr>
              <a:t>غمض</a:t>
            </a:r>
            <a:r>
              <a:rPr lang="ar-SA" sz="2000" dirty="0">
                <a:latin typeface="Simplified Arabic" panose="02020603050405020304" pitchFamily="18" charset="-78"/>
                <a:cs typeface="Simplified Arabic" panose="02020603050405020304" pitchFamily="18" charset="-78"/>
              </a:rPr>
              <a:t>ي</a:t>
            </a:r>
            <a:r>
              <a:rPr lang="en-US" sz="2000" dirty="0">
                <a:latin typeface="Simplified Arabic" panose="02020603050405020304" pitchFamily="18" charset="-78"/>
                <a:cs typeface="Simplified Arabic" panose="02020603050405020304" pitchFamily="18" charset="-78"/>
              </a:rPr>
              <a:t> عينيك واستمع</a:t>
            </a:r>
            <a:r>
              <a:rPr lang="ar-SA" sz="2000" dirty="0">
                <a:latin typeface="Simplified Arabic" panose="02020603050405020304" pitchFamily="18" charset="-78"/>
                <a:cs typeface="Simplified Arabic" panose="02020603050405020304" pitchFamily="18" charset="-78"/>
              </a:rPr>
              <a:t>ي</a:t>
            </a:r>
            <a:r>
              <a:rPr lang="en-US" sz="2000" dirty="0">
                <a:latin typeface="Simplified Arabic" panose="02020603050405020304" pitchFamily="18" charset="-78"/>
                <a:cs typeface="Simplified Arabic" panose="02020603050405020304" pitchFamily="18" charset="-78"/>
              </a:rPr>
              <a:t> إلى الراوي​</a:t>
            </a:r>
          </a:p>
          <a:p>
            <a:pPr marL="342900" indent="-342900" algn="just" rtl="1" fontAlgn="base">
              <a:buFont typeface="+mj-lt"/>
              <a:buAutoNum type="arabicPeriod"/>
            </a:pPr>
            <a:r>
              <a:rPr lang="en-US" sz="2000" dirty="0">
                <a:latin typeface="Simplified Arabic" panose="02020603050405020304" pitchFamily="18" charset="-78"/>
                <a:cs typeface="Simplified Arabic" panose="02020603050405020304" pitchFamily="18" charset="-78"/>
              </a:rPr>
              <a:t>​</a:t>
            </a:r>
          </a:p>
          <a:p>
            <a:pPr marL="342900" indent="-342900" algn="just" rtl="1" fontAlgn="base">
              <a:buFont typeface="+mj-lt"/>
              <a:buAutoNum type="arabicPeriod"/>
            </a:pPr>
            <a:r>
              <a:rPr lang="en-US" sz="2000" b="1" dirty="0" err="1">
                <a:latin typeface="Simplified Arabic" panose="02020603050405020304" pitchFamily="18" charset="-78"/>
                <a:cs typeface="Simplified Arabic" panose="02020603050405020304" pitchFamily="18" charset="-78"/>
              </a:rPr>
              <a:t>الآن</a:t>
            </a:r>
            <a:r>
              <a:rPr lang="en-US" sz="2000" b="1" dirty="0">
                <a:latin typeface="Simplified Arabic" panose="02020603050405020304" pitchFamily="18" charset="-78"/>
                <a:cs typeface="Simplified Arabic" panose="02020603050405020304" pitchFamily="18" charset="-78"/>
              </a:rPr>
              <a:t> </a:t>
            </a:r>
            <a:r>
              <a:rPr lang="en-US" sz="2000" b="1" dirty="0" err="1">
                <a:latin typeface="Simplified Arabic" panose="02020603050405020304" pitchFamily="18" charset="-78"/>
                <a:cs typeface="Simplified Arabic" panose="02020603050405020304" pitchFamily="18" charset="-78"/>
              </a:rPr>
              <a:t>التقط</a:t>
            </a:r>
            <a:r>
              <a:rPr lang="ar-SA" sz="2000" b="1" dirty="0">
                <a:latin typeface="Simplified Arabic" panose="02020603050405020304" pitchFamily="18" charset="-78"/>
                <a:cs typeface="Simplified Arabic" panose="02020603050405020304" pitchFamily="18" charset="-78"/>
              </a:rPr>
              <a:t>ي</a:t>
            </a:r>
            <a:r>
              <a:rPr lang="en-US" sz="2000" b="1" dirty="0">
                <a:latin typeface="Simplified Arabic" panose="02020603050405020304" pitchFamily="18" charset="-78"/>
                <a:cs typeface="Simplified Arabic" panose="02020603050405020304" pitchFamily="18" charset="-78"/>
              </a:rPr>
              <a:t> </a:t>
            </a:r>
            <a:r>
              <a:rPr lang="en-US" sz="2000" b="1" dirty="0" err="1">
                <a:latin typeface="Simplified Arabic" panose="02020603050405020304" pitchFamily="18" charset="-78"/>
                <a:cs typeface="Simplified Arabic" panose="02020603050405020304" pitchFamily="18" charset="-78"/>
              </a:rPr>
              <a:t>الحصاة</a:t>
            </a:r>
            <a:r>
              <a:rPr lang="en-US" sz="2000" b="1" dirty="0">
                <a:latin typeface="Simplified Arabic" panose="02020603050405020304" pitchFamily="18" charset="-78"/>
                <a:cs typeface="Simplified Arabic" panose="02020603050405020304" pitchFamily="18" charset="-78"/>
              </a:rPr>
              <a:t> </a:t>
            </a:r>
            <a:r>
              <a:rPr lang="en-US" sz="2000" b="1" dirty="0" err="1">
                <a:latin typeface="Simplified Arabic" panose="02020603050405020304" pitchFamily="18" charset="-78"/>
                <a:cs typeface="Simplified Arabic" panose="02020603050405020304" pitchFamily="18" charset="-78"/>
              </a:rPr>
              <a:t>وأغلق</a:t>
            </a:r>
            <a:r>
              <a:rPr lang="ar-SA" sz="2000" b="1" dirty="0">
                <a:latin typeface="Simplified Arabic" panose="02020603050405020304" pitchFamily="18" charset="-78"/>
                <a:cs typeface="Simplified Arabic" panose="02020603050405020304" pitchFamily="18" charset="-78"/>
              </a:rPr>
              <a:t>ي</a:t>
            </a:r>
            <a:r>
              <a:rPr lang="en-US" sz="2000" b="1" dirty="0">
                <a:latin typeface="Simplified Arabic" panose="02020603050405020304" pitchFamily="18" charset="-78"/>
                <a:cs typeface="Simplified Arabic" panose="02020603050405020304" pitchFamily="18" charset="-78"/>
              </a:rPr>
              <a:t> عينيك</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كيف</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تشعر</a:t>
            </a:r>
            <a:r>
              <a:rPr lang="ar-SA" sz="2000" dirty="0">
                <a:latin typeface="Simplified Arabic" panose="02020603050405020304" pitchFamily="18" charset="-78"/>
                <a:cs typeface="Simplified Arabic" panose="02020603050405020304" pitchFamily="18" charset="-78"/>
              </a:rPr>
              <a:t>ين</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بها</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في</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يدك</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أين</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تعتقد</a:t>
            </a:r>
            <a:r>
              <a:rPr lang="ar-SA" sz="2000" dirty="0">
                <a:latin typeface="Simplified Arabic" panose="02020603050405020304" pitchFamily="18" charset="-78"/>
                <a:cs typeface="Simplified Arabic" panose="02020603050405020304" pitchFamily="18" charset="-78"/>
              </a:rPr>
              <a:t>ين</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أنها</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كا</a:t>
            </a:r>
            <a:r>
              <a:rPr lang="ar-SA" sz="2000" dirty="0">
                <a:latin typeface="Simplified Arabic" panose="02020603050405020304" pitchFamily="18" charset="-78"/>
                <a:cs typeface="Simplified Arabic" panose="02020603050405020304" pitchFamily="18" charset="-78"/>
              </a:rPr>
              <a:t>ن</a:t>
            </a:r>
            <a:r>
              <a:rPr lang="en-US" sz="2000" dirty="0">
                <a:latin typeface="Simplified Arabic" panose="02020603050405020304" pitchFamily="18" charset="-78"/>
                <a:cs typeface="Simplified Arabic" panose="02020603050405020304" pitchFamily="18" charset="-78"/>
              </a:rPr>
              <a:t>ت؟ </a:t>
            </a:r>
            <a:r>
              <a:rPr lang="en-US" sz="2000" dirty="0" err="1">
                <a:latin typeface="Simplified Arabic" panose="02020603050405020304" pitchFamily="18" charset="-78"/>
                <a:cs typeface="Simplified Arabic" panose="02020603050405020304" pitchFamily="18" charset="-78"/>
              </a:rPr>
              <a:t>فكر</a:t>
            </a:r>
            <a:r>
              <a:rPr lang="ar-SA" sz="2000" dirty="0">
                <a:latin typeface="Simplified Arabic" panose="02020603050405020304" pitchFamily="18" charset="-78"/>
                <a:cs typeface="Simplified Arabic" panose="02020603050405020304" pitchFamily="18" charset="-78"/>
              </a:rPr>
              <a:t>ي</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في</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الرحلة</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التي</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مرت</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بها</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واللحظات</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المدهشة</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والمبهجة</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والهادئة</a:t>
            </a:r>
            <a:r>
              <a:rPr lang="ar-SA" sz="2000" dirty="0">
                <a:latin typeface="Simplified Arabic" panose="02020603050405020304" pitchFamily="18" charset="-78"/>
                <a:cs typeface="Simplified Arabic" panose="02020603050405020304" pitchFamily="18" charset="-78"/>
              </a:rPr>
              <a:t> ا</a:t>
            </a:r>
            <a:r>
              <a:rPr lang="en-US" sz="2000" dirty="0" err="1">
                <a:latin typeface="Simplified Arabic" panose="02020603050405020304" pitchFamily="18" charset="-78"/>
                <a:cs typeface="Simplified Arabic" panose="02020603050405020304" pitchFamily="18" charset="-78"/>
              </a:rPr>
              <a:t>لتي</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مرت</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خلالها</a:t>
            </a:r>
            <a:r>
              <a:rPr lang="en-US" sz="2000" dirty="0">
                <a:latin typeface="Simplified Arabic" panose="02020603050405020304" pitchFamily="18" charset="-78"/>
                <a:cs typeface="Simplified Arabic" panose="02020603050405020304" pitchFamily="18" charset="-78"/>
              </a:rPr>
              <a:t>​</a:t>
            </a:r>
          </a:p>
          <a:p>
            <a:pPr marL="342900" indent="-342900" algn="just" rtl="1" fontAlgn="base">
              <a:buFont typeface="+mj-lt"/>
              <a:buAutoNum type="arabicPeriod"/>
            </a:pPr>
            <a:r>
              <a:rPr lang="en-US" sz="2000" dirty="0">
                <a:latin typeface="Simplified Arabic" panose="02020603050405020304" pitchFamily="18" charset="-78"/>
                <a:cs typeface="Simplified Arabic" panose="02020603050405020304" pitchFamily="18" charset="-78"/>
              </a:rPr>
              <a:t>​</a:t>
            </a:r>
            <a:r>
              <a:rPr lang="en-US" sz="2000" dirty="0" err="1">
                <a:latin typeface="Simplified Arabic" panose="02020603050405020304" pitchFamily="18" charset="-78"/>
                <a:cs typeface="Simplified Arabic" panose="02020603050405020304" pitchFamily="18" charset="-78"/>
              </a:rPr>
              <a:t>الآن</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خذ</a:t>
            </a:r>
            <a:r>
              <a:rPr lang="ar-SA" sz="2000" dirty="0">
                <a:latin typeface="Simplified Arabic" panose="02020603050405020304" pitchFamily="18" charset="-78"/>
                <a:cs typeface="Simplified Arabic" panose="02020603050405020304" pitchFamily="18" charset="-78"/>
              </a:rPr>
              <a:t>ي</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بعض</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الحصى</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وق</a:t>
            </a:r>
            <a:r>
              <a:rPr lang="ar-SA" sz="2000" dirty="0">
                <a:latin typeface="Simplified Arabic" panose="02020603050405020304" pitchFamily="18" charset="-78"/>
                <a:cs typeface="Simplified Arabic" panose="02020603050405020304" pitchFamily="18" charset="-78"/>
              </a:rPr>
              <a:t>ومي</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بإسقاطها</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معاً</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في</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الوعا</a:t>
            </a:r>
            <a:r>
              <a:rPr lang="ar-SA" sz="2000" dirty="0">
                <a:latin typeface="Simplified Arabic" panose="02020603050405020304" pitchFamily="18" charset="-78"/>
                <a:cs typeface="Simplified Arabic" panose="02020603050405020304" pitchFamily="18" charset="-78"/>
              </a:rPr>
              <a:t>ء-</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ماذا</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فعل</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الماء</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هذه</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المرة</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كيف</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تغير</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التموج</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هل</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كان</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هناك</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المزيد</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من</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الحركة</a:t>
            </a:r>
            <a:r>
              <a:rPr lang="en-US" sz="2000" dirty="0">
                <a:latin typeface="Simplified Arabic" panose="02020603050405020304" pitchFamily="18" charset="-78"/>
                <a:cs typeface="Simplified Arabic" panose="02020603050405020304" pitchFamily="18" charset="-78"/>
              </a:rPr>
              <a:t>؟​</a:t>
            </a:r>
          </a:p>
          <a:p>
            <a:pPr marL="342900" indent="-342900" algn="just" rtl="1" fontAlgn="base">
              <a:buFont typeface="+mj-lt"/>
              <a:buAutoNum type="arabicPeriod"/>
            </a:pPr>
            <a:r>
              <a:rPr lang="en-US" sz="2000" dirty="0">
                <a:latin typeface="Simplified Arabic" panose="02020603050405020304" pitchFamily="18" charset="-78"/>
                <a:cs typeface="Simplified Arabic" panose="02020603050405020304" pitchFamily="18" charset="-78"/>
              </a:rPr>
              <a:t>​</a:t>
            </a:r>
          </a:p>
          <a:p>
            <a:pPr marL="342900" indent="-342900" algn="just" rtl="1" fontAlgn="base">
              <a:buFont typeface="+mj-lt"/>
              <a:buAutoNum type="arabicPeriod"/>
            </a:pPr>
            <a:r>
              <a:rPr lang="en-US" sz="2000" dirty="0" err="1">
                <a:latin typeface="Simplified Arabic" panose="02020603050405020304" pitchFamily="18" charset="-78"/>
                <a:cs typeface="Simplified Arabic" panose="02020603050405020304" pitchFamily="18" charset="-78"/>
              </a:rPr>
              <a:t>اتخذ</a:t>
            </a:r>
            <a:r>
              <a:rPr lang="ar-SA" sz="2000" dirty="0">
                <a:latin typeface="Simplified Arabic" panose="02020603050405020304" pitchFamily="18" charset="-78"/>
                <a:cs typeface="Simplified Arabic" panose="02020603050405020304" pitchFamily="18" charset="-78"/>
              </a:rPr>
              <a:t>ي</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قرارًا</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بشأن</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إجراء</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ترغب</a:t>
            </a:r>
            <a:r>
              <a:rPr lang="ar-SA" sz="2000" dirty="0">
                <a:latin typeface="Simplified Arabic" panose="02020603050405020304" pitchFamily="18" charset="-78"/>
                <a:cs typeface="Simplified Arabic" panose="02020603050405020304" pitchFamily="18" charset="-78"/>
              </a:rPr>
              <a:t>ين</a:t>
            </a:r>
            <a:r>
              <a:rPr lang="en-US" sz="2000" dirty="0">
                <a:latin typeface="Simplified Arabic" panose="02020603050405020304" pitchFamily="18" charset="-78"/>
                <a:cs typeface="Simplified Arabic" panose="02020603050405020304" pitchFamily="18" charset="-78"/>
              </a:rPr>
              <a:t> </a:t>
            </a:r>
            <a:r>
              <a:rPr lang="ar-SA" sz="2000" dirty="0">
                <a:latin typeface="Simplified Arabic" panose="02020603050405020304" pitchFamily="18" charset="-78"/>
                <a:cs typeface="Simplified Arabic" panose="02020603050405020304" pitchFamily="18" charset="-78"/>
              </a:rPr>
              <a:t>ب</a:t>
            </a:r>
            <a:r>
              <a:rPr lang="en-US" sz="2000" dirty="0" err="1">
                <a:latin typeface="Simplified Arabic" panose="02020603050405020304" pitchFamily="18" charset="-78"/>
                <a:cs typeface="Simplified Arabic" panose="02020603050405020304" pitchFamily="18" charset="-78"/>
              </a:rPr>
              <a:t>اتخاذه</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خلال</a:t>
            </a:r>
            <a:r>
              <a:rPr lang="en-US" sz="2000" dirty="0">
                <a:latin typeface="Simplified Arabic" panose="02020603050405020304" pitchFamily="18" charset="-78"/>
                <a:cs typeface="Simplified Arabic" panose="02020603050405020304" pitchFamily="18" charset="-78"/>
              </a:rPr>
              <a:t> الأسبوع القادم </a:t>
            </a:r>
            <a:r>
              <a:rPr lang="en-US" sz="2000" dirty="0" err="1">
                <a:latin typeface="Simplified Arabic" panose="02020603050405020304" pitchFamily="18" charset="-78"/>
                <a:cs typeface="Simplified Arabic" panose="02020603050405020304" pitchFamily="18" charset="-78"/>
              </a:rPr>
              <a:t>لبناء</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هذا</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الشعور</a:t>
            </a:r>
            <a:r>
              <a:rPr lang="en-US" sz="2000" dirty="0">
                <a:latin typeface="Simplified Arabic" panose="02020603050405020304" pitchFamily="18" charset="-78"/>
                <a:cs typeface="Simplified Arabic" panose="02020603050405020304" pitchFamily="18" charset="-78"/>
              </a:rPr>
              <a:t> </a:t>
            </a:r>
            <a:r>
              <a:rPr lang="en-US" sz="2000" dirty="0" err="1">
                <a:latin typeface="Simplified Arabic" panose="02020603050405020304" pitchFamily="18" charset="-78"/>
                <a:cs typeface="Simplified Arabic" panose="02020603050405020304" pitchFamily="18" charset="-78"/>
              </a:rPr>
              <a:t>بالسلام</a:t>
            </a:r>
            <a:endParaRPr lang="en-US" sz="2000" dirty="0">
              <a:latin typeface="Simplified Arabic" panose="02020603050405020304" pitchFamily="18" charset="-78"/>
              <a:cs typeface="Simplified Arabic" panose="02020603050405020304" pitchFamily="18" charset="-78"/>
            </a:endParaRPr>
          </a:p>
        </p:txBody>
      </p:sp>
      <p:grpSp>
        <p:nvGrpSpPr>
          <p:cNvPr id="923" name="Google Shape;923;p57"/>
          <p:cNvGrpSpPr/>
          <p:nvPr/>
        </p:nvGrpSpPr>
        <p:grpSpPr>
          <a:xfrm>
            <a:off x="603300" y="1442896"/>
            <a:ext cx="7544096" cy="728477"/>
            <a:chOff x="463144" y="881245"/>
            <a:chExt cx="7544096" cy="728477"/>
          </a:xfrm>
        </p:grpSpPr>
        <p:sp>
          <p:nvSpPr>
            <p:cNvPr id="924" name="Google Shape;924;p57"/>
            <p:cNvSpPr/>
            <p:nvPr/>
          </p:nvSpPr>
          <p:spPr>
            <a:xfrm>
              <a:off x="6583553" y="881245"/>
              <a:ext cx="1408447" cy="493708"/>
            </a:xfrm>
            <a:prstGeom prst="roundRect">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r" rtl="1">
                <a:spcBef>
                  <a:spcPts val="0"/>
                </a:spcBef>
                <a:spcAft>
                  <a:spcPts val="0"/>
                </a:spcAft>
                <a:buNone/>
              </a:pPr>
              <a:r>
                <a:rPr lang="ar-SA" sz="1800" b="1" dirty="0">
                  <a:solidFill>
                    <a:schemeClr val="dk1"/>
                  </a:solidFill>
                  <a:latin typeface="Lato"/>
                  <a:ea typeface="Lato"/>
                  <a:cs typeface="Lato"/>
                  <a:sym typeface="Lato"/>
                </a:rPr>
                <a:t>نشاط</a:t>
              </a:r>
              <a:endParaRPr dirty="0"/>
            </a:p>
            <a:p>
              <a:pPr marL="0" marR="0" lvl="0" indent="0" algn="l" rtl="0">
                <a:spcBef>
                  <a:spcPts val="0"/>
                </a:spcBef>
                <a:spcAft>
                  <a:spcPts val="0"/>
                </a:spcAft>
                <a:buNone/>
              </a:pPr>
              <a:endParaRPr sz="100" b="1" dirty="0">
                <a:solidFill>
                  <a:schemeClr val="dk1"/>
                </a:solidFill>
                <a:latin typeface="Lato"/>
                <a:ea typeface="Lato"/>
                <a:cs typeface="Lato"/>
                <a:sym typeface="Lato"/>
              </a:endParaRPr>
            </a:p>
            <a:p>
              <a:pPr marL="0" marR="0" lvl="0" indent="0" algn="l" rtl="0">
                <a:spcBef>
                  <a:spcPts val="0"/>
                </a:spcBef>
                <a:spcAft>
                  <a:spcPts val="0"/>
                </a:spcAft>
                <a:buNone/>
              </a:pPr>
              <a:endParaRPr sz="100" b="1" dirty="0">
                <a:solidFill>
                  <a:schemeClr val="dk1"/>
                </a:solidFill>
                <a:latin typeface="Lato"/>
                <a:ea typeface="Lato"/>
                <a:cs typeface="Lato"/>
                <a:sym typeface="Lato"/>
              </a:endParaRPr>
            </a:p>
            <a:p>
              <a:pPr marL="0" marR="0" lvl="0" indent="0" algn="l" rtl="0">
                <a:spcBef>
                  <a:spcPts val="0"/>
                </a:spcBef>
                <a:spcAft>
                  <a:spcPts val="0"/>
                </a:spcAft>
                <a:buNone/>
              </a:pPr>
              <a:endParaRPr sz="100" b="1" dirty="0">
                <a:solidFill>
                  <a:schemeClr val="dk1"/>
                </a:solidFill>
                <a:latin typeface="Lato"/>
                <a:ea typeface="Lato"/>
                <a:cs typeface="Lato"/>
                <a:sym typeface="Lato"/>
              </a:endParaRPr>
            </a:p>
            <a:p>
              <a:pPr marL="0" marR="0" lvl="0" indent="0" algn="l" rtl="0">
                <a:spcBef>
                  <a:spcPts val="0"/>
                </a:spcBef>
                <a:spcAft>
                  <a:spcPts val="0"/>
                </a:spcAft>
                <a:buNone/>
              </a:pPr>
              <a:endParaRPr sz="100" b="1" dirty="0">
                <a:solidFill>
                  <a:schemeClr val="dk1"/>
                </a:solidFill>
                <a:latin typeface="Lato"/>
                <a:ea typeface="Lato"/>
                <a:cs typeface="Lato"/>
                <a:sym typeface="Lato"/>
              </a:endParaRPr>
            </a:p>
            <a:p>
              <a:pPr marL="0" marR="0" lvl="0" indent="0" algn="l" rtl="0">
                <a:spcBef>
                  <a:spcPts val="0"/>
                </a:spcBef>
                <a:spcAft>
                  <a:spcPts val="0"/>
                </a:spcAft>
                <a:buNone/>
              </a:pPr>
              <a:endParaRPr sz="100" b="1" dirty="0">
                <a:solidFill>
                  <a:schemeClr val="dk1"/>
                </a:solidFill>
                <a:latin typeface="Lato"/>
                <a:ea typeface="Lato"/>
                <a:cs typeface="Lato"/>
                <a:sym typeface="Lato"/>
              </a:endParaRPr>
            </a:p>
          </p:txBody>
        </p:sp>
        <p:sp>
          <p:nvSpPr>
            <p:cNvPr id="925" name="Google Shape;925;p57"/>
            <p:cNvSpPr/>
            <p:nvPr/>
          </p:nvSpPr>
          <p:spPr>
            <a:xfrm>
              <a:off x="463144" y="1201144"/>
              <a:ext cx="7544096" cy="408578"/>
            </a:xfrm>
            <a:prstGeom prst="roundRect">
              <a:avLst>
                <a:gd name="adj" fmla="val 16667"/>
              </a:avLst>
            </a:prstGeom>
            <a:solidFill>
              <a:schemeClr val="dk1"/>
            </a:solidFill>
            <a:ln>
              <a:noFill/>
            </a:ln>
          </p:spPr>
          <p:txBody>
            <a:bodyPr spcFirstLastPara="1" wrap="square" lIns="91425" tIns="45700" rIns="91425" bIns="45700" anchor="ctr" anchorCtr="0">
              <a:spAutoFit/>
            </a:bodyPr>
            <a:lstStyle/>
            <a:p>
              <a:pPr lvl="0" algn="r" rtl="1"/>
              <a:r>
                <a:rPr lang="en-GB" b="1" dirty="0">
                  <a:solidFill>
                    <a:schemeClr val="bg2"/>
                  </a:solidFill>
                </a:rPr>
                <a:t>ماذا سيحدث لو قامت عشرة ملايين مرشدة وفتيات كشافة باتخاذ إجراء واحد نحو السلام؟</a:t>
              </a:r>
              <a:endParaRPr dirty="0">
                <a:solidFill>
                  <a:schemeClr val="bg2"/>
                </a:solidFill>
              </a:endParaRPr>
            </a:p>
          </p:txBody>
        </p:sp>
      </p:grpSp>
      <p:sp>
        <p:nvSpPr>
          <p:cNvPr id="8" name="Rectangle: Rounded Corners 7">
            <a:extLst>
              <a:ext uri="{FF2B5EF4-FFF2-40B4-BE49-F238E27FC236}">
                <a16:creationId xmlns:a16="http://schemas.microsoft.com/office/drawing/2014/main" id="{0D97737B-B514-4775-9763-E541CAF0CC79}"/>
              </a:ext>
            </a:extLst>
          </p:cNvPr>
          <p:cNvSpPr/>
          <p:nvPr/>
        </p:nvSpPr>
        <p:spPr>
          <a:xfrm>
            <a:off x="6338865" y="352275"/>
            <a:ext cx="2721429" cy="6187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000" b="1" dirty="0">
                <a:latin typeface="+mj-lt"/>
              </a:rPr>
              <a:t>تموجات السلام</a:t>
            </a:r>
            <a:endParaRPr lang="en-GB" sz="2000" b="1" dirty="0">
              <a:latin typeface="+mj-lt"/>
            </a:endParaRPr>
          </a:p>
        </p:txBody>
      </p:sp>
      <p:sp>
        <p:nvSpPr>
          <p:cNvPr id="9" name="Footer Placeholder 7">
            <a:extLst>
              <a:ext uri="{FF2B5EF4-FFF2-40B4-BE49-F238E27FC236}">
                <a16:creationId xmlns:a16="http://schemas.microsoft.com/office/drawing/2014/main" id="{C917C008-8F63-4D54-A3BE-4C2652845F8D}"/>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pic>
        <p:nvPicPr>
          <p:cNvPr id="933" name="Google Shape;933;p58"/>
          <p:cNvPicPr preferRelativeResize="0"/>
          <p:nvPr/>
        </p:nvPicPr>
        <p:blipFill rotWithShape="1">
          <a:blip r:embed="rId3">
            <a:alphaModFix/>
          </a:blip>
          <a:srcRect/>
          <a:stretch/>
        </p:blipFill>
        <p:spPr>
          <a:xfrm>
            <a:off x="3373488" y="3399331"/>
            <a:ext cx="3913971" cy="1993565"/>
          </a:xfrm>
          <a:prstGeom prst="rect">
            <a:avLst/>
          </a:prstGeom>
          <a:noFill/>
          <a:ln>
            <a:noFill/>
          </a:ln>
        </p:spPr>
      </p:pic>
      <p:grpSp>
        <p:nvGrpSpPr>
          <p:cNvPr id="935" name="Google Shape;935;p58"/>
          <p:cNvGrpSpPr/>
          <p:nvPr/>
        </p:nvGrpSpPr>
        <p:grpSpPr>
          <a:xfrm>
            <a:off x="935493" y="1595765"/>
            <a:ext cx="5664380" cy="827257"/>
            <a:chOff x="453909" y="782465"/>
            <a:chExt cx="5664380" cy="827257"/>
          </a:xfrm>
        </p:grpSpPr>
        <p:sp>
          <p:nvSpPr>
            <p:cNvPr id="936" name="Google Shape;936;p58"/>
            <p:cNvSpPr/>
            <p:nvPr/>
          </p:nvSpPr>
          <p:spPr>
            <a:xfrm>
              <a:off x="4696830" y="782465"/>
              <a:ext cx="1408447" cy="732071"/>
            </a:xfrm>
            <a:prstGeom prst="roundRect">
              <a:avLst>
                <a:gd name="adj" fmla="val 16667"/>
              </a:avLst>
            </a:prstGeom>
            <a:noFill/>
            <a:ln w="28575" cap="flat" cmpd="sng">
              <a:solidFill>
                <a:schemeClr val="dk2"/>
              </a:solidFill>
              <a:prstDash val="solid"/>
              <a:round/>
              <a:headEnd type="none" w="sm" len="sm"/>
              <a:tailEnd type="none" w="sm" len="sm"/>
            </a:ln>
          </p:spPr>
          <p:txBody>
            <a:bodyPr spcFirstLastPara="1" wrap="square" lIns="91425" tIns="45700" rIns="91425" bIns="45700" anchor="ctr" anchorCtr="0">
              <a:spAutoFit/>
            </a:bodyPr>
            <a:lstStyle/>
            <a:p>
              <a:pPr marL="0" marR="0" lvl="0" indent="0" algn="r" rtl="1">
                <a:spcBef>
                  <a:spcPts val="0"/>
                </a:spcBef>
                <a:spcAft>
                  <a:spcPts val="0"/>
                </a:spcAft>
                <a:buNone/>
              </a:pPr>
              <a:r>
                <a:rPr lang="ar-SA" b="1" dirty="0">
                  <a:solidFill>
                    <a:schemeClr val="dk1"/>
                  </a:solidFill>
                  <a:latin typeface="Lato"/>
                  <a:ea typeface="Lato"/>
                  <a:cs typeface="Lato"/>
                  <a:sym typeface="Lato"/>
                </a:rPr>
                <a:t>نشاط</a:t>
              </a:r>
              <a:endParaRPr lang="en-GB" b="1" dirty="0">
                <a:solidFill>
                  <a:schemeClr val="dk1"/>
                </a:solidFill>
                <a:latin typeface="Lato"/>
                <a:ea typeface="Lato"/>
                <a:cs typeface="Lato"/>
                <a:sym typeface="Lato"/>
              </a:endParaRPr>
            </a:p>
            <a:p>
              <a:pPr marL="0" marR="0" lvl="0" indent="0" algn="r" rtl="1">
                <a:spcBef>
                  <a:spcPts val="0"/>
                </a:spcBef>
                <a:spcAft>
                  <a:spcPts val="0"/>
                </a:spcAft>
                <a:buNone/>
              </a:pPr>
              <a:endParaRPr lang="en-GB" b="1" dirty="0">
                <a:solidFill>
                  <a:schemeClr val="dk1"/>
                </a:solidFill>
                <a:latin typeface="Lato"/>
                <a:ea typeface="Lato"/>
                <a:cs typeface="Lato"/>
                <a:sym typeface="Lato"/>
              </a:endParaRPr>
            </a:p>
            <a:p>
              <a:pPr marL="0" marR="0" lvl="0" indent="0" algn="r" rtl="1">
                <a:spcBef>
                  <a:spcPts val="0"/>
                </a:spcBef>
                <a:spcAft>
                  <a:spcPts val="0"/>
                </a:spcAft>
                <a:buNone/>
              </a:pPr>
              <a:endParaRPr sz="100" b="1" dirty="0">
                <a:solidFill>
                  <a:schemeClr val="dk1"/>
                </a:solidFill>
                <a:latin typeface="Lato"/>
                <a:ea typeface="Lato"/>
                <a:cs typeface="Lato"/>
                <a:sym typeface="Lato"/>
              </a:endParaRPr>
            </a:p>
          </p:txBody>
        </p:sp>
        <p:sp>
          <p:nvSpPr>
            <p:cNvPr id="937" name="Google Shape;937;p58"/>
            <p:cNvSpPr/>
            <p:nvPr/>
          </p:nvSpPr>
          <p:spPr>
            <a:xfrm>
              <a:off x="453909" y="1201144"/>
              <a:ext cx="5664380" cy="408578"/>
            </a:xfrm>
            <a:prstGeom prst="roundRect">
              <a:avLst>
                <a:gd name="adj" fmla="val 22262"/>
              </a:avLst>
            </a:prstGeom>
            <a:solidFill>
              <a:schemeClr val="dk2"/>
            </a:solidFill>
            <a:ln>
              <a:noFill/>
            </a:ln>
          </p:spPr>
          <p:txBody>
            <a:bodyPr spcFirstLastPara="1" wrap="square" lIns="91425" tIns="45700" rIns="91425" bIns="45700" anchor="ctr" anchorCtr="0">
              <a:spAutoFit/>
            </a:bodyPr>
            <a:lstStyle/>
            <a:p>
              <a:pPr marL="0" marR="0" lvl="0" indent="0" algn="r" rtl="1">
                <a:spcBef>
                  <a:spcPts val="0"/>
                </a:spcBef>
                <a:spcAft>
                  <a:spcPts val="0"/>
                </a:spcAft>
                <a:buNone/>
              </a:pPr>
              <a:r>
                <a:rPr lang="ar-SA" dirty="0">
                  <a:solidFill>
                    <a:schemeClr val="dk1"/>
                  </a:solidFill>
                  <a:latin typeface="Lato"/>
                  <a:sym typeface="Lato"/>
                </a:rPr>
                <a:t>جددي وعدك والتزامك بناء السلام ورسم مستقبل إيجابي</a:t>
              </a:r>
              <a:endParaRPr dirty="0"/>
            </a:p>
          </p:txBody>
        </p:sp>
      </p:grpSp>
      <p:grpSp>
        <p:nvGrpSpPr>
          <p:cNvPr id="938" name="Google Shape;938;p58"/>
          <p:cNvGrpSpPr/>
          <p:nvPr/>
        </p:nvGrpSpPr>
        <p:grpSpPr>
          <a:xfrm>
            <a:off x="666800" y="3179964"/>
            <a:ext cx="2379482" cy="3176391"/>
            <a:chOff x="1097276" y="3545901"/>
            <a:chExt cx="1909579" cy="2925020"/>
          </a:xfrm>
        </p:grpSpPr>
        <p:pic>
          <p:nvPicPr>
            <p:cNvPr id="939" name="Google Shape;939;p58"/>
            <p:cNvPicPr preferRelativeResize="0"/>
            <p:nvPr/>
          </p:nvPicPr>
          <p:blipFill rotWithShape="1">
            <a:blip r:embed="rId4">
              <a:alphaModFix/>
            </a:blip>
            <a:srcRect/>
            <a:stretch/>
          </p:blipFill>
          <p:spPr>
            <a:xfrm>
              <a:off x="1572634" y="3932158"/>
              <a:ext cx="891665" cy="1176630"/>
            </a:xfrm>
            <a:prstGeom prst="rect">
              <a:avLst/>
            </a:prstGeom>
            <a:noFill/>
            <a:ln>
              <a:noFill/>
            </a:ln>
          </p:spPr>
        </p:pic>
        <p:pic>
          <p:nvPicPr>
            <p:cNvPr id="940" name="Google Shape;940;p58"/>
            <p:cNvPicPr preferRelativeResize="0"/>
            <p:nvPr/>
          </p:nvPicPr>
          <p:blipFill rotWithShape="1">
            <a:blip r:embed="rId4">
              <a:alphaModFix/>
            </a:blip>
            <a:srcRect/>
            <a:stretch/>
          </p:blipFill>
          <p:spPr>
            <a:xfrm>
              <a:off x="1616995" y="5104159"/>
              <a:ext cx="891665" cy="1176630"/>
            </a:xfrm>
            <a:prstGeom prst="rect">
              <a:avLst/>
            </a:prstGeom>
            <a:noFill/>
            <a:ln>
              <a:noFill/>
            </a:ln>
          </p:spPr>
        </p:pic>
        <p:sp>
          <p:nvSpPr>
            <p:cNvPr id="941" name="Google Shape;941;p58"/>
            <p:cNvSpPr/>
            <p:nvPr/>
          </p:nvSpPr>
          <p:spPr>
            <a:xfrm>
              <a:off x="1097277" y="4702473"/>
              <a:ext cx="1909575" cy="568044"/>
            </a:xfrm>
            <a:prstGeom prst="roundRect">
              <a:avLst>
                <a:gd name="adj" fmla="val 16667"/>
              </a:avLst>
            </a:prstGeom>
            <a:noFill/>
            <a:ln w="38100" cap="flat" cmpd="sng">
              <a:solidFill>
                <a:schemeClr val="dk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SA" sz="1600" b="1" dirty="0">
                  <a:solidFill>
                    <a:schemeClr val="dk1"/>
                  </a:solidFill>
                  <a:latin typeface="Lato"/>
                  <a:ea typeface="Lato"/>
                  <a:cs typeface="Lato"/>
                  <a:sym typeface="Lato"/>
                </a:rPr>
                <a:t>حافظي على قانون المرشدات او قانون فتيات الكشافة</a:t>
              </a:r>
              <a:endParaRPr dirty="0"/>
            </a:p>
          </p:txBody>
        </p:sp>
        <p:sp>
          <p:nvSpPr>
            <p:cNvPr id="942" name="Google Shape;942;p58"/>
            <p:cNvSpPr/>
            <p:nvPr/>
          </p:nvSpPr>
          <p:spPr>
            <a:xfrm>
              <a:off x="1097276" y="5902878"/>
              <a:ext cx="1909575" cy="568043"/>
            </a:xfrm>
            <a:prstGeom prst="roundRect">
              <a:avLst>
                <a:gd name="adj" fmla="val 16667"/>
              </a:avLst>
            </a:prstGeom>
            <a:noFill/>
            <a:ln w="38100" cap="flat" cmpd="sng">
              <a:solidFill>
                <a:schemeClr val="dk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SA" sz="1600" b="1" dirty="0">
                  <a:solidFill>
                    <a:schemeClr val="dk1"/>
                  </a:solidFill>
                  <a:latin typeface="Lato"/>
                  <a:ea typeface="Lato"/>
                  <a:cs typeface="Lato"/>
                  <a:sym typeface="Lato"/>
                </a:rPr>
                <a:t>ساعدي مجتمعك وبلدك</a:t>
              </a:r>
              <a:endParaRPr dirty="0"/>
            </a:p>
          </p:txBody>
        </p:sp>
        <p:sp>
          <p:nvSpPr>
            <p:cNvPr id="943" name="Google Shape;943;p58"/>
            <p:cNvSpPr/>
            <p:nvPr/>
          </p:nvSpPr>
          <p:spPr>
            <a:xfrm>
              <a:off x="1097280" y="3545901"/>
              <a:ext cx="1909575" cy="572886"/>
            </a:xfrm>
            <a:prstGeom prst="roundRect">
              <a:avLst>
                <a:gd name="adj" fmla="val 16667"/>
              </a:avLst>
            </a:prstGeom>
            <a:noFill/>
            <a:ln w="38100" cap="flat" cmpd="sng">
              <a:solidFill>
                <a:schemeClr val="dk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SA" sz="1600" b="1" dirty="0">
                  <a:solidFill>
                    <a:schemeClr val="dk1"/>
                  </a:solidFill>
                  <a:latin typeface="Lato"/>
                  <a:ea typeface="Lato"/>
                  <a:cs typeface="Lato"/>
                  <a:sym typeface="Lato"/>
                </a:rPr>
                <a:t>كوني النسخة الأفضل من نفسك</a:t>
              </a:r>
              <a:endParaRPr dirty="0"/>
            </a:p>
          </p:txBody>
        </p:sp>
      </p:grpSp>
      <p:pic>
        <p:nvPicPr>
          <p:cNvPr id="944" name="Google Shape;944;p58"/>
          <p:cNvPicPr preferRelativeResize="0"/>
          <p:nvPr/>
        </p:nvPicPr>
        <p:blipFill rotWithShape="1">
          <a:blip r:embed="rId5">
            <a:alphaModFix/>
          </a:blip>
          <a:srcRect/>
          <a:stretch/>
        </p:blipFill>
        <p:spPr>
          <a:xfrm>
            <a:off x="7054856" y="3542909"/>
            <a:ext cx="1744848" cy="3699974"/>
          </a:xfrm>
          <a:prstGeom prst="rect">
            <a:avLst/>
          </a:prstGeom>
          <a:noFill/>
          <a:ln>
            <a:noFill/>
          </a:ln>
        </p:spPr>
      </p:pic>
      <p:sp>
        <p:nvSpPr>
          <p:cNvPr id="945" name="Google Shape;945;p58"/>
          <p:cNvSpPr txBox="1"/>
          <p:nvPr/>
        </p:nvSpPr>
        <p:spPr>
          <a:xfrm>
            <a:off x="3478576" y="3631230"/>
            <a:ext cx="3301868"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SA" sz="2400" b="1" dirty="0">
                <a:solidFill>
                  <a:schemeClr val="dk1"/>
                </a:solidFill>
                <a:latin typeface="Lato"/>
                <a:ea typeface="Lato"/>
                <a:cs typeface="Lato"/>
                <a:sym typeface="Lato"/>
              </a:rPr>
              <a:t>اختتمي أنشطة يوم الذكرى العالمي بحفل لوعد المرشدات</a:t>
            </a:r>
            <a:endParaRPr dirty="0"/>
          </a:p>
        </p:txBody>
      </p:sp>
      <p:grpSp>
        <p:nvGrpSpPr>
          <p:cNvPr id="3" name="Group 2">
            <a:extLst>
              <a:ext uri="{FF2B5EF4-FFF2-40B4-BE49-F238E27FC236}">
                <a16:creationId xmlns:a16="http://schemas.microsoft.com/office/drawing/2014/main" id="{DFC62C2B-EFB2-4C9B-9E6A-AA09B447E753}"/>
              </a:ext>
            </a:extLst>
          </p:cNvPr>
          <p:cNvGrpSpPr/>
          <p:nvPr/>
        </p:nvGrpSpPr>
        <p:grpSpPr>
          <a:xfrm>
            <a:off x="6947128" y="2000731"/>
            <a:ext cx="1960304" cy="1398600"/>
            <a:chOff x="10857953" y="1886652"/>
            <a:chExt cx="1960304" cy="1398600"/>
          </a:xfrm>
        </p:grpSpPr>
        <p:grpSp>
          <p:nvGrpSpPr>
            <p:cNvPr id="17" name="Group 16">
              <a:extLst>
                <a:ext uri="{FF2B5EF4-FFF2-40B4-BE49-F238E27FC236}">
                  <a16:creationId xmlns:a16="http://schemas.microsoft.com/office/drawing/2014/main" id="{78793EBF-1343-4AFE-81E2-9E95E4209374}"/>
                </a:ext>
              </a:extLst>
            </p:cNvPr>
            <p:cNvGrpSpPr/>
            <p:nvPr/>
          </p:nvGrpSpPr>
          <p:grpSpPr>
            <a:xfrm>
              <a:off x="10857953" y="1886652"/>
              <a:ext cx="1960304" cy="1398600"/>
              <a:chOff x="6760333" y="46057"/>
              <a:chExt cx="1960304" cy="1398600"/>
            </a:xfrm>
          </p:grpSpPr>
          <p:sp>
            <p:nvSpPr>
              <p:cNvPr id="18" name="TextBox 17">
                <a:extLst>
                  <a:ext uri="{FF2B5EF4-FFF2-40B4-BE49-F238E27FC236}">
                    <a16:creationId xmlns:a16="http://schemas.microsoft.com/office/drawing/2014/main" id="{37095ACD-F448-4C89-A180-923820CA216B}"/>
                  </a:ext>
                </a:extLst>
              </p:cNvPr>
              <p:cNvSpPr txBox="1"/>
              <p:nvPr/>
            </p:nvSpPr>
            <p:spPr>
              <a:xfrm>
                <a:off x="7031298" y="989191"/>
                <a:ext cx="963934" cy="350178"/>
              </a:xfrm>
              <a:prstGeom prst="rect">
                <a:avLst/>
              </a:prstGeom>
              <a:noFill/>
            </p:spPr>
            <p:txBody>
              <a:bodyPr wrap="square" rtlCol="0">
                <a:spAutoFit/>
              </a:bodyPr>
              <a:lstStyle/>
              <a:p>
                <a:pPr algn="r" rtl="1"/>
                <a:r>
                  <a:rPr lang="en-GB" sz="1600" b="1" dirty="0">
                    <a:solidFill>
                      <a:schemeClr val="tx2"/>
                    </a:solidFill>
                  </a:rPr>
                  <a:t>15</a:t>
                </a:r>
                <a:r>
                  <a:rPr lang="ar-OM" sz="1600" b="1" dirty="0">
                    <a:solidFill>
                      <a:schemeClr val="tx2"/>
                    </a:solidFill>
                  </a:rPr>
                  <a:t> دقيقة</a:t>
                </a:r>
                <a:endParaRPr lang="en-US" sz="1600" b="1" dirty="0">
                  <a:solidFill>
                    <a:schemeClr val="tx2"/>
                  </a:solidFill>
                </a:endParaRPr>
              </a:p>
            </p:txBody>
          </p:sp>
          <p:sp>
            <p:nvSpPr>
              <p:cNvPr id="19" name="Rectangle: Rounded Corners 18">
                <a:extLst>
                  <a:ext uri="{FF2B5EF4-FFF2-40B4-BE49-F238E27FC236}">
                    <a16:creationId xmlns:a16="http://schemas.microsoft.com/office/drawing/2014/main" id="{6EFFC503-E816-4D02-B9CF-5ADE3EC728B7}"/>
                  </a:ext>
                </a:extLst>
              </p:cNvPr>
              <p:cNvSpPr/>
              <p:nvPr/>
            </p:nvSpPr>
            <p:spPr>
              <a:xfrm>
                <a:off x="6760333" y="46057"/>
                <a:ext cx="1960304" cy="139860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pic>
            <p:nvPicPr>
              <p:cNvPr id="20" name="Graphic 19">
                <a:extLst>
                  <a:ext uri="{FF2B5EF4-FFF2-40B4-BE49-F238E27FC236}">
                    <a16:creationId xmlns:a16="http://schemas.microsoft.com/office/drawing/2014/main" id="{774B0511-8B19-4782-B55E-0D644BD799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6029" y="880278"/>
                <a:ext cx="526597" cy="390072"/>
              </a:xfrm>
              <a:prstGeom prst="rect">
                <a:avLst/>
              </a:prstGeom>
            </p:spPr>
          </p:pic>
          <p:pic>
            <p:nvPicPr>
              <p:cNvPr id="21" name="Graphic 20">
                <a:extLst>
                  <a:ext uri="{FF2B5EF4-FFF2-40B4-BE49-F238E27FC236}">
                    <a16:creationId xmlns:a16="http://schemas.microsoft.com/office/drawing/2014/main" id="{4C87795D-6152-4067-B59C-1D661C77EA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75256" y="300247"/>
                <a:ext cx="406291" cy="406291"/>
              </a:xfrm>
              <a:prstGeom prst="rect">
                <a:avLst/>
              </a:prstGeom>
            </p:spPr>
          </p:pic>
        </p:grpSp>
        <p:sp>
          <p:nvSpPr>
            <p:cNvPr id="23" name="TextBox 22">
              <a:extLst>
                <a:ext uri="{FF2B5EF4-FFF2-40B4-BE49-F238E27FC236}">
                  <a16:creationId xmlns:a16="http://schemas.microsoft.com/office/drawing/2014/main" id="{A42508B2-A7AC-41D9-BD06-F71F4244781C}"/>
                </a:ext>
              </a:extLst>
            </p:cNvPr>
            <p:cNvSpPr txBox="1"/>
            <p:nvPr/>
          </p:nvSpPr>
          <p:spPr>
            <a:xfrm>
              <a:off x="10857953" y="2183546"/>
              <a:ext cx="1360947" cy="380966"/>
            </a:xfrm>
            <a:prstGeom prst="rect">
              <a:avLst/>
            </a:prstGeom>
            <a:noFill/>
          </p:spPr>
          <p:txBody>
            <a:bodyPr wrap="square">
              <a:spAutoFit/>
            </a:bodyPr>
            <a:lstStyle/>
            <a:p>
              <a:r>
                <a:rPr lang="ar-OM" sz="1800" b="1" dirty="0">
                  <a:solidFill>
                    <a:schemeClr val="tx2"/>
                  </a:solidFill>
                </a:rPr>
                <a:t>جميع الأعمار </a:t>
              </a:r>
              <a:endParaRPr lang="en-GB" dirty="0">
                <a:solidFill>
                  <a:schemeClr val="tx2"/>
                </a:solidFill>
              </a:endParaRPr>
            </a:p>
          </p:txBody>
        </p:sp>
      </p:grpSp>
      <p:sp>
        <p:nvSpPr>
          <p:cNvPr id="25" name="Footer Placeholder 7">
            <a:extLst>
              <a:ext uri="{FF2B5EF4-FFF2-40B4-BE49-F238E27FC236}">
                <a16:creationId xmlns:a16="http://schemas.microsoft.com/office/drawing/2014/main" id="{12FCAFF0-43E1-4817-92BF-9CF9A8183615}"/>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24" name="TextBox 23">
            <a:extLst>
              <a:ext uri="{FF2B5EF4-FFF2-40B4-BE49-F238E27FC236}">
                <a16:creationId xmlns:a16="http://schemas.microsoft.com/office/drawing/2014/main" id="{3299EE67-C592-4EAA-9985-C1A4369E6C45}"/>
              </a:ext>
            </a:extLst>
          </p:cNvPr>
          <p:cNvSpPr txBox="1"/>
          <p:nvPr/>
        </p:nvSpPr>
        <p:spPr>
          <a:xfrm>
            <a:off x="2888559" y="83715"/>
            <a:ext cx="3567002" cy="1015663"/>
          </a:xfrm>
          <a:prstGeom prst="rect">
            <a:avLst/>
          </a:prstGeom>
          <a:noFill/>
        </p:spPr>
        <p:txBody>
          <a:bodyPr wrap="none" rtlCol="0">
            <a:spAutoFit/>
          </a:bodyPr>
          <a:lstStyle/>
          <a:p>
            <a:pPr algn="ctr"/>
            <a:r>
              <a:rPr lang="ar-SA" sz="6000" b="1" dirty="0">
                <a:solidFill>
                  <a:schemeClr val="bg1"/>
                </a:solidFill>
              </a:rPr>
              <a:t>وعدنا العالمي</a:t>
            </a:r>
            <a:endParaRPr lang="en-GB" sz="6000" b="1"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4" name="Google Shape;954;p59"/>
          <p:cNvSpPr txBox="1"/>
          <p:nvPr/>
        </p:nvSpPr>
        <p:spPr>
          <a:xfrm>
            <a:off x="1010336" y="2950924"/>
            <a:ext cx="6784518" cy="2677616"/>
          </a:xfrm>
          <a:prstGeom prst="rect">
            <a:avLst/>
          </a:prstGeom>
          <a:noFill/>
          <a:ln>
            <a:noFill/>
          </a:ln>
        </p:spPr>
        <p:txBody>
          <a:bodyPr spcFirstLastPara="1" wrap="square" lIns="91425" tIns="45700" rIns="91425" bIns="45700" anchor="t" anchorCtr="0">
            <a:spAutoFit/>
          </a:bodyPr>
          <a:lstStyle/>
          <a:p>
            <a:pPr marL="342900" marR="0" lvl="0" indent="-342900" algn="just" rtl="1">
              <a:spcBef>
                <a:spcPts val="0"/>
              </a:spcBef>
              <a:spcAft>
                <a:spcPts val="0"/>
              </a:spcAft>
              <a:buClr>
                <a:schemeClr val="dk1"/>
              </a:buClr>
              <a:buSzPts val="2000"/>
              <a:buFont typeface="Arial" panose="020B0604020202020204" pitchFamily="34" charset="0"/>
              <a:buChar char="•"/>
            </a:pPr>
            <a:r>
              <a:rPr lang="ar-SA" sz="2800" dirty="0">
                <a:solidFill>
                  <a:schemeClr val="dk1"/>
                </a:solidFill>
                <a:latin typeface="Lato"/>
                <a:ea typeface="Lato"/>
                <a:cs typeface="Lato"/>
                <a:sym typeface="Lato"/>
              </a:rPr>
              <a:t>اكتبي عما يمكنك القيام به (كتحول جيد) للمساعدة في بناء السلام.</a:t>
            </a:r>
          </a:p>
          <a:p>
            <a:pPr marL="342900" marR="0" lvl="0" indent="-342900" algn="just" rtl="1">
              <a:spcBef>
                <a:spcPts val="0"/>
              </a:spcBef>
              <a:spcAft>
                <a:spcPts val="0"/>
              </a:spcAft>
              <a:buClr>
                <a:schemeClr val="dk1"/>
              </a:buClr>
              <a:buSzPts val="2000"/>
              <a:buFont typeface="Arial" panose="020B0604020202020204" pitchFamily="34" charset="0"/>
              <a:buChar char="•"/>
            </a:pPr>
            <a:r>
              <a:rPr lang="ar-SA" sz="2800" dirty="0">
                <a:solidFill>
                  <a:schemeClr val="dk1"/>
                </a:solidFill>
                <a:latin typeface="Lato"/>
                <a:ea typeface="Lato"/>
                <a:cs typeface="Lato"/>
                <a:sym typeface="Lato"/>
              </a:rPr>
              <a:t>الآن انظري إلى وعد المرشدات وفتيات الكشافة في دول أخرى، واقرأي على الأقل وعد واحد من دولة أخرى.</a:t>
            </a:r>
          </a:p>
          <a:p>
            <a:pPr marL="342900" marR="0" lvl="0" indent="-342900" algn="just" rtl="1">
              <a:spcBef>
                <a:spcPts val="0"/>
              </a:spcBef>
              <a:spcAft>
                <a:spcPts val="0"/>
              </a:spcAft>
              <a:buClr>
                <a:schemeClr val="dk1"/>
              </a:buClr>
              <a:buSzPts val="2000"/>
              <a:buFont typeface="Arial" panose="020B0604020202020204" pitchFamily="34" charset="0"/>
              <a:buChar char="•"/>
            </a:pPr>
            <a:r>
              <a:rPr lang="ar-SA" sz="2800" dirty="0">
                <a:solidFill>
                  <a:schemeClr val="dk1"/>
                </a:solidFill>
                <a:latin typeface="Lato"/>
                <a:ea typeface="Lato"/>
                <a:cs typeface="Lato"/>
                <a:sym typeface="Lato"/>
              </a:rPr>
              <a:t>كيف يختلف هذا الوعد أو يتشابه مع الوعد في بلدك؟</a:t>
            </a:r>
            <a:endParaRPr lang="en-GB" sz="2800" dirty="0">
              <a:solidFill>
                <a:schemeClr val="dk1"/>
              </a:solidFill>
              <a:latin typeface="Lato"/>
              <a:ea typeface="Lato"/>
              <a:cs typeface="Lato"/>
              <a:sym typeface="Lato"/>
            </a:endParaRPr>
          </a:p>
          <a:p>
            <a:pPr marL="469900" marR="0" lvl="0" indent="-342900" algn="just" rtl="0">
              <a:spcBef>
                <a:spcPts val="0"/>
              </a:spcBef>
              <a:spcAft>
                <a:spcPts val="0"/>
              </a:spcAft>
              <a:buClr>
                <a:schemeClr val="dk1"/>
              </a:buClr>
              <a:buSzPts val="2000"/>
              <a:buFont typeface="Arial" panose="020B0604020202020204" pitchFamily="34" charset="0"/>
              <a:buChar char="•"/>
            </a:pPr>
            <a:endParaRPr sz="2800" dirty="0">
              <a:solidFill>
                <a:schemeClr val="dk1"/>
              </a:solidFill>
              <a:latin typeface="Lato"/>
              <a:ea typeface="Lato"/>
              <a:cs typeface="Lato"/>
              <a:sym typeface="Lato"/>
            </a:endParaRPr>
          </a:p>
        </p:txBody>
      </p:sp>
      <p:grpSp>
        <p:nvGrpSpPr>
          <p:cNvPr id="956" name="Google Shape;956;p59"/>
          <p:cNvGrpSpPr/>
          <p:nvPr/>
        </p:nvGrpSpPr>
        <p:grpSpPr>
          <a:xfrm>
            <a:off x="819826" y="1822999"/>
            <a:ext cx="6934207" cy="840615"/>
            <a:chOff x="453908" y="769107"/>
            <a:chExt cx="6934207" cy="840615"/>
          </a:xfrm>
        </p:grpSpPr>
        <p:sp>
          <p:nvSpPr>
            <p:cNvPr id="957" name="Google Shape;957;p59"/>
            <p:cNvSpPr/>
            <p:nvPr/>
          </p:nvSpPr>
          <p:spPr>
            <a:xfrm>
              <a:off x="5957896" y="769107"/>
              <a:ext cx="1408447" cy="800219"/>
            </a:xfrm>
            <a:prstGeom prst="roundRect">
              <a:avLst>
                <a:gd name="adj" fmla="val 16667"/>
              </a:avLst>
            </a:prstGeom>
            <a:noFill/>
            <a:ln w="28575" cap="flat" cmpd="sng">
              <a:solidFill>
                <a:schemeClr val="dk2"/>
              </a:solidFill>
              <a:prstDash val="solid"/>
              <a:round/>
              <a:headEnd type="none" w="sm" len="sm"/>
              <a:tailEnd type="none" w="sm" len="sm"/>
            </a:ln>
          </p:spPr>
          <p:txBody>
            <a:bodyPr spcFirstLastPara="1" wrap="square" lIns="91425" tIns="45700" rIns="91425" bIns="45700" anchor="ctr" anchorCtr="0">
              <a:spAutoFit/>
            </a:bodyPr>
            <a:lstStyle/>
            <a:p>
              <a:pPr marL="0" marR="0" lvl="0" indent="0" algn="r" rtl="1">
                <a:spcBef>
                  <a:spcPts val="0"/>
                </a:spcBef>
                <a:spcAft>
                  <a:spcPts val="0"/>
                </a:spcAft>
                <a:buNone/>
              </a:pPr>
              <a:r>
                <a:rPr lang="ar-SA" sz="1800" b="1" dirty="0">
                  <a:solidFill>
                    <a:schemeClr val="dk1"/>
                  </a:solidFill>
                  <a:latin typeface="Lato"/>
                  <a:ea typeface="Lato"/>
                  <a:cs typeface="Lato"/>
                  <a:sym typeface="Lato"/>
                </a:rPr>
                <a:t>نشاط</a:t>
              </a:r>
              <a:endParaRPr dirty="0"/>
            </a:p>
            <a:p>
              <a:pPr marL="0" marR="0" lvl="0" indent="0" algn="l" rtl="0">
                <a:spcBef>
                  <a:spcPts val="0"/>
                </a:spcBef>
                <a:spcAft>
                  <a:spcPts val="0"/>
                </a:spcAft>
                <a:buNone/>
              </a:pPr>
              <a:endParaRPr sz="1800" b="1" dirty="0">
                <a:solidFill>
                  <a:schemeClr val="dk1"/>
                </a:solidFill>
                <a:latin typeface="Lato"/>
                <a:ea typeface="Lato"/>
                <a:cs typeface="Lato"/>
                <a:sym typeface="Lato"/>
              </a:endParaRPr>
            </a:p>
            <a:p>
              <a:pPr marL="0" marR="0" lvl="0" indent="0" algn="l" rtl="0">
                <a:spcBef>
                  <a:spcPts val="0"/>
                </a:spcBef>
                <a:spcAft>
                  <a:spcPts val="0"/>
                </a:spcAft>
                <a:buNone/>
              </a:pPr>
              <a:endParaRPr sz="100" b="1" dirty="0">
                <a:solidFill>
                  <a:schemeClr val="dk1"/>
                </a:solidFill>
                <a:latin typeface="Lato"/>
                <a:ea typeface="Lato"/>
                <a:cs typeface="Lato"/>
                <a:sym typeface="Lato"/>
              </a:endParaRPr>
            </a:p>
            <a:p>
              <a:pPr marL="0" marR="0" lvl="0" indent="0" algn="l" rtl="0">
                <a:spcBef>
                  <a:spcPts val="0"/>
                </a:spcBef>
                <a:spcAft>
                  <a:spcPts val="0"/>
                </a:spcAft>
                <a:buNone/>
              </a:pPr>
              <a:endParaRPr sz="100" b="1" dirty="0">
                <a:solidFill>
                  <a:schemeClr val="dk1"/>
                </a:solidFill>
                <a:latin typeface="Lato"/>
                <a:ea typeface="Lato"/>
                <a:cs typeface="Lato"/>
                <a:sym typeface="Lato"/>
              </a:endParaRPr>
            </a:p>
            <a:p>
              <a:pPr marL="0" marR="0" lvl="0" indent="0" algn="l" rtl="0">
                <a:spcBef>
                  <a:spcPts val="0"/>
                </a:spcBef>
                <a:spcAft>
                  <a:spcPts val="0"/>
                </a:spcAft>
                <a:buNone/>
              </a:pPr>
              <a:endParaRPr sz="100" b="1" dirty="0">
                <a:solidFill>
                  <a:schemeClr val="dk1"/>
                </a:solidFill>
                <a:latin typeface="Lato"/>
                <a:ea typeface="Lato"/>
                <a:cs typeface="Lato"/>
                <a:sym typeface="Lato"/>
              </a:endParaRPr>
            </a:p>
            <a:p>
              <a:pPr marL="0" marR="0" lvl="0" indent="0" algn="l" rtl="0">
                <a:spcBef>
                  <a:spcPts val="0"/>
                </a:spcBef>
                <a:spcAft>
                  <a:spcPts val="0"/>
                </a:spcAft>
                <a:buNone/>
              </a:pPr>
              <a:endParaRPr sz="100" b="1" dirty="0">
                <a:solidFill>
                  <a:schemeClr val="dk1"/>
                </a:solidFill>
                <a:latin typeface="Lato"/>
                <a:ea typeface="Lato"/>
                <a:cs typeface="Lato"/>
                <a:sym typeface="Lato"/>
              </a:endParaRPr>
            </a:p>
            <a:p>
              <a:pPr marL="0" marR="0" lvl="0" indent="0" algn="l" rtl="0">
                <a:spcBef>
                  <a:spcPts val="0"/>
                </a:spcBef>
                <a:spcAft>
                  <a:spcPts val="0"/>
                </a:spcAft>
                <a:buNone/>
              </a:pPr>
              <a:endParaRPr sz="100" b="1" dirty="0">
                <a:solidFill>
                  <a:schemeClr val="dk1"/>
                </a:solidFill>
                <a:latin typeface="Lato"/>
                <a:ea typeface="Lato"/>
                <a:cs typeface="Lato"/>
                <a:sym typeface="Lato"/>
              </a:endParaRPr>
            </a:p>
          </p:txBody>
        </p:sp>
        <p:sp>
          <p:nvSpPr>
            <p:cNvPr id="958" name="Google Shape;958;p59"/>
            <p:cNvSpPr/>
            <p:nvPr/>
          </p:nvSpPr>
          <p:spPr>
            <a:xfrm>
              <a:off x="453908" y="1201144"/>
              <a:ext cx="6934207" cy="408578"/>
            </a:xfrm>
            <a:prstGeom prst="roundRect">
              <a:avLst>
                <a:gd name="adj" fmla="val 16667"/>
              </a:avLst>
            </a:prstGeom>
            <a:solidFill>
              <a:schemeClr val="dk2"/>
            </a:solidFill>
            <a:ln>
              <a:noFill/>
            </a:ln>
          </p:spPr>
          <p:txBody>
            <a:bodyPr spcFirstLastPara="1" wrap="square" lIns="91425" tIns="45700" rIns="91425" bIns="45700" anchor="ctr" anchorCtr="0">
              <a:spAutoFit/>
            </a:bodyPr>
            <a:lstStyle/>
            <a:p>
              <a:pPr marL="0" marR="0" lvl="0" indent="0" algn="r" rtl="1">
                <a:spcBef>
                  <a:spcPts val="0"/>
                </a:spcBef>
                <a:spcAft>
                  <a:spcPts val="0"/>
                </a:spcAft>
                <a:buNone/>
              </a:pPr>
              <a:r>
                <a:rPr lang="ar-SA" sz="1800" dirty="0">
                  <a:solidFill>
                    <a:schemeClr val="dk1"/>
                  </a:solidFill>
                  <a:latin typeface="Lato"/>
                  <a:ea typeface="Lato"/>
                  <a:cs typeface="Lato"/>
                  <a:sym typeface="Lato"/>
                </a:rPr>
                <a:t>جددي وعدك والتزامك ببناء السلام ورسم مستقبل إيجابي</a:t>
              </a:r>
              <a:endParaRPr dirty="0"/>
            </a:p>
          </p:txBody>
        </p:sp>
      </p:grpSp>
      <p:sp>
        <p:nvSpPr>
          <p:cNvPr id="8" name="Footer Placeholder 7">
            <a:extLst>
              <a:ext uri="{FF2B5EF4-FFF2-40B4-BE49-F238E27FC236}">
                <a16:creationId xmlns:a16="http://schemas.microsoft.com/office/drawing/2014/main" id="{B5CBCAED-C332-412F-9874-51EAA208BB57}"/>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9" name="TextBox 8">
            <a:extLst>
              <a:ext uri="{FF2B5EF4-FFF2-40B4-BE49-F238E27FC236}">
                <a16:creationId xmlns:a16="http://schemas.microsoft.com/office/drawing/2014/main" id="{8CC213C1-1141-43F7-8B6A-1043D3D4E7E4}"/>
              </a:ext>
            </a:extLst>
          </p:cNvPr>
          <p:cNvSpPr txBox="1"/>
          <p:nvPr/>
        </p:nvSpPr>
        <p:spPr>
          <a:xfrm>
            <a:off x="2888559" y="83715"/>
            <a:ext cx="3567002" cy="1015663"/>
          </a:xfrm>
          <a:prstGeom prst="rect">
            <a:avLst/>
          </a:prstGeom>
          <a:noFill/>
        </p:spPr>
        <p:txBody>
          <a:bodyPr wrap="none" rtlCol="0">
            <a:spAutoFit/>
          </a:bodyPr>
          <a:lstStyle/>
          <a:p>
            <a:pPr algn="ctr"/>
            <a:r>
              <a:rPr lang="ar-SA" sz="6000" b="1" dirty="0">
                <a:solidFill>
                  <a:schemeClr val="bg1"/>
                </a:solidFill>
              </a:rPr>
              <a:t>وعدنا العالمي</a:t>
            </a:r>
            <a:endParaRPr lang="en-GB" sz="60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F66137E-BA6B-4830-AC6E-DE98D21B525A}"/>
              </a:ext>
            </a:extLst>
          </p:cNvPr>
          <p:cNvGrpSpPr/>
          <p:nvPr/>
        </p:nvGrpSpPr>
        <p:grpSpPr>
          <a:xfrm>
            <a:off x="255814" y="1947693"/>
            <a:ext cx="4229100" cy="2879645"/>
            <a:chOff x="381544" y="2251054"/>
            <a:chExt cx="4229100" cy="2879645"/>
          </a:xfrm>
        </p:grpSpPr>
        <p:sp>
          <p:nvSpPr>
            <p:cNvPr id="9" name="TextBox 8">
              <a:extLst>
                <a:ext uri="{FF2B5EF4-FFF2-40B4-BE49-F238E27FC236}">
                  <a16:creationId xmlns:a16="http://schemas.microsoft.com/office/drawing/2014/main" id="{0C8F771E-F45E-4290-B587-1068023DA343}"/>
                </a:ext>
              </a:extLst>
            </p:cNvPr>
            <p:cNvSpPr txBox="1"/>
            <p:nvPr/>
          </p:nvSpPr>
          <p:spPr>
            <a:xfrm>
              <a:off x="392430" y="2251054"/>
              <a:ext cx="2055264" cy="919401"/>
            </a:xfrm>
            <a:prstGeom prst="roundRect">
              <a:avLst/>
            </a:prstGeom>
            <a:noFill/>
            <a:ln w="28575">
              <a:solidFill>
                <a:schemeClr val="accent2"/>
              </a:solidFill>
            </a:ln>
          </p:spPr>
          <p:txBody>
            <a:bodyPr wrap="square" anchor="ctr">
              <a:spAutoFit/>
            </a:bodyPr>
            <a:lstStyle/>
            <a:p>
              <a:pPr algn="r" rtl="1"/>
              <a:r>
                <a:rPr lang="ar-OM" b="1" dirty="0"/>
                <a:t>أهم النصائح</a:t>
              </a:r>
              <a:endParaRPr lang="en-GB" b="1" dirty="0"/>
            </a:p>
            <a:p>
              <a:endParaRPr lang="en-GB" sz="200" b="1" dirty="0"/>
            </a:p>
            <a:p>
              <a:endParaRPr lang="en-GB" sz="200" b="1" dirty="0"/>
            </a:p>
            <a:p>
              <a:endParaRPr lang="en-GB" sz="200" b="1" dirty="0"/>
            </a:p>
            <a:p>
              <a:endParaRPr lang="en-GB" sz="200" b="1" dirty="0"/>
            </a:p>
            <a:p>
              <a:endParaRPr lang="en-GB" sz="200" b="1" dirty="0"/>
            </a:p>
            <a:p>
              <a:endParaRPr lang="en-GB" sz="200" b="1" dirty="0"/>
            </a:p>
            <a:p>
              <a:endParaRPr lang="en-GB" sz="200" b="1" dirty="0"/>
            </a:p>
            <a:p>
              <a:endParaRPr lang="en-GB" sz="200" b="1" dirty="0"/>
            </a:p>
            <a:p>
              <a:endParaRPr lang="en-GB" sz="200" b="1" dirty="0"/>
            </a:p>
            <a:p>
              <a:endParaRPr lang="en-GB" sz="200" b="1" dirty="0"/>
            </a:p>
            <a:p>
              <a:endParaRPr lang="en-GB" sz="200" b="1" dirty="0"/>
            </a:p>
            <a:p>
              <a:endParaRPr lang="en-GB" sz="200" b="1" dirty="0"/>
            </a:p>
            <a:p>
              <a:endParaRPr lang="en-GB" sz="200" b="1" dirty="0"/>
            </a:p>
            <a:p>
              <a:endParaRPr lang="en-GB" sz="200" b="1" dirty="0"/>
            </a:p>
            <a:p>
              <a:endParaRPr lang="en-GB" sz="200" b="1" dirty="0"/>
            </a:p>
          </p:txBody>
        </p:sp>
        <p:sp>
          <p:nvSpPr>
            <p:cNvPr id="8" name="TextBox 7">
              <a:extLst>
                <a:ext uri="{FF2B5EF4-FFF2-40B4-BE49-F238E27FC236}">
                  <a16:creationId xmlns:a16="http://schemas.microsoft.com/office/drawing/2014/main" id="{C38CC792-0D13-4451-B631-987CBF37AE2C}"/>
                </a:ext>
              </a:extLst>
            </p:cNvPr>
            <p:cNvSpPr txBox="1"/>
            <p:nvPr/>
          </p:nvSpPr>
          <p:spPr>
            <a:xfrm>
              <a:off x="381544" y="2710754"/>
              <a:ext cx="4229100" cy="2419945"/>
            </a:xfrm>
            <a:prstGeom prst="roundRect">
              <a:avLst>
                <a:gd name="adj" fmla="val 8772"/>
              </a:avLst>
            </a:prstGeom>
            <a:solidFill>
              <a:schemeClr val="accent2"/>
            </a:solidFill>
            <a:ln w="28575">
              <a:noFill/>
            </a:ln>
          </p:spPr>
          <p:txBody>
            <a:bodyPr wrap="square">
              <a:spAutoFit/>
            </a:bodyPr>
            <a:lstStyle/>
            <a:p>
              <a:pPr marL="342900" indent="-342900" algn="r" rtl="1">
                <a:buFont typeface="+mj-lt"/>
                <a:buAutoNum type="arabicPeriod"/>
              </a:pPr>
              <a:r>
                <a:rPr lang="ar-OM" dirty="0"/>
                <a:t>اذكري صراحةً أن مساحتك آمنة لجميع الراغبين في المشاركة.</a:t>
              </a:r>
            </a:p>
            <a:p>
              <a:pPr marL="342900" indent="-342900" algn="r" rtl="1">
                <a:buFont typeface="+mj-lt"/>
                <a:buAutoNum type="arabicPeriod"/>
              </a:pPr>
              <a:r>
                <a:rPr lang="ar-OM" dirty="0"/>
                <a:t>كمجموعة، قوموا بوضع خطوط إرشادية واضحة لتعزيز الاحترام والانفتاح للجميع والاتفاق على كيفية التزام المجموعة بهذه الإرشادات.</a:t>
              </a:r>
              <a:endParaRPr lang="en-GB" dirty="0"/>
            </a:p>
            <a:p>
              <a:pPr marL="342900" indent="-342900" algn="r" rtl="1">
                <a:buFont typeface="+mj-lt"/>
                <a:buAutoNum type="arabicPeriod"/>
              </a:pPr>
              <a:r>
                <a:rPr lang="ar-OM" dirty="0"/>
                <a:t>شددي على أهمية السرية.</a:t>
              </a:r>
              <a:endParaRPr lang="en-GB" dirty="0"/>
            </a:p>
            <a:p>
              <a:pPr marL="342900" indent="-342900" algn="r" rtl="1">
                <a:buFont typeface="+mj-lt"/>
                <a:buAutoNum type="arabicPeriod"/>
              </a:pPr>
              <a:r>
                <a:rPr lang="ar-OM" dirty="0"/>
                <a:t>كوني على دراية بأن الذي يحدث في مجتمعك وفي العالم قد يؤثر على أعضاء مجموعتك.</a:t>
              </a:r>
              <a:endParaRPr lang="en-GB" dirty="0"/>
            </a:p>
          </p:txBody>
        </p:sp>
      </p:grpSp>
      <p:sp>
        <p:nvSpPr>
          <p:cNvPr id="10" name="TextBox 9">
            <a:extLst>
              <a:ext uri="{FF2B5EF4-FFF2-40B4-BE49-F238E27FC236}">
                <a16:creationId xmlns:a16="http://schemas.microsoft.com/office/drawing/2014/main" id="{8DC50E1F-212E-4806-99F8-AC91F6A16DF3}"/>
              </a:ext>
            </a:extLst>
          </p:cNvPr>
          <p:cNvSpPr txBox="1"/>
          <p:nvPr/>
        </p:nvSpPr>
        <p:spPr>
          <a:xfrm>
            <a:off x="4797249" y="2407393"/>
            <a:ext cx="3846008" cy="3871913"/>
          </a:xfrm>
          <a:prstGeom prst="roundRect">
            <a:avLst>
              <a:gd name="adj" fmla="val 8794"/>
            </a:avLst>
          </a:prstGeom>
          <a:solidFill>
            <a:schemeClr val="accent2"/>
          </a:solidFill>
          <a:ln w="28575">
            <a:noFill/>
          </a:ln>
        </p:spPr>
        <p:txBody>
          <a:bodyPr wrap="square">
            <a:spAutoFit/>
          </a:bodyPr>
          <a:lstStyle/>
          <a:p>
            <a:pPr marL="342900" indent="-342900" algn="r" rtl="1">
              <a:buFont typeface="+mj-lt"/>
              <a:buAutoNum type="arabicPeriod" startAt="5"/>
            </a:pPr>
            <a:r>
              <a:rPr lang="ar-OM" dirty="0"/>
              <a:t>ضعي في اعتبارك نهج التيسير الخاص بكِ للتأكد من أن جميع الأصوات لديها مساحة لسماعها.</a:t>
            </a:r>
            <a:endParaRPr lang="en-GB" dirty="0"/>
          </a:p>
          <a:p>
            <a:pPr marL="342900" indent="-342900" algn="r" rtl="1">
              <a:buFont typeface="+mj-lt"/>
              <a:buAutoNum type="arabicPeriod" startAt="5"/>
            </a:pPr>
            <a:r>
              <a:rPr lang="ar-OM" dirty="0"/>
              <a:t>كوني مستعدة لتكييف برنامجك. إذا كانت المجموعة مستغرقة في مناقشة ومحادثة قوية، فلا بأس من تغيير الخطط، بحيث يكون لديهم المزيد من الوقت للعمل من خلال تلك المحادثة.</a:t>
            </a:r>
            <a:endParaRPr lang="en-GB" dirty="0"/>
          </a:p>
          <a:p>
            <a:pPr marL="342900" indent="-342900" algn="r" rtl="1">
              <a:buFont typeface="+mj-lt"/>
              <a:buAutoNum type="arabicPeriod" startAt="5"/>
            </a:pPr>
            <a:r>
              <a:rPr lang="ar-OM" dirty="0"/>
              <a:t>تجنبي التعميم عند الحديث عن قضايا مختلفة.</a:t>
            </a:r>
            <a:endParaRPr lang="en-GB" dirty="0"/>
          </a:p>
          <a:p>
            <a:pPr marL="342900" indent="-342900" algn="r" rtl="1">
              <a:buFont typeface="+mj-lt"/>
              <a:buAutoNum type="arabicPeriod" startAt="5"/>
            </a:pPr>
            <a:r>
              <a:rPr lang="ar-OM" dirty="0"/>
              <a:t>خططي لكيفية دعم أعضاء المجموعة للتحدث أو طلب الدعم إذا لم يشعروا بالأمان وأبلغي المجموعة بذلك.</a:t>
            </a:r>
            <a:endParaRPr lang="en-GB" dirty="0"/>
          </a:p>
        </p:txBody>
      </p:sp>
      <p:sp>
        <p:nvSpPr>
          <p:cNvPr id="2" name="TextBox 1"/>
          <p:cNvSpPr txBox="1"/>
          <p:nvPr/>
        </p:nvSpPr>
        <p:spPr>
          <a:xfrm>
            <a:off x="1361551" y="180762"/>
            <a:ext cx="6420897" cy="1015663"/>
          </a:xfrm>
          <a:prstGeom prst="rect">
            <a:avLst/>
          </a:prstGeom>
          <a:noFill/>
        </p:spPr>
        <p:txBody>
          <a:bodyPr wrap="square" rtlCol="0">
            <a:spAutoFit/>
          </a:bodyPr>
          <a:lstStyle/>
          <a:p>
            <a:pPr algn="ctr" rtl="1"/>
            <a:r>
              <a:rPr lang="ar-OM" sz="6000" b="1" dirty="0">
                <a:solidFill>
                  <a:schemeClr val="bg1"/>
                </a:solidFill>
              </a:rPr>
              <a:t>خلق مساحة شجاعة</a:t>
            </a:r>
            <a:endParaRPr lang="en-US" sz="6000" b="1" dirty="0">
              <a:solidFill>
                <a:schemeClr val="bg1"/>
              </a:solidFill>
            </a:endParaRPr>
          </a:p>
        </p:txBody>
      </p:sp>
      <p:sp>
        <p:nvSpPr>
          <p:cNvPr id="12" name="Footer Placeholder 7">
            <a:extLst>
              <a:ext uri="{FF2B5EF4-FFF2-40B4-BE49-F238E27FC236}">
                <a16:creationId xmlns:a16="http://schemas.microsoft.com/office/drawing/2014/main" id="{BA45D5F1-A93E-4DB8-ADE6-79F161F82B2A}"/>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Tree>
    <p:extLst>
      <p:ext uri="{BB962C8B-B14F-4D97-AF65-F5344CB8AC3E}">
        <p14:creationId xmlns:p14="http://schemas.microsoft.com/office/powerpoint/2010/main" val="3347562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pic>
        <p:nvPicPr>
          <p:cNvPr id="963" name="Google Shape;963;p60"/>
          <p:cNvPicPr preferRelativeResize="0"/>
          <p:nvPr/>
        </p:nvPicPr>
        <p:blipFill rotWithShape="1">
          <a:blip r:embed="rId3">
            <a:alphaModFix/>
          </a:blip>
          <a:srcRect/>
          <a:stretch/>
        </p:blipFill>
        <p:spPr>
          <a:xfrm>
            <a:off x="908384" y="1763868"/>
            <a:ext cx="7597444" cy="4829705"/>
          </a:xfrm>
          <a:prstGeom prst="rect">
            <a:avLst/>
          </a:prstGeom>
          <a:noFill/>
          <a:ln>
            <a:noFill/>
          </a:ln>
        </p:spPr>
      </p:pic>
      <p:sp>
        <p:nvSpPr>
          <p:cNvPr id="964" name="Google Shape;964;p60"/>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965" name="Google Shape;965;p60"/>
          <p:cNvGrpSpPr/>
          <p:nvPr/>
        </p:nvGrpSpPr>
        <p:grpSpPr>
          <a:xfrm>
            <a:off x="232420" y="4411418"/>
            <a:ext cx="2993395" cy="1670092"/>
            <a:chOff x="145160" y="4568784"/>
            <a:chExt cx="2993395" cy="1670092"/>
          </a:xfrm>
        </p:grpSpPr>
        <p:pic>
          <p:nvPicPr>
            <p:cNvPr id="966" name="Google Shape;966;p60"/>
            <p:cNvPicPr preferRelativeResize="0"/>
            <p:nvPr/>
          </p:nvPicPr>
          <p:blipFill rotWithShape="1">
            <a:blip r:embed="rId4">
              <a:alphaModFix amt="70000"/>
            </a:blip>
            <a:srcRect/>
            <a:stretch/>
          </p:blipFill>
          <p:spPr>
            <a:xfrm>
              <a:off x="145160" y="4568784"/>
              <a:ext cx="2993395" cy="1670092"/>
            </a:xfrm>
            <a:prstGeom prst="rect">
              <a:avLst/>
            </a:prstGeom>
            <a:noFill/>
            <a:ln>
              <a:noFill/>
            </a:ln>
          </p:spPr>
        </p:pic>
        <p:sp>
          <p:nvSpPr>
            <p:cNvPr id="967" name="Google Shape;967;p60"/>
            <p:cNvSpPr txBox="1"/>
            <p:nvPr/>
          </p:nvSpPr>
          <p:spPr>
            <a:xfrm>
              <a:off x="232418" y="4939095"/>
              <a:ext cx="2818877" cy="1200288"/>
            </a:xfrm>
            <a:prstGeom prst="rect">
              <a:avLst/>
            </a:prstGeom>
            <a:noFill/>
            <a:ln>
              <a:noFill/>
            </a:ln>
          </p:spPr>
          <p:txBody>
            <a:bodyPr spcFirstLastPara="1" wrap="square" lIns="91425" tIns="45700" rIns="91425" bIns="45700" anchor="t" anchorCtr="0">
              <a:spAutoFit/>
            </a:bodyPr>
            <a:lstStyle/>
            <a:p>
              <a:pPr lvl="0" algn="r" rtl="1"/>
              <a:r>
                <a:rPr lang="ar-SA" sz="1200" b="1" dirty="0">
                  <a:solidFill>
                    <a:schemeClr val="dk1"/>
                  </a:solidFill>
                  <a:ea typeface="Lato"/>
                  <a:cs typeface="Lato"/>
                  <a:sym typeface="Lato"/>
                </a:rPr>
                <a:t>أعد بشرفي أن أبل قصارى جهدي:</a:t>
              </a:r>
            </a:p>
            <a:p>
              <a:pPr lvl="0" algn="r" rtl="1"/>
              <a:r>
                <a:rPr lang="ar-SA" sz="1200" b="1" dirty="0">
                  <a:solidFill>
                    <a:schemeClr val="dk1"/>
                  </a:solidFill>
                  <a:ea typeface="Lato"/>
                  <a:cs typeface="Lato"/>
                  <a:sym typeface="Lato"/>
                </a:rPr>
                <a:t>لأقوم بواجبي نحو الله ووطني ، وأن أساعد الناس في كل وقت وأن أطيع قانون المرشدات.</a:t>
              </a:r>
            </a:p>
            <a:p>
              <a:pPr lvl="0" algn="r" rtl="1"/>
              <a:endParaRPr lang="ar-SA" sz="1200" b="1" dirty="0">
                <a:solidFill>
                  <a:schemeClr val="dk1"/>
                </a:solidFill>
                <a:ea typeface="Lato"/>
                <a:cs typeface="Lato"/>
                <a:sym typeface="Lato"/>
              </a:endParaRPr>
            </a:p>
            <a:p>
              <a:pPr lvl="0" algn="r" rtl="1"/>
              <a:r>
                <a:rPr lang="ar-SA" sz="1200" b="1" dirty="0">
                  <a:solidFill>
                    <a:schemeClr val="dk1"/>
                  </a:solidFill>
                  <a:ea typeface="Lato"/>
                  <a:cs typeface="Lato"/>
                  <a:sym typeface="Lato"/>
                </a:rPr>
                <a:t>- وعد مرشدات فنزويلا</a:t>
              </a:r>
            </a:p>
            <a:p>
              <a:pPr lvl="0" algn="r" rtl="1"/>
              <a:endParaRPr lang="ar-SA" sz="1200" b="1" dirty="0">
                <a:solidFill>
                  <a:schemeClr val="dk1"/>
                </a:solidFill>
                <a:ea typeface="Lato"/>
                <a:cs typeface="Lato"/>
                <a:sym typeface="Lato"/>
              </a:endParaRPr>
            </a:p>
          </p:txBody>
        </p:sp>
      </p:grpSp>
      <p:pic>
        <p:nvPicPr>
          <p:cNvPr id="971" name="Google Shape;971;p60"/>
          <p:cNvPicPr preferRelativeResize="0"/>
          <p:nvPr/>
        </p:nvPicPr>
        <p:blipFill rotWithShape="1">
          <a:blip r:embed="rId5">
            <a:alphaModFix amt="70000"/>
          </a:blip>
          <a:srcRect/>
          <a:stretch/>
        </p:blipFill>
        <p:spPr>
          <a:xfrm>
            <a:off x="4904089" y="1496583"/>
            <a:ext cx="2804403" cy="2139881"/>
          </a:xfrm>
          <a:prstGeom prst="rect">
            <a:avLst/>
          </a:prstGeom>
          <a:noFill/>
          <a:ln>
            <a:noFill/>
          </a:ln>
        </p:spPr>
      </p:pic>
      <p:sp>
        <p:nvSpPr>
          <p:cNvPr id="972" name="Google Shape;972;p60"/>
          <p:cNvSpPr txBox="1"/>
          <p:nvPr/>
        </p:nvSpPr>
        <p:spPr>
          <a:xfrm flipH="1">
            <a:off x="4793720" y="1620421"/>
            <a:ext cx="2933788" cy="1015622"/>
          </a:xfrm>
          <a:prstGeom prst="rect">
            <a:avLst/>
          </a:prstGeom>
          <a:noFill/>
          <a:ln>
            <a:noFill/>
          </a:ln>
        </p:spPr>
        <p:txBody>
          <a:bodyPr spcFirstLastPara="1" wrap="square" lIns="91425" tIns="45700" rIns="91425" bIns="45700" anchor="t" anchorCtr="0">
            <a:spAutoFit/>
          </a:bodyPr>
          <a:lstStyle/>
          <a:p>
            <a:pPr algn="r" rtl="1" fontAlgn="base"/>
            <a:r>
              <a:rPr lang="ar-SA" sz="1200" b="1" dirty="0"/>
              <a:t>أقسم بشرفي أن أبذل قصارى جهدي، وأن اؤدي واجبي تجاه الله ووطني، وأن أساعد الناس طوال الوقت، وأن احترم قانون المرشدات</a:t>
            </a:r>
            <a:r>
              <a:rPr lang="en-US" sz="1200" b="1" dirty="0"/>
              <a:t>/</a:t>
            </a:r>
            <a:r>
              <a:rPr lang="ar-SA" sz="1200" b="1" dirty="0"/>
              <a:t>فتيات الكشافة.</a:t>
            </a:r>
          </a:p>
          <a:p>
            <a:pPr algn="r" rtl="1" fontAlgn="base"/>
            <a:endParaRPr lang="ar-SA" sz="1200" b="1" dirty="0"/>
          </a:p>
          <a:p>
            <a:pPr algn="r" rtl="1" fontAlgn="base"/>
            <a:r>
              <a:rPr lang="ar-SA" sz="1200" b="1" dirty="0"/>
              <a:t>وعد مرشدات سوريا</a:t>
            </a:r>
            <a:endParaRPr lang="en-US" sz="1200" b="1" dirty="0"/>
          </a:p>
        </p:txBody>
      </p:sp>
      <p:grpSp>
        <p:nvGrpSpPr>
          <p:cNvPr id="973" name="Google Shape;973;p60"/>
          <p:cNvGrpSpPr/>
          <p:nvPr/>
        </p:nvGrpSpPr>
        <p:grpSpPr>
          <a:xfrm>
            <a:off x="3735353" y="4158897"/>
            <a:ext cx="3062151" cy="1993169"/>
            <a:chOff x="3765064" y="4319508"/>
            <a:chExt cx="3062151" cy="1993169"/>
          </a:xfrm>
        </p:grpSpPr>
        <p:pic>
          <p:nvPicPr>
            <p:cNvPr id="974" name="Google Shape;974;p60"/>
            <p:cNvPicPr preferRelativeResize="0"/>
            <p:nvPr/>
          </p:nvPicPr>
          <p:blipFill rotWithShape="1">
            <a:blip r:embed="rId6">
              <a:alphaModFix amt="70000"/>
            </a:blip>
            <a:srcRect/>
            <a:stretch/>
          </p:blipFill>
          <p:spPr>
            <a:xfrm>
              <a:off x="3765064" y="4319508"/>
              <a:ext cx="2993395" cy="1993169"/>
            </a:xfrm>
            <a:prstGeom prst="rect">
              <a:avLst/>
            </a:prstGeom>
            <a:noFill/>
            <a:ln>
              <a:noFill/>
            </a:ln>
          </p:spPr>
        </p:pic>
        <p:sp>
          <p:nvSpPr>
            <p:cNvPr id="975" name="Google Shape;975;p60"/>
            <p:cNvSpPr txBox="1"/>
            <p:nvPr/>
          </p:nvSpPr>
          <p:spPr>
            <a:xfrm flipH="1">
              <a:off x="3844657" y="4806789"/>
              <a:ext cx="2982558" cy="1200288"/>
            </a:xfrm>
            <a:prstGeom prst="rect">
              <a:avLst/>
            </a:prstGeom>
            <a:noFill/>
            <a:ln>
              <a:noFill/>
            </a:ln>
          </p:spPr>
          <p:txBody>
            <a:bodyPr spcFirstLastPara="1" wrap="square" lIns="91425" tIns="45700" rIns="91425" bIns="45700" anchor="t" anchorCtr="0">
              <a:spAutoFit/>
            </a:bodyPr>
            <a:lstStyle/>
            <a:p>
              <a:pPr lvl="0" algn="r" rtl="1"/>
              <a:r>
                <a:rPr lang="ar-SA" sz="1200" b="1" dirty="0">
                  <a:solidFill>
                    <a:schemeClr val="dk1"/>
                  </a:solidFill>
                  <a:ea typeface="Lato"/>
                  <a:cs typeface="Lato"/>
                  <a:sym typeface="Lato"/>
                </a:rPr>
                <a:t>أعد بشرفي أن أبل قصارى جهدي:</a:t>
              </a:r>
            </a:p>
            <a:p>
              <a:pPr lvl="0" algn="r" rtl="1"/>
              <a:r>
                <a:rPr lang="ar-SA" sz="1200" b="1" dirty="0">
                  <a:solidFill>
                    <a:schemeClr val="dk1"/>
                  </a:solidFill>
                  <a:ea typeface="Lato"/>
                  <a:cs typeface="Lato"/>
                  <a:sym typeface="Lato"/>
                </a:rPr>
                <a:t>لأقوم بواجبي نحو الله ووطني ، وأن أساعد الناس في كل وقت وأن أطيع قانون المرشدات.</a:t>
              </a:r>
            </a:p>
            <a:p>
              <a:pPr lvl="0" algn="r" rtl="1"/>
              <a:endParaRPr lang="ar-SA" sz="1200" b="1" dirty="0">
                <a:solidFill>
                  <a:schemeClr val="dk1"/>
                </a:solidFill>
                <a:ea typeface="Lato"/>
                <a:cs typeface="Lato"/>
                <a:sym typeface="Lato"/>
              </a:endParaRPr>
            </a:p>
            <a:p>
              <a:pPr lvl="0" algn="r" rtl="1"/>
              <a:r>
                <a:rPr lang="ar-SA" sz="1200" b="1" dirty="0">
                  <a:solidFill>
                    <a:schemeClr val="dk1"/>
                  </a:solidFill>
                  <a:ea typeface="Lato"/>
                  <a:cs typeface="Lato"/>
                  <a:sym typeface="Lato"/>
                </a:rPr>
                <a:t>- وعد مرشدات كينيا</a:t>
              </a:r>
            </a:p>
            <a:p>
              <a:pPr lvl="0" algn="r" rtl="1"/>
              <a:endParaRPr lang="ar-SA" sz="1200" b="1" dirty="0">
                <a:solidFill>
                  <a:schemeClr val="dk1"/>
                </a:solidFill>
                <a:ea typeface="Lato"/>
                <a:cs typeface="Lato"/>
                <a:sym typeface="Lato"/>
              </a:endParaRPr>
            </a:p>
          </p:txBody>
        </p:sp>
      </p:grpSp>
      <p:grpSp>
        <p:nvGrpSpPr>
          <p:cNvPr id="976" name="Google Shape;976;p60"/>
          <p:cNvGrpSpPr/>
          <p:nvPr/>
        </p:nvGrpSpPr>
        <p:grpSpPr>
          <a:xfrm>
            <a:off x="6306682" y="3302925"/>
            <a:ext cx="2875110" cy="1908213"/>
            <a:chOff x="6138975" y="3304806"/>
            <a:chExt cx="2875110" cy="1908213"/>
          </a:xfrm>
        </p:grpSpPr>
        <p:pic>
          <p:nvPicPr>
            <p:cNvPr id="977" name="Google Shape;977;p60"/>
            <p:cNvPicPr preferRelativeResize="0"/>
            <p:nvPr/>
          </p:nvPicPr>
          <p:blipFill rotWithShape="1">
            <a:blip r:embed="rId7">
              <a:alphaModFix amt="70000"/>
            </a:blip>
            <a:srcRect/>
            <a:stretch/>
          </p:blipFill>
          <p:spPr>
            <a:xfrm>
              <a:off x="6349902" y="3304806"/>
              <a:ext cx="2664183" cy="1908213"/>
            </a:xfrm>
            <a:prstGeom prst="rect">
              <a:avLst/>
            </a:prstGeom>
            <a:noFill/>
            <a:ln>
              <a:noFill/>
            </a:ln>
          </p:spPr>
        </p:pic>
        <p:sp>
          <p:nvSpPr>
            <p:cNvPr id="978" name="Google Shape;978;p60"/>
            <p:cNvSpPr txBox="1"/>
            <p:nvPr/>
          </p:nvSpPr>
          <p:spPr>
            <a:xfrm>
              <a:off x="6138975" y="3320292"/>
              <a:ext cx="2804404" cy="1015622"/>
            </a:xfrm>
            <a:prstGeom prst="rect">
              <a:avLst/>
            </a:prstGeom>
            <a:noFill/>
            <a:ln>
              <a:noFill/>
            </a:ln>
          </p:spPr>
          <p:txBody>
            <a:bodyPr spcFirstLastPara="1" wrap="square" lIns="91425" tIns="45700" rIns="91425" bIns="45700" anchor="t" anchorCtr="0">
              <a:spAutoFit/>
            </a:bodyPr>
            <a:lstStyle/>
            <a:p>
              <a:pPr lvl="0" algn="r" rtl="1"/>
              <a:r>
                <a:rPr lang="ar-SA" sz="1200" b="1" dirty="0">
                  <a:solidFill>
                    <a:schemeClr val="dk1"/>
                  </a:solidFill>
                  <a:ea typeface="Lato"/>
                  <a:cs typeface="Lato"/>
                  <a:sym typeface="Lato"/>
                </a:rPr>
                <a:t>أعد أن أبذل قصارى جهدي</a:t>
              </a:r>
            </a:p>
            <a:p>
              <a:pPr lvl="0" algn="r" rtl="1"/>
              <a:r>
                <a:rPr lang="ar-SA" sz="1200" b="1" dirty="0">
                  <a:solidFill>
                    <a:schemeClr val="dk1"/>
                  </a:solidFill>
                  <a:ea typeface="Lato"/>
                  <a:cs typeface="Lato"/>
                  <a:sym typeface="Lato"/>
                </a:rPr>
                <a:t>لأن أكون صادقًا مع نفسي وأطور معتقداتي</a:t>
              </a:r>
            </a:p>
            <a:p>
              <a:pPr lvl="0" algn="r" rtl="1"/>
              <a:r>
                <a:rPr lang="ar-SA" sz="1200" b="1" dirty="0">
                  <a:solidFill>
                    <a:schemeClr val="dk1"/>
                  </a:solidFill>
                  <a:ea typeface="Lato"/>
                  <a:cs typeface="Lato"/>
                  <a:sym typeface="Lato"/>
                </a:rPr>
                <a:t>لخدمة مجتمعي واستراليا</a:t>
              </a:r>
            </a:p>
            <a:p>
              <a:pPr lvl="0" algn="r" rtl="1"/>
              <a:r>
                <a:rPr lang="ar-SA" sz="1200" b="1" dirty="0">
                  <a:solidFill>
                    <a:schemeClr val="dk1"/>
                  </a:solidFill>
                  <a:ea typeface="Lato"/>
                  <a:cs typeface="Lato"/>
                  <a:sym typeface="Lato"/>
                </a:rPr>
                <a:t>والعيش بقانون المرشدات</a:t>
              </a:r>
            </a:p>
            <a:p>
              <a:pPr marL="171450" lvl="0" indent="-171450" algn="r" rtl="1">
                <a:buFontTx/>
                <a:buChar char="-"/>
              </a:pPr>
              <a:r>
                <a:rPr lang="ar-SA" sz="1200" b="1" dirty="0">
                  <a:solidFill>
                    <a:schemeClr val="dk1"/>
                  </a:solidFill>
                  <a:ea typeface="Lato"/>
                  <a:cs typeface="Lato"/>
                  <a:sym typeface="Lato"/>
                </a:rPr>
                <a:t>وعد مرشدات أستراليا</a:t>
              </a:r>
            </a:p>
          </p:txBody>
        </p:sp>
      </p:grpSp>
      <p:sp>
        <p:nvSpPr>
          <p:cNvPr id="19" name="TextBox 18">
            <a:extLst>
              <a:ext uri="{FF2B5EF4-FFF2-40B4-BE49-F238E27FC236}">
                <a16:creationId xmlns:a16="http://schemas.microsoft.com/office/drawing/2014/main" id="{E73AB8D3-8309-4D97-9231-5ECD09E6C6F0}"/>
              </a:ext>
            </a:extLst>
          </p:cNvPr>
          <p:cNvSpPr txBox="1"/>
          <p:nvPr/>
        </p:nvSpPr>
        <p:spPr>
          <a:xfrm>
            <a:off x="2112290" y="200980"/>
            <a:ext cx="4900701" cy="769441"/>
          </a:xfrm>
          <a:prstGeom prst="rect">
            <a:avLst/>
          </a:prstGeom>
          <a:noFill/>
        </p:spPr>
        <p:txBody>
          <a:bodyPr wrap="none" rtlCol="0">
            <a:spAutoFit/>
          </a:bodyPr>
          <a:lstStyle/>
          <a:p>
            <a:pPr algn="ctr"/>
            <a:r>
              <a:rPr lang="ar-SA" sz="4400" b="1" dirty="0">
                <a:solidFill>
                  <a:schemeClr val="bg1"/>
                </a:solidFill>
              </a:rPr>
              <a:t>وعد المرشدات حول العالم</a:t>
            </a:r>
            <a:endParaRPr lang="en-GB" sz="4400" b="1" dirty="0">
              <a:solidFill>
                <a:schemeClr val="bg1"/>
              </a:solidFill>
            </a:endParaRPr>
          </a:p>
        </p:txBody>
      </p:sp>
      <p:grpSp>
        <p:nvGrpSpPr>
          <p:cNvPr id="8" name="Group 7">
            <a:extLst>
              <a:ext uri="{FF2B5EF4-FFF2-40B4-BE49-F238E27FC236}">
                <a16:creationId xmlns:a16="http://schemas.microsoft.com/office/drawing/2014/main" id="{1C504032-273D-4EDE-9CE4-32722C12B4DF}"/>
              </a:ext>
            </a:extLst>
          </p:cNvPr>
          <p:cNvGrpSpPr/>
          <p:nvPr/>
        </p:nvGrpSpPr>
        <p:grpSpPr>
          <a:xfrm>
            <a:off x="408629" y="1754165"/>
            <a:ext cx="3819496" cy="1804572"/>
            <a:chOff x="408629" y="1754165"/>
            <a:chExt cx="3819496" cy="1804572"/>
          </a:xfrm>
        </p:grpSpPr>
        <p:pic>
          <p:nvPicPr>
            <p:cNvPr id="7" name="Picture 6">
              <a:extLst>
                <a:ext uri="{FF2B5EF4-FFF2-40B4-BE49-F238E27FC236}">
                  <a16:creationId xmlns:a16="http://schemas.microsoft.com/office/drawing/2014/main" id="{C98BA0E9-FFE9-4C3D-AB93-F977DBA63838}"/>
                </a:ext>
              </a:extLst>
            </p:cNvPr>
            <p:cNvPicPr>
              <a:picLocks noChangeAspect="1"/>
            </p:cNvPicPr>
            <p:nvPr/>
          </p:nvPicPr>
          <p:blipFill>
            <a:blip r:embed="rId8">
              <a:alphaModFix amt="70000"/>
            </a:blip>
            <a:stretch>
              <a:fillRect/>
            </a:stretch>
          </p:blipFill>
          <p:spPr>
            <a:xfrm>
              <a:off x="408629" y="1754165"/>
              <a:ext cx="3819496" cy="1804572"/>
            </a:xfrm>
            <a:prstGeom prst="rect">
              <a:avLst/>
            </a:prstGeom>
          </p:spPr>
        </p:pic>
        <p:sp>
          <p:nvSpPr>
            <p:cNvPr id="970" name="Google Shape;970;p60"/>
            <p:cNvSpPr txBox="1"/>
            <p:nvPr/>
          </p:nvSpPr>
          <p:spPr>
            <a:xfrm>
              <a:off x="493790" y="1851233"/>
              <a:ext cx="3058968" cy="1569620"/>
            </a:xfrm>
            <a:prstGeom prst="rect">
              <a:avLst/>
            </a:prstGeom>
            <a:noFill/>
            <a:ln>
              <a:noFill/>
            </a:ln>
          </p:spPr>
          <p:txBody>
            <a:bodyPr spcFirstLastPara="1" wrap="square" lIns="91425" tIns="45700" rIns="91425" bIns="45700" anchor="t" anchorCtr="0">
              <a:spAutoFit/>
            </a:bodyPr>
            <a:lstStyle/>
            <a:p>
              <a:pPr lvl="0" algn="r" rtl="1"/>
              <a:r>
                <a:rPr lang="ar-SA" sz="1200" b="1" dirty="0">
                  <a:solidFill>
                    <a:schemeClr val="dk1"/>
                  </a:solidFill>
                  <a:ea typeface="Lato"/>
                  <a:cs typeface="Lato"/>
                  <a:sym typeface="Lato"/>
                </a:rPr>
                <a:t>بعون الله بعونكم وبسعادة</a:t>
              </a:r>
            </a:p>
            <a:p>
              <a:pPr lvl="0" algn="r" rtl="1"/>
              <a:r>
                <a:rPr lang="ar-SA" sz="1200" b="1" dirty="0">
                  <a:solidFill>
                    <a:schemeClr val="dk1"/>
                  </a:solidFill>
                  <a:ea typeface="Lato"/>
                  <a:cs typeface="Lato"/>
                  <a:sym typeface="Lato"/>
                </a:rPr>
                <a:t>أو "بمساعدتك وبكل سرور"</a:t>
              </a:r>
            </a:p>
            <a:p>
              <a:pPr lvl="0" algn="r" rtl="1"/>
              <a:r>
                <a:rPr lang="ar-SA" sz="1200" b="1" dirty="0">
                  <a:solidFill>
                    <a:schemeClr val="dk1"/>
                  </a:solidFill>
                  <a:ea typeface="Lato"/>
                  <a:cs typeface="Lato"/>
                  <a:sym typeface="Lato"/>
                </a:rPr>
                <a:t>أعد أن أبذل قصارى جهدي:</a:t>
              </a:r>
            </a:p>
            <a:p>
              <a:pPr lvl="0" algn="r" rtl="1"/>
              <a:r>
                <a:rPr lang="ar-SA" sz="1200" b="1" dirty="0">
                  <a:solidFill>
                    <a:schemeClr val="dk1"/>
                  </a:solidFill>
                  <a:ea typeface="Lato"/>
                  <a:cs typeface="Lato"/>
                  <a:sym typeface="Lato"/>
                </a:rPr>
                <a:t>لدراسة تفصيلية لقيم قانون فتيات الكشافة لدينا ،</a:t>
              </a:r>
            </a:p>
            <a:p>
              <a:pPr lvl="0" algn="r" rtl="1"/>
              <a:r>
                <a:rPr lang="ar-SA" sz="1200" b="1" dirty="0">
                  <a:solidFill>
                    <a:schemeClr val="dk1"/>
                  </a:solidFill>
                  <a:ea typeface="Lato"/>
                  <a:cs typeface="Lato"/>
                  <a:sym typeface="Lato"/>
                </a:rPr>
                <a:t>للبحث عن معنى حياتي ،</a:t>
              </a:r>
            </a:p>
            <a:p>
              <a:pPr lvl="0" algn="r" rtl="1"/>
              <a:r>
                <a:rPr lang="ar-SA" sz="1200" b="1" dirty="0">
                  <a:solidFill>
                    <a:schemeClr val="dk1"/>
                  </a:solidFill>
                  <a:ea typeface="Lato"/>
                  <a:cs typeface="Lato"/>
                  <a:sym typeface="Lato"/>
                </a:rPr>
                <a:t>للمشاركة في المجتمع الذي أعيش فيه</a:t>
              </a:r>
            </a:p>
            <a:p>
              <a:pPr lvl="0" algn="r" rtl="1"/>
              <a:endParaRPr lang="ar-SA" sz="1200" b="1" dirty="0">
                <a:solidFill>
                  <a:schemeClr val="dk1"/>
                </a:solidFill>
                <a:ea typeface="Lato"/>
                <a:cs typeface="Lato"/>
                <a:sym typeface="Lato"/>
              </a:endParaRPr>
            </a:p>
            <a:p>
              <a:pPr lvl="0" algn="r" rtl="1"/>
              <a:r>
                <a:rPr lang="ar-SA" sz="1200" b="1" dirty="0">
                  <a:solidFill>
                    <a:schemeClr val="dk1"/>
                  </a:solidFill>
                  <a:ea typeface="Lato"/>
                  <a:cs typeface="Lato"/>
                  <a:sym typeface="Lato"/>
                </a:rPr>
                <a:t>- وعد فتيات الكشافة في سويسرا</a:t>
              </a:r>
              <a:endParaRPr sz="1200" b="1" dirty="0">
                <a:solidFill>
                  <a:schemeClr val="dk1"/>
                </a:solidFill>
                <a:latin typeface="Lato"/>
                <a:ea typeface="Lato"/>
                <a:cs typeface="Lato"/>
                <a:sym typeface="Lato"/>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grpSp>
        <p:nvGrpSpPr>
          <p:cNvPr id="999" name="Google Shape;999;p62"/>
          <p:cNvGrpSpPr/>
          <p:nvPr/>
        </p:nvGrpSpPr>
        <p:grpSpPr>
          <a:xfrm>
            <a:off x="1534168" y="2028196"/>
            <a:ext cx="6943873" cy="908933"/>
            <a:chOff x="478855" y="629350"/>
            <a:chExt cx="6943873" cy="908933"/>
          </a:xfrm>
        </p:grpSpPr>
        <p:sp>
          <p:nvSpPr>
            <p:cNvPr id="1000" name="Google Shape;1000;p62"/>
            <p:cNvSpPr/>
            <p:nvPr/>
          </p:nvSpPr>
          <p:spPr>
            <a:xfrm>
              <a:off x="5992509" y="629350"/>
              <a:ext cx="1408447" cy="800174"/>
            </a:xfrm>
            <a:prstGeom prst="roundRect">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r" rtl="1">
                <a:spcBef>
                  <a:spcPts val="0"/>
                </a:spcBef>
                <a:spcAft>
                  <a:spcPts val="0"/>
                </a:spcAft>
                <a:buNone/>
              </a:pPr>
              <a:r>
                <a:rPr lang="ar-SA" sz="1800" b="1" dirty="0">
                  <a:solidFill>
                    <a:schemeClr val="dk1"/>
                  </a:solidFill>
                  <a:latin typeface="Lato"/>
                  <a:ea typeface="Lato"/>
                  <a:cs typeface="Lato"/>
                  <a:sym typeface="Lato"/>
                </a:rPr>
                <a:t>نشاط</a:t>
              </a:r>
              <a:endParaRPr sz="1800" b="1" dirty="0">
                <a:solidFill>
                  <a:schemeClr val="dk1"/>
                </a:solidFill>
                <a:latin typeface="Lato"/>
                <a:ea typeface="Lato"/>
                <a:cs typeface="Lato"/>
                <a:sym typeface="Lato"/>
              </a:endParaRPr>
            </a:p>
            <a:p>
              <a:pPr marL="0" marR="0" lvl="0" indent="0" algn="l" rtl="0">
                <a:spcBef>
                  <a:spcPts val="0"/>
                </a:spcBef>
                <a:spcAft>
                  <a:spcPts val="0"/>
                </a:spcAft>
                <a:buNone/>
              </a:pPr>
              <a:endParaRPr sz="1800" b="1" dirty="0">
                <a:solidFill>
                  <a:schemeClr val="dk1"/>
                </a:solidFill>
                <a:latin typeface="Lato"/>
                <a:ea typeface="Lato"/>
                <a:cs typeface="Lato"/>
                <a:sym typeface="Lato"/>
              </a:endParaRPr>
            </a:p>
            <a:p>
              <a:pPr marL="0" marR="0" lvl="0" indent="0" algn="l" rtl="0">
                <a:spcBef>
                  <a:spcPts val="0"/>
                </a:spcBef>
                <a:spcAft>
                  <a:spcPts val="0"/>
                </a:spcAft>
                <a:buNone/>
              </a:pPr>
              <a:endParaRPr sz="100" b="1" dirty="0">
                <a:solidFill>
                  <a:schemeClr val="dk1"/>
                </a:solidFill>
                <a:latin typeface="Lato"/>
                <a:ea typeface="Lato"/>
                <a:cs typeface="Lato"/>
                <a:sym typeface="Lato"/>
              </a:endParaRPr>
            </a:p>
            <a:p>
              <a:pPr marL="0" marR="0" lvl="0" indent="0" algn="l" rtl="0">
                <a:spcBef>
                  <a:spcPts val="0"/>
                </a:spcBef>
                <a:spcAft>
                  <a:spcPts val="0"/>
                </a:spcAft>
                <a:buNone/>
              </a:pPr>
              <a:endParaRPr sz="100" b="1" dirty="0">
                <a:solidFill>
                  <a:schemeClr val="dk1"/>
                </a:solidFill>
                <a:latin typeface="Lato"/>
                <a:ea typeface="Lato"/>
                <a:cs typeface="Lato"/>
                <a:sym typeface="Lato"/>
              </a:endParaRPr>
            </a:p>
            <a:p>
              <a:pPr marL="0" marR="0" lvl="0" indent="0" algn="l" rtl="0">
                <a:spcBef>
                  <a:spcPts val="0"/>
                </a:spcBef>
                <a:spcAft>
                  <a:spcPts val="0"/>
                </a:spcAft>
                <a:buNone/>
              </a:pPr>
              <a:endParaRPr sz="100" b="1" dirty="0">
                <a:solidFill>
                  <a:schemeClr val="dk1"/>
                </a:solidFill>
                <a:latin typeface="Lato"/>
                <a:ea typeface="Lato"/>
                <a:cs typeface="Lato"/>
                <a:sym typeface="Lato"/>
              </a:endParaRPr>
            </a:p>
            <a:p>
              <a:pPr marL="0" marR="0" lvl="0" indent="0" algn="l" rtl="0">
                <a:spcBef>
                  <a:spcPts val="0"/>
                </a:spcBef>
                <a:spcAft>
                  <a:spcPts val="0"/>
                </a:spcAft>
                <a:buNone/>
              </a:pPr>
              <a:endParaRPr sz="100" b="1" dirty="0">
                <a:solidFill>
                  <a:schemeClr val="dk1"/>
                </a:solidFill>
                <a:latin typeface="Lato"/>
                <a:ea typeface="Lato"/>
                <a:cs typeface="Lato"/>
                <a:sym typeface="Lato"/>
              </a:endParaRPr>
            </a:p>
            <a:p>
              <a:pPr marL="0" marR="0" lvl="0" indent="0" algn="l" rtl="0">
                <a:spcBef>
                  <a:spcPts val="0"/>
                </a:spcBef>
                <a:spcAft>
                  <a:spcPts val="0"/>
                </a:spcAft>
                <a:buNone/>
              </a:pPr>
              <a:endParaRPr sz="100" b="1" dirty="0">
                <a:solidFill>
                  <a:schemeClr val="dk1"/>
                </a:solidFill>
                <a:latin typeface="Lato"/>
                <a:ea typeface="Lato"/>
                <a:cs typeface="Lato"/>
                <a:sym typeface="Lato"/>
              </a:endParaRPr>
            </a:p>
          </p:txBody>
        </p:sp>
        <p:sp>
          <p:nvSpPr>
            <p:cNvPr id="1001" name="Google Shape;1001;p62"/>
            <p:cNvSpPr/>
            <p:nvPr/>
          </p:nvSpPr>
          <p:spPr>
            <a:xfrm>
              <a:off x="478855" y="1101133"/>
              <a:ext cx="6943873" cy="437150"/>
            </a:xfrm>
            <a:prstGeom prst="roundRect">
              <a:avLst>
                <a:gd name="adj" fmla="val 27767"/>
              </a:avLst>
            </a:prstGeom>
            <a:solidFill>
              <a:schemeClr val="dk1"/>
            </a:solidFill>
            <a:ln>
              <a:noFill/>
            </a:ln>
          </p:spPr>
          <p:txBody>
            <a:bodyPr spcFirstLastPara="1" wrap="square" lIns="91425" tIns="45700" rIns="91425" bIns="45700" anchor="ctr" anchorCtr="0">
              <a:spAutoFit/>
            </a:bodyPr>
            <a:lstStyle/>
            <a:p>
              <a:pPr lvl="0" algn="r" rtl="1"/>
              <a:r>
                <a:rPr lang="ar-SA" dirty="0">
                  <a:solidFill>
                    <a:schemeClr val="lt2"/>
                  </a:solidFill>
                  <a:ea typeface="Lato"/>
                  <a:cs typeface="Lato"/>
                  <a:sym typeface="Lato"/>
                </a:rPr>
                <a:t>شاركي بفعل السلام (التحول الجيد) الذي كتبته ، ثم أعدي الوفاء بوعدك كمجموعة</a:t>
              </a:r>
              <a:endParaRPr dirty="0"/>
            </a:p>
          </p:txBody>
        </p:sp>
      </p:grpSp>
      <p:grpSp>
        <p:nvGrpSpPr>
          <p:cNvPr id="1003" name="Google Shape;1003;p62"/>
          <p:cNvGrpSpPr/>
          <p:nvPr/>
        </p:nvGrpSpPr>
        <p:grpSpPr>
          <a:xfrm>
            <a:off x="645788" y="3385456"/>
            <a:ext cx="8021962" cy="2702826"/>
            <a:chOff x="456448" y="2886792"/>
            <a:chExt cx="8021962" cy="2702826"/>
          </a:xfrm>
        </p:grpSpPr>
        <p:sp>
          <p:nvSpPr>
            <p:cNvPr id="1004" name="Google Shape;1004;p62"/>
            <p:cNvSpPr/>
            <p:nvPr/>
          </p:nvSpPr>
          <p:spPr>
            <a:xfrm>
              <a:off x="6401374" y="2886792"/>
              <a:ext cx="2055264" cy="1021512"/>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spAutoFit/>
            </a:bodyPr>
            <a:lstStyle/>
            <a:p>
              <a:pPr marL="0" marR="0" lvl="0" indent="0" algn="r" rtl="0">
                <a:spcBef>
                  <a:spcPts val="0"/>
                </a:spcBef>
                <a:spcAft>
                  <a:spcPts val="0"/>
                </a:spcAft>
                <a:buNone/>
              </a:pPr>
              <a:r>
                <a:rPr lang="ar-SA" b="1" dirty="0">
                  <a:solidFill>
                    <a:schemeClr val="dk1"/>
                  </a:solidFill>
                  <a:latin typeface="Lato"/>
                  <a:ea typeface="Lato"/>
                  <a:cs typeface="Lato"/>
                  <a:sym typeface="Lato"/>
                </a:rPr>
                <a:t>دعونا نفكر</a:t>
              </a:r>
              <a:endParaRPr lang="en-GB" b="1" dirty="0">
                <a:solidFill>
                  <a:schemeClr val="dk1"/>
                </a:solidFill>
                <a:latin typeface="Lato"/>
                <a:ea typeface="Lato"/>
                <a:cs typeface="Lato"/>
                <a:sym typeface="Lato"/>
              </a:endParaRPr>
            </a:p>
            <a:p>
              <a:pPr marL="0" marR="0" lvl="0" indent="0" algn="r" rtl="0">
                <a:spcBef>
                  <a:spcPts val="0"/>
                </a:spcBef>
                <a:spcAft>
                  <a:spcPts val="0"/>
                </a:spcAft>
                <a:buNone/>
              </a:pPr>
              <a:endParaRPr lang="en-GB" sz="1800" b="1" dirty="0">
                <a:solidFill>
                  <a:schemeClr val="dk1"/>
                </a:solidFill>
                <a:latin typeface="Lato"/>
                <a:ea typeface="Lato"/>
                <a:cs typeface="Lato"/>
                <a:sym typeface="Lato"/>
              </a:endParaRPr>
            </a:p>
            <a:p>
              <a:pPr marL="0" marR="0" lvl="0" indent="0" algn="r" rtl="0">
                <a:spcBef>
                  <a:spcPts val="0"/>
                </a:spcBef>
                <a:spcAft>
                  <a:spcPts val="0"/>
                </a:spcAft>
                <a:buNone/>
              </a:pPr>
              <a:endParaRPr sz="1800" b="1" dirty="0">
                <a:solidFill>
                  <a:schemeClr val="dk1"/>
                </a:solidFill>
                <a:latin typeface="Lato"/>
                <a:ea typeface="Lato"/>
                <a:cs typeface="Lato"/>
                <a:sym typeface="Lato"/>
              </a:endParaRPr>
            </a:p>
          </p:txBody>
        </p:sp>
        <p:sp>
          <p:nvSpPr>
            <p:cNvPr id="1005" name="Google Shape;1005;p62"/>
            <p:cNvSpPr/>
            <p:nvPr/>
          </p:nvSpPr>
          <p:spPr>
            <a:xfrm>
              <a:off x="456448" y="3342239"/>
              <a:ext cx="8021962" cy="2247379"/>
            </a:xfrm>
            <a:prstGeom prst="roundRect">
              <a:avLst>
                <a:gd name="adj" fmla="val 9886"/>
              </a:avLst>
            </a:prstGeom>
            <a:solidFill>
              <a:schemeClr val="accent3"/>
            </a:solidFill>
            <a:ln>
              <a:noFill/>
            </a:ln>
          </p:spPr>
          <p:txBody>
            <a:bodyPr spcFirstLastPara="1" wrap="square" lIns="91425" tIns="45700" rIns="91425" bIns="45700" anchor="ctr" anchorCtr="0">
              <a:spAutoFit/>
            </a:bodyPr>
            <a:lstStyle/>
            <a:p>
              <a:pPr marL="285750" indent="-285750" algn="r" rtl="1" fontAlgn="base">
                <a:buFont typeface="Arial" panose="020B0604020202020204" pitchFamily="34" charset="0"/>
                <a:buChar char="•"/>
              </a:pPr>
              <a:r>
                <a:rPr lang="en-GB" dirty="0"/>
                <a:t>تمثل الجمعية العالمية للمرشدات وفتيات </a:t>
              </a:r>
              <a:r>
                <a:rPr lang="en-GB" dirty="0" err="1"/>
                <a:t>الكشافة</a:t>
              </a:r>
              <a:r>
                <a:rPr lang="en-GB" dirty="0"/>
                <a:t> </a:t>
              </a:r>
              <a:r>
                <a:rPr lang="en-GB" dirty="0" err="1"/>
                <a:t>أكثر</a:t>
              </a:r>
              <a:r>
                <a:rPr lang="en-GB" dirty="0"/>
                <a:t> </a:t>
              </a:r>
              <a:r>
                <a:rPr lang="en-GB" dirty="0" err="1"/>
                <a:t>من</a:t>
              </a:r>
              <a:r>
                <a:rPr lang="en-GB" dirty="0"/>
                <a:t> عشرة ملايين مرشدة </a:t>
              </a:r>
              <a:r>
                <a:rPr lang="en-GB" dirty="0" err="1"/>
                <a:t>وفتاة</a:t>
              </a:r>
              <a:r>
                <a:rPr lang="en-GB" dirty="0"/>
                <a:t>.</a:t>
              </a:r>
              <a:r>
                <a:rPr lang="en-US" dirty="0"/>
                <a:t>​</a:t>
              </a:r>
            </a:p>
            <a:p>
              <a:pPr algn="r" rtl="1" fontAlgn="base"/>
              <a:endParaRPr lang="en-GB" dirty="0"/>
            </a:p>
            <a:p>
              <a:pPr marL="285750" indent="-285750" algn="r" rtl="1" fontAlgn="base">
                <a:buFont typeface="Arial" panose="020B0604020202020204" pitchFamily="34" charset="0"/>
                <a:buChar char="•"/>
              </a:pPr>
              <a:r>
                <a:rPr lang="en-GB" dirty="0" err="1"/>
                <a:t>ما</a:t>
              </a:r>
              <a:r>
                <a:rPr lang="en-GB" dirty="0"/>
                <a:t> </a:t>
              </a:r>
              <a:r>
                <a:rPr lang="en-GB" dirty="0" err="1"/>
                <a:t>هي</a:t>
              </a:r>
              <a:r>
                <a:rPr lang="en-GB" dirty="0"/>
                <a:t> </a:t>
              </a:r>
              <a:r>
                <a:rPr lang="en-GB" dirty="0" err="1"/>
                <a:t>الدول</a:t>
              </a:r>
              <a:r>
                <a:rPr lang="en-GB" dirty="0"/>
                <a:t> </a:t>
              </a:r>
              <a:r>
                <a:rPr lang="en-GB" dirty="0" err="1"/>
                <a:t>الأخرى</a:t>
              </a:r>
              <a:r>
                <a:rPr lang="en-GB" dirty="0"/>
                <a:t> </a:t>
              </a:r>
              <a:r>
                <a:rPr lang="en-GB" dirty="0" err="1"/>
                <a:t>التي</a:t>
              </a:r>
              <a:r>
                <a:rPr lang="en-GB" dirty="0"/>
                <a:t> </a:t>
              </a:r>
              <a:r>
                <a:rPr lang="en-GB" dirty="0" err="1"/>
                <a:t>يمكنك</a:t>
              </a:r>
              <a:r>
                <a:rPr lang="en-GB" dirty="0"/>
                <a:t> </a:t>
              </a:r>
              <a:r>
                <a:rPr lang="en-GB" dirty="0" err="1"/>
                <a:t>التفكير</a:t>
              </a:r>
              <a:r>
                <a:rPr lang="en-GB" dirty="0"/>
                <a:t> </a:t>
              </a:r>
              <a:r>
                <a:rPr lang="en-GB" dirty="0" err="1"/>
                <a:t>فيها</a:t>
              </a:r>
              <a:r>
                <a:rPr lang="en-GB" dirty="0"/>
                <a:t> </a:t>
              </a:r>
              <a:r>
                <a:rPr lang="en-GB" dirty="0" err="1"/>
                <a:t>والتي</a:t>
              </a:r>
              <a:r>
                <a:rPr lang="en-GB" dirty="0"/>
                <a:t> </a:t>
              </a:r>
              <a:r>
                <a:rPr lang="en-GB" dirty="0" err="1"/>
                <a:t>قد</a:t>
              </a:r>
              <a:r>
                <a:rPr lang="en-GB" dirty="0"/>
                <a:t> </a:t>
              </a:r>
              <a:r>
                <a:rPr lang="en-GB" dirty="0" err="1"/>
                <a:t>يكون</a:t>
              </a:r>
              <a:r>
                <a:rPr lang="en-GB" dirty="0"/>
                <a:t> </a:t>
              </a:r>
              <a:r>
                <a:rPr lang="en-GB" dirty="0" err="1"/>
                <a:t>فيها</a:t>
              </a:r>
              <a:r>
                <a:rPr lang="en-GB" dirty="0"/>
                <a:t> </a:t>
              </a:r>
              <a:r>
                <a:rPr lang="en-GB" dirty="0" err="1"/>
                <a:t>مرشدات</a:t>
              </a:r>
              <a:r>
                <a:rPr lang="en-GB" dirty="0"/>
                <a:t> وفتيات كشافة؟</a:t>
              </a:r>
              <a:r>
                <a:rPr lang="en-US" dirty="0"/>
                <a:t>​</a:t>
              </a:r>
              <a:endParaRPr lang="en-GB" dirty="0"/>
            </a:p>
            <a:p>
              <a:pPr marL="285750" indent="-285750" algn="r" rtl="1" fontAlgn="base">
                <a:buFont typeface="Arial" panose="020B0604020202020204" pitchFamily="34" charset="0"/>
                <a:buChar char="•"/>
              </a:pPr>
              <a:r>
                <a:rPr lang="en-GB" dirty="0" err="1"/>
                <a:t>كيف</a:t>
              </a:r>
              <a:r>
                <a:rPr lang="en-GB" dirty="0"/>
                <a:t> </a:t>
              </a:r>
              <a:r>
                <a:rPr lang="en-GB" dirty="0" err="1"/>
                <a:t>تتوقع</a:t>
              </a:r>
              <a:r>
                <a:rPr lang="en-GB" dirty="0"/>
                <a:t> </a:t>
              </a:r>
              <a:r>
                <a:rPr lang="en-GB" dirty="0" err="1"/>
                <a:t>أن</a:t>
              </a:r>
              <a:r>
                <a:rPr lang="en-GB" dirty="0"/>
                <a:t> </a:t>
              </a:r>
              <a:r>
                <a:rPr lang="en-GB" dirty="0" err="1"/>
                <a:t>تكون</a:t>
              </a:r>
              <a:r>
                <a:rPr lang="en-GB" dirty="0"/>
                <a:t> </a:t>
              </a:r>
              <a:r>
                <a:rPr lang="en-GB" dirty="0" err="1"/>
                <a:t>حياة</a:t>
              </a:r>
              <a:r>
                <a:rPr lang="en-GB" dirty="0"/>
                <a:t> </a:t>
              </a:r>
              <a:r>
                <a:rPr lang="en-GB" dirty="0" err="1"/>
                <a:t>فتاة</a:t>
              </a:r>
              <a:r>
                <a:rPr lang="en-GB" dirty="0"/>
                <a:t> </a:t>
              </a:r>
              <a:r>
                <a:rPr lang="en-GB" dirty="0" err="1"/>
                <a:t>مثلك</a:t>
              </a:r>
              <a:r>
                <a:rPr lang="en-GB" dirty="0"/>
                <a:t> </a:t>
              </a:r>
              <a:r>
                <a:rPr lang="en-GB" dirty="0" err="1"/>
                <a:t>في</a:t>
              </a:r>
              <a:r>
                <a:rPr lang="en-GB" dirty="0"/>
                <a:t> </a:t>
              </a:r>
              <a:r>
                <a:rPr lang="en-GB" dirty="0" err="1"/>
                <a:t>هذا</a:t>
              </a:r>
              <a:r>
                <a:rPr lang="en-GB" dirty="0"/>
                <a:t> </a:t>
              </a:r>
              <a:r>
                <a:rPr lang="en-GB" dirty="0" err="1"/>
                <a:t>البلد</a:t>
              </a:r>
              <a:r>
                <a:rPr lang="en-GB" dirty="0"/>
                <a:t>؟</a:t>
              </a:r>
              <a:r>
                <a:rPr lang="en-US" dirty="0"/>
                <a:t>​</a:t>
              </a:r>
            </a:p>
            <a:p>
              <a:pPr algn="r" rtl="1" fontAlgn="base"/>
              <a:endParaRPr lang="en-GB" dirty="0"/>
            </a:p>
            <a:p>
              <a:pPr marL="742950" lvl="1" indent="-285750" algn="r" rtl="1" fontAlgn="base">
                <a:buFont typeface="Arial" panose="020B0604020202020204" pitchFamily="34" charset="0"/>
                <a:buChar char="•"/>
              </a:pPr>
              <a:r>
                <a:rPr lang="en-GB" dirty="0" err="1"/>
                <a:t>هل</a:t>
              </a:r>
              <a:r>
                <a:rPr lang="en-GB" dirty="0"/>
                <a:t> </a:t>
              </a:r>
              <a:r>
                <a:rPr lang="en-GB" dirty="0" err="1"/>
                <a:t>حقاً</a:t>
              </a:r>
              <a:r>
                <a:rPr lang="en-GB" dirty="0"/>
                <a:t> </a:t>
              </a:r>
              <a:r>
                <a:rPr lang="en-GB" dirty="0" err="1"/>
                <a:t>تعلم</a:t>
              </a:r>
              <a:r>
                <a:rPr lang="en-GB" dirty="0"/>
                <a:t> </a:t>
              </a:r>
              <a:r>
                <a:rPr lang="en-GB" dirty="0" err="1"/>
                <a:t>ذلك</a:t>
              </a:r>
              <a:r>
                <a:rPr lang="en-GB" dirty="0"/>
                <a:t>؟ </a:t>
              </a:r>
              <a:r>
                <a:rPr lang="en-GB" dirty="0" err="1"/>
                <a:t>كيف</a:t>
              </a:r>
              <a:r>
                <a:rPr lang="en-GB" dirty="0"/>
                <a:t> </a:t>
              </a:r>
              <a:r>
                <a:rPr lang="en-GB" dirty="0" err="1"/>
                <a:t>تمكنت</a:t>
              </a:r>
              <a:r>
                <a:rPr lang="en-GB" dirty="0"/>
                <a:t> </a:t>
              </a:r>
              <a:r>
                <a:rPr lang="en-GB" dirty="0" err="1"/>
                <a:t>من</a:t>
              </a:r>
              <a:r>
                <a:rPr lang="en-GB" dirty="0"/>
                <a:t> </a:t>
              </a:r>
              <a:r>
                <a:rPr lang="en-GB" dirty="0" err="1"/>
                <a:t>معرفة</a:t>
              </a:r>
              <a:r>
                <a:rPr lang="en-GB" dirty="0"/>
                <a:t> </a:t>
              </a:r>
              <a:r>
                <a:rPr lang="en-GB" dirty="0" err="1"/>
                <a:t>ذلك</a:t>
              </a:r>
              <a:r>
                <a:rPr lang="en-GB" dirty="0"/>
                <a:t>؟</a:t>
              </a:r>
              <a:r>
                <a:rPr lang="en-US" dirty="0"/>
                <a:t>​</a:t>
              </a:r>
            </a:p>
            <a:p>
              <a:pPr algn="r" rtl="1" fontAlgn="base"/>
              <a:endParaRPr lang="en-GB" dirty="0"/>
            </a:p>
          </p:txBody>
        </p:sp>
      </p:grpSp>
      <p:sp>
        <p:nvSpPr>
          <p:cNvPr id="10" name="Footer Placeholder 7">
            <a:extLst>
              <a:ext uri="{FF2B5EF4-FFF2-40B4-BE49-F238E27FC236}">
                <a16:creationId xmlns:a16="http://schemas.microsoft.com/office/drawing/2014/main" id="{4F9A6164-AB50-440F-93E3-008FD24BC92D}"/>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1" name="TextBox 10">
            <a:extLst>
              <a:ext uri="{FF2B5EF4-FFF2-40B4-BE49-F238E27FC236}">
                <a16:creationId xmlns:a16="http://schemas.microsoft.com/office/drawing/2014/main" id="{407F60AA-FC9B-467C-9693-0F32CEAD8903}"/>
              </a:ext>
            </a:extLst>
          </p:cNvPr>
          <p:cNvSpPr txBox="1"/>
          <p:nvPr/>
        </p:nvSpPr>
        <p:spPr>
          <a:xfrm>
            <a:off x="2548048" y="0"/>
            <a:ext cx="3567002" cy="1015663"/>
          </a:xfrm>
          <a:prstGeom prst="rect">
            <a:avLst/>
          </a:prstGeom>
          <a:noFill/>
        </p:spPr>
        <p:txBody>
          <a:bodyPr wrap="none" rtlCol="0">
            <a:spAutoFit/>
          </a:bodyPr>
          <a:lstStyle/>
          <a:p>
            <a:pPr algn="ctr"/>
            <a:r>
              <a:rPr lang="ar-SA" sz="6000" b="1" dirty="0">
                <a:solidFill>
                  <a:schemeClr val="bg1"/>
                </a:solidFill>
              </a:rPr>
              <a:t>وعدنا العالمي</a:t>
            </a:r>
            <a:endParaRPr lang="en-GB" sz="6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pic>
        <p:nvPicPr>
          <p:cNvPr id="3" name="Picture 2">
            <a:extLst>
              <a:ext uri="{FF2B5EF4-FFF2-40B4-BE49-F238E27FC236}">
                <a16:creationId xmlns:a16="http://schemas.microsoft.com/office/drawing/2014/main" id="{D4199CD7-960F-4464-BB0F-E676A24EF624}"/>
              </a:ext>
            </a:extLst>
          </p:cNvPr>
          <p:cNvPicPr>
            <a:picLocks noChangeAspect="1"/>
          </p:cNvPicPr>
          <p:nvPr/>
        </p:nvPicPr>
        <p:blipFill rotWithShape="1">
          <a:blip r:embed="rId3"/>
          <a:srcRect l="13687" t="12280" r="56239" b="12060"/>
          <a:stretch/>
        </p:blipFill>
        <p:spPr>
          <a:xfrm>
            <a:off x="1" y="0"/>
            <a:ext cx="9144000" cy="6858000"/>
          </a:xfrm>
          <a:prstGeom prst="rect">
            <a:avLst/>
          </a:prstGeom>
        </p:spPr>
      </p:pic>
      <p:sp>
        <p:nvSpPr>
          <p:cNvPr id="1012" name="Google Shape;1012;p63"/>
          <p:cNvSpPr/>
          <p:nvPr/>
        </p:nvSpPr>
        <p:spPr>
          <a:xfrm>
            <a:off x="6002112" y="4969329"/>
            <a:ext cx="2140404" cy="145324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SA" sz="1800" b="1" dirty="0">
                <a:solidFill>
                  <a:schemeClr val="lt1"/>
                </a:solidFill>
                <a:latin typeface="Lato"/>
                <a:ea typeface="Lato"/>
                <a:cs typeface="Lato"/>
                <a:sym typeface="Lato"/>
              </a:rPr>
              <a:t>هذه نسخة من صفحة 58 من حزمة يوم الذكرى العالمي</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pic>
        <p:nvPicPr>
          <p:cNvPr id="1017" name="Google Shape;1017;p64" descr="A picture containing outdoor object&#10;&#10;Description automatically generated"/>
          <p:cNvPicPr preferRelativeResize="0"/>
          <p:nvPr/>
        </p:nvPicPr>
        <p:blipFill rotWithShape="1">
          <a:blip r:embed="rId3">
            <a:alphaModFix/>
          </a:blip>
          <a:srcRect/>
          <a:stretch/>
        </p:blipFill>
        <p:spPr>
          <a:xfrm>
            <a:off x="2231651" y="3949856"/>
            <a:ext cx="2790849" cy="2790849"/>
          </a:xfrm>
          <a:prstGeom prst="rect">
            <a:avLst/>
          </a:prstGeom>
          <a:noFill/>
          <a:ln>
            <a:noFill/>
          </a:ln>
        </p:spPr>
      </p:pic>
      <p:pic>
        <p:nvPicPr>
          <p:cNvPr id="1018" name="Google Shape;1018;p64" descr="A picture containing outdoor object&#10;&#10;Description automatically generated"/>
          <p:cNvPicPr preferRelativeResize="0"/>
          <p:nvPr/>
        </p:nvPicPr>
        <p:blipFill rotWithShape="1">
          <a:blip r:embed="rId4">
            <a:alphaModFix/>
          </a:blip>
          <a:srcRect/>
          <a:stretch/>
        </p:blipFill>
        <p:spPr>
          <a:xfrm>
            <a:off x="5572915" y="-322452"/>
            <a:ext cx="3751452" cy="3751452"/>
          </a:xfrm>
          <a:prstGeom prst="rect">
            <a:avLst/>
          </a:prstGeom>
          <a:noFill/>
          <a:ln>
            <a:noFill/>
          </a:ln>
        </p:spPr>
      </p:pic>
      <p:pic>
        <p:nvPicPr>
          <p:cNvPr id="1019" name="Google Shape;1019;p64" descr="Shape, arrow&#10;&#10;Description automatically generated"/>
          <p:cNvPicPr preferRelativeResize="0"/>
          <p:nvPr/>
        </p:nvPicPr>
        <p:blipFill rotWithShape="1">
          <a:blip r:embed="rId5">
            <a:alphaModFix/>
          </a:blip>
          <a:srcRect/>
          <a:stretch/>
        </p:blipFill>
        <p:spPr>
          <a:xfrm rot="-296047">
            <a:off x="-111622" y="2424980"/>
            <a:ext cx="2429540" cy="2429540"/>
          </a:xfrm>
          <a:prstGeom prst="rect">
            <a:avLst/>
          </a:prstGeom>
          <a:noFill/>
          <a:ln>
            <a:noFill/>
          </a:ln>
        </p:spPr>
      </p:pic>
      <p:pic>
        <p:nvPicPr>
          <p:cNvPr id="1020" name="Google Shape;1020;p64" descr="Shape, arrow&#10;&#10;Description automatically generated"/>
          <p:cNvPicPr preferRelativeResize="0"/>
          <p:nvPr/>
        </p:nvPicPr>
        <p:blipFill rotWithShape="1">
          <a:blip r:embed="rId5">
            <a:alphaModFix/>
          </a:blip>
          <a:srcRect/>
          <a:stretch/>
        </p:blipFill>
        <p:spPr>
          <a:xfrm rot="-296047">
            <a:off x="4359111" y="171895"/>
            <a:ext cx="1326778" cy="1326778"/>
          </a:xfrm>
          <a:prstGeom prst="rect">
            <a:avLst/>
          </a:prstGeom>
          <a:noFill/>
          <a:ln>
            <a:noFill/>
          </a:ln>
        </p:spPr>
      </p:pic>
      <p:pic>
        <p:nvPicPr>
          <p:cNvPr id="1021" name="Google Shape;1021;p64" descr="Shape, arrow&#10;&#10;Description automatically generated"/>
          <p:cNvPicPr preferRelativeResize="0"/>
          <p:nvPr/>
        </p:nvPicPr>
        <p:blipFill rotWithShape="1">
          <a:blip r:embed="rId6">
            <a:alphaModFix/>
          </a:blip>
          <a:srcRect/>
          <a:stretch/>
        </p:blipFill>
        <p:spPr>
          <a:xfrm rot="-5797958">
            <a:off x="392263" y="5039240"/>
            <a:ext cx="1421773" cy="1421773"/>
          </a:xfrm>
          <a:prstGeom prst="rect">
            <a:avLst/>
          </a:prstGeom>
          <a:noFill/>
          <a:ln>
            <a:noFill/>
          </a:ln>
        </p:spPr>
      </p:pic>
      <p:sp>
        <p:nvSpPr>
          <p:cNvPr id="7" name="TextBox 6">
            <a:extLst>
              <a:ext uri="{FF2B5EF4-FFF2-40B4-BE49-F238E27FC236}">
                <a16:creationId xmlns:a16="http://schemas.microsoft.com/office/drawing/2014/main" id="{41F496A0-A46F-46F3-9295-F23625CEA2C0}"/>
              </a:ext>
            </a:extLst>
          </p:cNvPr>
          <p:cNvSpPr txBox="1"/>
          <p:nvPr/>
        </p:nvSpPr>
        <p:spPr>
          <a:xfrm>
            <a:off x="743776" y="636448"/>
            <a:ext cx="3828224" cy="1923604"/>
          </a:xfrm>
          <a:prstGeom prst="rect">
            <a:avLst/>
          </a:prstGeom>
          <a:noFill/>
        </p:spPr>
        <p:txBody>
          <a:bodyPr wrap="square" rtlCol="0">
            <a:spAutoFit/>
          </a:bodyPr>
          <a:lstStyle/>
          <a:p>
            <a:pPr algn="ctr"/>
            <a:r>
              <a:rPr lang="ar-SA" sz="4400" b="1" dirty="0">
                <a:solidFill>
                  <a:schemeClr val="bg2"/>
                </a:solidFill>
              </a:rPr>
              <a:t>رائع!</a:t>
            </a:r>
            <a:endParaRPr lang="en-GB" sz="4400" b="1" dirty="0">
              <a:solidFill>
                <a:schemeClr val="bg2"/>
              </a:solidFill>
            </a:endParaRPr>
          </a:p>
          <a:p>
            <a:pPr algn="ctr"/>
            <a:endParaRPr lang="en-GB" sz="1100" b="1" dirty="0">
              <a:solidFill>
                <a:schemeClr val="bg2"/>
              </a:solidFill>
            </a:endParaRPr>
          </a:p>
          <a:p>
            <a:pPr algn="ctr" rtl="1"/>
            <a:r>
              <a:rPr lang="ar-SA" sz="1600" b="1" dirty="0">
                <a:solidFill>
                  <a:schemeClr val="bg2"/>
                </a:solidFill>
              </a:rPr>
              <a:t>لقد حصلتِ على الشارة الخاصة بيوم الذكرى العالمي</a:t>
            </a:r>
          </a:p>
          <a:p>
            <a:pPr algn="ctr" rtl="1"/>
            <a:r>
              <a:rPr lang="ar-SA" sz="1600" b="1" dirty="0">
                <a:solidFill>
                  <a:schemeClr val="bg2"/>
                </a:solidFill>
              </a:rPr>
              <a:t>يمكنك طلب الشارة الخاصة بيوم الكرى العالمي عبر الرابط التالي</a:t>
            </a:r>
          </a:p>
          <a:p>
            <a:pPr algn="ctr"/>
            <a:r>
              <a:rPr lang="en-GB" sz="1600" b="1" dirty="0">
                <a:solidFill>
                  <a:schemeClr val="bg2"/>
                </a:solidFill>
                <a:hlinkClick r:id="rId7"/>
              </a:rPr>
              <a:t>www.wagggs-shop.org</a:t>
            </a:r>
            <a:endParaRPr lang="en-GB" sz="1600" b="1" dirty="0">
              <a:solidFill>
                <a:schemeClr val="bg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8BD89AB-208D-49CF-9E29-03F498134DEB}"/>
              </a:ext>
            </a:extLst>
          </p:cNvPr>
          <p:cNvGrpSpPr/>
          <p:nvPr/>
        </p:nvGrpSpPr>
        <p:grpSpPr>
          <a:xfrm>
            <a:off x="2030730" y="4338712"/>
            <a:ext cx="7113270" cy="1867417"/>
            <a:chOff x="1783080" y="2834639"/>
            <a:chExt cx="7360920" cy="1867417"/>
          </a:xfrm>
        </p:grpSpPr>
        <p:sp>
          <p:nvSpPr>
            <p:cNvPr id="9" name="Rectangle 8">
              <a:extLst>
                <a:ext uri="{FF2B5EF4-FFF2-40B4-BE49-F238E27FC236}">
                  <a16:creationId xmlns:a16="http://schemas.microsoft.com/office/drawing/2014/main" id="{EE9FEA75-D107-4D8C-8A68-1E1DAF903DCC}"/>
                </a:ext>
              </a:extLst>
            </p:cNvPr>
            <p:cNvSpPr/>
            <p:nvPr/>
          </p:nvSpPr>
          <p:spPr>
            <a:xfrm>
              <a:off x="1783080" y="2834639"/>
              <a:ext cx="7360920" cy="1867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4BFBD8AC-72D7-4023-98E4-C6FF3F2C6851}"/>
                </a:ext>
              </a:extLst>
            </p:cNvPr>
            <p:cNvSpPr txBox="1"/>
            <p:nvPr/>
          </p:nvSpPr>
          <p:spPr>
            <a:xfrm>
              <a:off x="2175373" y="2983517"/>
              <a:ext cx="5916483" cy="1077218"/>
            </a:xfrm>
            <a:prstGeom prst="rect">
              <a:avLst/>
            </a:prstGeom>
            <a:noFill/>
          </p:spPr>
          <p:txBody>
            <a:bodyPr wrap="square">
              <a:spAutoFit/>
            </a:bodyPr>
            <a:lstStyle/>
            <a:p>
              <a:pPr algn="r" rtl="1"/>
              <a:r>
                <a:rPr lang="ar-OM" sz="1600" b="1" dirty="0"/>
                <a:t>"هناك مليون منا. لست جيدة في الحساب ولن أقوم بأي حسابات قد لا تتحقق. لكن فلسًا أو سنتان أو أربعة أنَز أو ما يكفي من السنتيم أو غروشن أو هيلر أو فيلر أو معدن لتحقيق نفس القيمة، ليس مبلغًا هائلاً، لا سيما عندما يتم توفيره أو كسبه وإعطائه بيد لديها الرغبة في العطاء".</a:t>
              </a:r>
              <a:endParaRPr lang="en-GB" sz="1600" b="1" dirty="0"/>
            </a:p>
          </p:txBody>
        </p:sp>
      </p:grpSp>
      <p:sp>
        <p:nvSpPr>
          <p:cNvPr id="13" name="TextBox 12">
            <a:extLst>
              <a:ext uri="{FF2B5EF4-FFF2-40B4-BE49-F238E27FC236}">
                <a16:creationId xmlns:a16="http://schemas.microsoft.com/office/drawing/2014/main" id="{CCF81375-BE60-4788-A437-749BEDDA14C5}"/>
              </a:ext>
            </a:extLst>
          </p:cNvPr>
          <p:cNvSpPr txBox="1"/>
          <p:nvPr/>
        </p:nvSpPr>
        <p:spPr>
          <a:xfrm>
            <a:off x="346710" y="1530785"/>
            <a:ext cx="7113270" cy="1055608"/>
          </a:xfrm>
          <a:prstGeom prst="roundRect">
            <a:avLst/>
          </a:prstGeom>
          <a:solidFill>
            <a:schemeClr val="accent2">
              <a:lumMod val="20000"/>
              <a:lumOff val="80000"/>
            </a:schemeClr>
          </a:solidFill>
        </p:spPr>
        <p:txBody>
          <a:bodyPr wrap="square">
            <a:spAutoFit/>
          </a:bodyPr>
          <a:lstStyle/>
          <a:p>
            <a:pPr algn="r" rtl="1"/>
            <a:r>
              <a:rPr lang="ar-OM" sz="1400" dirty="0"/>
              <a:t>منذ عام 1932، تحتفل الملايين من المرشدات وفتيات الكشافة حول العالم بيوم الذكرى العالمي من خلال جمع التبرعات.</a:t>
            </a:r>
          </a:p>
          <a:p>
            <a:pPr algn="r" rtl="1"/>
            <a:endParaRPr lang="ar-OM" sz="1400" dirty="0"/>
          </a:p>
          <a:p>
            <a:pPr algn="r" rtl="1"/>
            <a:r>
              <a:rPr lang="ar-OM" sz="1400" dirty="0"/>
              <a:t>إنها طريقة لتقدير الفرص التي توفرها المرشدات وفتيات الكشافة ومن ثم إعطاء المزيد من الفتيات حول العالم الفرصة ليصبحن مرشدات وفتيات كشافة.</a:t>
            </a:r>
            <a:endParaRPr lang="en-GB" sz="1400" dirty="0"/>
          </a:p>
        </p:txBody>
      </p:sp>
      <p:sp>
        <p:nvSpPr>
          <p:cNvPr id="16" name="TextBox 15">
            <a:extLst>
              <a:ext uri="{FF2B5EF4-FFF2-40B4-BE49-F238E27FC236}">
                <a16:creationId xmlns:a16="http://schemas.microsoft.com/office/drawing/2014/main" id="{E5CEA089-C214-4D18-9D9A-02213AA94134}"/>
              </a:ext>
            </a:extLst>
          </p:cNvPr>
          <p:cNvSpPr txBox="1"/>
          <p:nvPr/>
        </p:nvSpPr>
        <p:spPr>
          <a:xfrm>
            <a:off x="1764030" y="3829680"/>
            <a:ext cx="5615940" cy="369332"/>
          </a:xfrm>
          <a:prstGeom prst="rect">
            <a:avLst/>
          </a:prstGeom>
          <a:noFill/>
        </p:spPr>
        <p:txBody>
          <a:bodyPr wrap="square">
            <a:spAutoFit/>
          </a:bodyPr>
          <a:lstStyle/>
          <a:p>
            <a:pPr algn="r" rtl="1"/>
            <a:r>
              <a:rPr lang="ar-OM" b="1" dirty="0"/>
              <a:t>في عام 1932 قالت السيدة أولاف بادن باول:</a:t>
            </a:r>
            <a:endParaRPr lang="en-GB" sz="1800" b="1" dirty="0"/>
          </a:p>
        </p:txBody>
      </p:sp>
      <p:pic>
        <p:nvPicPr>
          <p:cNvPr id="17" name="Graphic 16">
            <a:extLst>
              <a:ext uri="{FF2B5EF4-FFF2-40B4-BE49-F238E27FC236}">
                <a16:creationId xmlns:a16="http://schemas.microsoft.com/office/drawing/2014/main" id="{37B7C002-4B9A-457B-96C8-2072CA40161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2205"/>
          <a:stretch/>
        </p:blipFill>
        <p:spPr>
          <a:xfrm>
            <a:off x="-15937" y="3063119"/>
            <a:ext cx="3517951" cy="3799563"/>
          </a:xfrm>
          <a:prstGeom prst="rect">
            <a:avLst/>
          </a:prstGeom>
        </p:spPr>
      </p:pic>
      <p:sp>
        <p:nvSpPr>
          <p:cNvPr id="2" name="TextBox 1"/>
          <p:cNvSpPr txBox="1"/>
          <p:nvPr/>
        </p:nvSpPr>
        <p:spPr>
          <a:xfrm>
            <a:off x="288471" y="150347"/>
            <a:ext cx="8567057" cy="1015663"/>
          </a:xfrm>
          <a:prstGeom prst="rect">
            <a:avLst/>
          </a:prstGeom>
          <a:noFill/>
        </p:spPr>
        <p:txBody>
          <a:bodyPr wrap="square" rtlCol="0">
            <a:spAutoFit/>
          </a:bodyPr>
          <a:lstStyle/>
          <a:p>
            <a:pPr algn="ctr" rtl="1"/>
            <a:r>
              <a:rPr lang="ar-OM" sz="6000" b="1" dirty="0">
                <a:solidFill>
                  <a:schemeClr val="bg1"/>
                </a:solidFill>
              </a:rPr>
              <a:t>صندوق دعم يوم الذكرى العالمي</a:t>
            </a:r>
            <a:endParaRPr lang="en-US" sz="6000" b="1" dirty="0">
              <a:solidFill>
                <a:schemeClr val="bg1"/>
              </a:solidFill>
            </a:endParaRPr>
          </a:p>
        </p:txBody>
      </p:sp>
      <p:sp>
        <p:nvSpPr>
          <p:cNvPr id="11" name="Footer Placeholder 7">
            <a:extLst>
              <a:ext uri="{FF2B5EF4-FFF2-40B4-BE49-F238E27FC236}">
                <a16:creationId xmlns:a16="http://schemas.microsoft.com/office/drawing/2014/main" id="{18D6D745-E833-456D-B003-5A8E14A4BE3B}"/>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Tree>
    <p:extLst>
      <p:ext uri="{BB962C8B-B14F-4D97-AF65-F5344CB8AC3E}">
        <p14:creationId xmlns:p14="http://schemas.microsoft.com/office/powerpoint/2010/main" val="277016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C709E6-05EB-4EF4-B65B-7FC025F35488}"/>
              </a:ext>
            </a:extLst>
          </p:cNvPr>
          <p:cNvPicPr>
            <a:picLocks noChangeAspect="1"/>
          </p:cNvPicPr>
          <p:nvPr/>
        </p:nvPicPr>
        <p:blipFill>
          <a:blip r:embed="rId3"/>
          <a:stretch>
            <a:fillRect/>
          </a:stretch>
        </p:blipFill>
        <p:spPr>
          <a:xfrm>
            <a:off x="6733297" y="1773011"/>
            <a:ext cx="2139881" cy="1780186"/>
          </a:xfrm>
          <a:prstGeom prst="rect">
            <a:avLst/>
          </a:prstGeom>
        </p:spPr>
      </p:pic>
      <p:sp>
        <p:nvSpPr>
          <p:cNvPr id="13" name="TextBox 12">
            <a:extLst>
              <a:ext uri="{FF2B5EF4-FFF2-40B4-BE49-F238E27FC236}">
                <a16:creationId xmlns:a16="http://schemas.microsoft.com/office/drawing/2014/main" id="{CCF81375-BE60-4788-A437-749BEDDA14C5}"/>
              </a:ext>
            </a:extLst>
          </p:cNvPr>
          <p:cNvSpPr txBox="1"/>
          <p:nvPr/>
        </p:nvSpPr>
        <p:spPr>
          <a:xfrm>
            <a:off x="346710" y="1530785"/>
            <a:ext cx="3211830" cy="4162306"/>
          </a:xfrm>
          <a:prstGeom prst="roundRect">
            <a:avLst>
              <a:gd name="adj" fmla="val 10973"/>
            </a:avLst>
          </a:prstGeom>
          <a:solidFill>
            <a:schemeClr val="accent2">
              <a:lumMod val="20000"/>
              <a:lumOff val="80000"/>
            </a:schemeClr>
          </a:solidFill>
        </p:spPr>
        <p:txBody>
          <a:bodyPr wrap="square">
            <a:spAutoFit/>
          </a:bodyPr>
          <a:lstStyle/>
          <a:p>
            <a:pPr algn="r" rtl="1"/>
            <a:r>
              <a:rPr lang="ar-OM" sz="1400" b="1" dirty="0"/>
              <a:t>إجمعي</a:t>
            </a:r>
          </a:p>
          <a:p>
            <a:pPr algn="r" rtl="1"/>
            <a:r>
              <a:rPr lang="ar-OM" sz="1400" b="1" dirty="0"/>
              <a:t>ساهمي في الصندوق وأكملي نشاط صندوق يوم الذكرى العالمي لهذا العام "عملة الذاكرة".</a:t>
            </a:r>
          </a:p>
          <a:p>
            <a:pPr algn="r" rtl="1"/>
            <a:endParaRPr lang="en-GB" sz="1400" dirty="0"/>
          </a:p>
          <a:p>
            <a:pPr algn="r" rtl="1"/>
            <a:r>
              <a:rPr lang="ar-OM" sz="1400" b="1" dirty="0"/>
              <a:t>إرسلي</a:t>
            </a:r>
          </a:p>
          <a:p>
            <a:pPr algn="r" rtl="1"/>
            <a:r>
              <a:rPr lang="ar-OM" sz="1400" b="1" dirty="0"/>
              <a:t>لقد جمعتي، ماذا بعد؟ لديكِ خياران لإرسال تبرعاتك إلى الجمعية العالمية للمرشدات وفتيات الكشافة:</a:t>
            </a:r>
            <a:endParaRPr lang="en-GB" sz="1400" dirty="0"/>
          </a:p>
          <a:p>
            <a:pPr marL="342900" indent="-342900" algn="r" rtl="1">
              <a:buFont typeface="+mj-lt"/>
              <a:buAutoNum type="arabicPeriod"/>
            </a:pPr>
            <a:r>
              <a:rPr lang="ar-OM" sz="1400" dirty="0"/>
              <a:t>جمعيتك الوطنية - اتصلي بهم أولاً. تقوم العديد من الجمعيات الوطنية بجمع التبرعات لإرسالها إلى الجمعية العالمية للمرشدات وفتيات الكشافة.</a:t>
            </a:r>
            <a:endParaRPr lang="en-GB" sz="1400" dirty="0"/>
          </a:p>
          <a:p>
            <a:pPr marL="342900" indent="-342900" algn="r" rtl="1">
              <a:buFont typeface="+mj-lt"/>
              <a:buAutoNum type="arabicPeriod"/>
            </a:pPr>
            <a:r>
              <a:rPr lang="ar-OM" sz="1400" dirty="0"/>
              <a:t>مباشرة إلى الجمعية العالمية للمرشدات وفتيات الكشافة - يمكنك التبرع عبر الإنترنت أو عن طريق شيك أو بطاقة الائتمان أو التحويل المصرفي أو تحويل الأموال عبر الإنترنت: </a:t>
            </a:r>
            <a:r>
              <a:rPr lang="en-GB" sz="1400" dirty="0"/>
              <a:t>bit.ly/WTDFund</a:t>
            </a:r>
            <a:endParaRPr lang="en-GB" sz="1400" dirty="0">
              <a:solidFill>
                <a:schemeClr val="accent2"/>
              </a:solidFill>
            </a:endParaRPr>
          </a:p>
        </p:txBody>
      </p:sp>
      <p:pic>
        <p:nvPicPr>
          <p:cNvPr id="38" name="Picture 37">
            <a:extLst>
              <a:ext uri="{FF2B5EF4-FFF2-40B4-BE49-F238E27FC236}">
                <a16:creationId xmlns:a16="http://schemas.microsoft.com/office/drawing/2014/main" id="{2FF9977B-7C05-4D98-90D3-152CD0E76425}"/>
              </a:ext>
            </a:extLst>
          </p:cNvPr>
          <p:cNvPicPr>
            <a:picLocks noChangeAspect="1"/>
          </p:cNvPicPr>
          <p:nvPr/>
        </p:nvPicPr>
        <p:blipFill rotWithShape="1">
          <a:blip r:embed="rId4"/>
          <a:srcRect t="11140"/>
          <a:stretch/>
        </p:blipFill>
        <p:spPr>
          <a:xfrm>
            <a:off x="4652342" y="3627494"/>
            <a:ext cx="4109060" cy="3434644"/>
          </a:xfrm>
          <a:prstGeom prst="rect">
            <a:avLst/>
          </a:prstGeom>
        </p:spPr>
      </p:pic>
      <p:sp>
        <p:nvSpPr>
          <p:cNvPr id="14" name="TextBox 13">
            <a:extLst>
              <a:ext uri="{FF2B5EF4-FFF2-40B4-BE49-F238E27FC236}">
                <a16:creationId xmlns:a16="http://schemas.microsoft.com/office/drawing/2014/main" id="{AEFCB104-119A-436D-9F4D-AF1FEC464584}"/>
              </a:ext>
            </a:extLst>
          </p:cNvPr>
          <p:cNvSpPr txBox="1"/>
          <p:nvPr/>
        </p:nvSpPr>
        <p:spPr>
          <a:xfrm>
            <a:off x="6733599" y="1773011"/>
            <a:ext cx="2139579" cy="830997"/>
          </a:xfrm>
          <a:prstGeom prst="rect">
            <a:avLst/>
          </a:prstGeom>
          <a:noFill/>
        </p:spPr>
        <p:txBody>
          <a:bodyPr wrap="square">
            <a:spAutoFit/>
          </a:bodyPr>
          <a:lstStyle/>
          <a:p>
            <a:pPr algn="r" rtl="1"/>
            <a:r>
              <a:rPr lang="ar-OM" sz="1200" dirty="0"/>
              <a:t>بمجرد أن نتلقى تبرعاتك، ستتلقىن بطاقة وشهادة خاصة بيوم الذكرى العالمي "شكرًا لكِ" كطريقة لإظهار تقديرنا لكل عملك الشاق.</a:t>
            </a:r>
            <a:endParaRPr lang="en-GB" sz="1200" dirty="0"/>
          </a:p>
        </p:txBody>
      </p:sp>
      <p:pic>
        <p:nvPicPr>
          <p:cNvPr id="18" name="Picture 17">
            <a:extLst>
              <a:ext uri="{FF2B5EF4-FFF2-40B4-BE49-F238E27FC236}">
                <a16:creationId xmlns:a16="http://schemas.microsoft.com/office/drawing/2014/main" id="{E5DAE814-02DE-4967-BEA6-D4E9227FCA34}"/>
              </a:ext>
            </a:extLst>
          </p:cNvPr>
          <p:cNvPicPr>
            <a:picLocks noChangeAspect="1"/>
          </p:cNvPicPr>
          <p:nvPr/>
        </p:nvPicPr>
        <p:blipFill>
          <a:blip r:embed="rId5"/>
          <a:stretch>
            <a:fillRect/>
          </a:stretch>
        </p:blipFill>
        <p:spPr>
          <a:xfrm>
            <a:off x="3760765" y="1449270"/>
            <a:ext cx="2548349" cy="2591025"/>
          </a:xfrm>
          <a:prstGeom prst="rect">
            <a:avLst/>
          </a:prstGeom>
        </p:spPr>
      </p:pic>
      <p:sp>
        <p:nvSpPr>
          <p:cNvPr id="20" name="TextBox 19">
            <a:extLst>
              <a:ext uri="{FF2B5EF4-FFF2-40B4-BE49-F238E27FC236}">
                <a16:creationId xmlns:a16="http://schemas.microsoft.com/office/drawing/2014/main" id="{599797FF-C468-466C-8710-646DCBEA8B2A}"/>
              </a:ext>
            </a:extLst>
          </p:cNvPr>
          <p:cNvSpPr txBox="1"/>
          <p:nvPr/>
        </p:nvSpPr>
        <p:spPr>
          <a:xfrm>
            <a:off x="3916484" y="1513184"/>
            <a:ext cx="2236909" cy="1569660"/>
          </a:xfrm>
          <a:prstGeom prst="rect">
            <a:avLst/>
          </a:prstGeom>
          <a:noFill/>
        </p:spPr>
        <p:txBody>
          <a:bodyPr wrap="square">
            <a:spAutoFit/>
          </a:bodyPr>
          <a:lstStyle/>
          <a:p>
            <a:pPr algn="r" rtl="1"/>
            <a:r>
              <a:rPr lang="ar-OM" sz="1200" dirty="0">
                <a:solidFill>
                  <a:schemeClr val="bg1"/>
                </a:solidFill>
              </a:rPr>
              <a:t>كانت السنة الماضية صعبة بشكل خاص على مجموعات المرشدات وفتيات الكشافة في جميع أنحاء العالم.</a:t>
            </a:r>
          </a:p>
          <a:p>
            <a:pPr algn="r" rtl="1"/>
            <a:endParaRPr lang="ar-OM" sz="1200" dirty="0">
              <a:solidFill>
                <a:schemeClr val="bg1"/>
              </a:solidFill>
            </a:endParaRPr>
          </a:p>
          <a:p>
            <a:pPr algn="r" rtl="1"/>
            <a:r>
              <a:rPr lang="ar-OM" sz="1200" dirty="0">
                <a:solidFill>
                  <a:schemeClr val="bg1"/>
                </a:solidFill>
              </a:rPr>
              <a:t>ساعد صندوق يوم الذكرى العالمي في إبقاء المرشدات وفتيات الكشافة على تواصل عبر الإنترنت عندما لم يتمكن الكثير منا من الاجتماع وجهًا لوجه.</a:t>
            </a:r>
            <a:endParaRPr lang="en-GB" sz="1200" dirty="0">
              <a:solidFill>
                <a:schemeClr val="bg1"/>
              </a:solidFill>
            </a:endParaRPr>
          </a:p>
        </p:txBody>
      </p:sp>
      <p:sp>
        <p:nvSpPr>
          <p:cNvPr id="12" name="Footer Placeholder 7">
            <a:extLst>
              <a:ext uri="{FF2B5EF4-FFF2-40B4-BE49-F238E27FC236}">
                <a16:creationId xmlns:a16="http://schemas.microsoft.com/office/drawing/2014/main" id="{C5086A52-7FB1-4E66-8477-2739AD9DFF7C}"/>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5" name="TextBox 14">
            <a:extLst>
              <a:ext uri="{FF2B5EF4-FFF2-40B4-BE49-F238E27FC236}">
                <a16:creationId xmlns:a16="http://schemas.microsoft.com/office/drawing/2014/main" id="{24801456-956D-45DC-AA42-79B6E4F0B641}"/>
              </a:ext>
            </a:extLst>
          </p:cNvPr>
          <p:cNvSpPr txBox="1"/>
          <p:nvPr/>
        </p:nvSpPr>
        <p:spPr>
          <a:xfrm>
            <a:off x="288471" y="150347"/>
            <a:ext cx="8567057" cy="1015663"/>
          </a:xfrm>
          <a:prstGeom prst="rect">
            <a:avLst/>
          </a:prstGeom>
          <a:noFill/>
        </p:spPr>
        <p:txBody>
          <a:bodyPr wrap="square" rtlCol="0">
            <a:spAutoFit/>
          </a:bodyPr>
          <a:lstStyle/>
          <a:p>
            <a:pPr algn="ctr" rtl="1"/>
            <a:r>
              <a:rPr lang="ar-OM" sz="6000" b="1" dirty="0">
                <a:solidFill>
                  <a:schemeClr val="bg1"/>
                </a:solidFill>
              </a:rPr>
              <a:t>صندوق دعم يوم الذكرى العالمي</a:t>
            </a:r>
            <a:endParaRPr lang="en-US" sz="6000" b="1" dirty="0">
              <a:solidFill>
                <a:schemeClr val="bg1"/>
              </a:solidFill>
            </a:endParaRPr>
          </a:p>
        </p:txBody>
      </p:sp>
    </p:spTree>
    <p:extLst>
      <p:ext uri="{BB962C8B-B14F-4D97-AF65-F5344CB8AC3E}">
        <p14:creationId xmlns:p14="http://schemas.microsoft.com/office/powerpoint/2010/main" val="254266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B8CC919-1AF6-49E1-AD56-D9FF0F7B2A7E}"/>
              </a:ext>
            </a:extLst>
          </p:cNvPr>
          <p:cNvSpPr txBox="1"/>
          <p:nvPr/>
        </p:nvSpPr>
        <p:spPr>
          <a:xfrm>
            <a:off x="0" y="1661911"/>
            <a:ext cx="1708220" cy="369332"/>
          </a:xfrm>
          <a:prstGeom prst="rect">
            <a:avLst/>
          </a:prstGeom>
          <a:solidFill>
            <a:schemeClr val="accent2"/>
          </a:solidFill>
        </p:spPr>
        <p:txBody>
          <a:bodyPr wrap="square" rtlCol="0">
            <a:spAutoFit/>
          </a:bodyPr>
          <a:lstStyle/>
          <a:p>
            <a:pPr algn="r"/>
            <a:r>
              <a:rPr lang="ar-OM" b="1" dirty="0">
                <a:solidFill>
                  <a:schemeClr val="bg1"/>
                </a:solidFill>
              </a:rPr>
              <a:t>للأصغر سناً</a:t>
            </a:r>
            <a:endParaRPr lang="en-US" b="1" dirty="0">
              <a:solidFill>
                <a:schemeClr val="bg1"/>
              </a:solidFill>
            </a:endParaRPr>
          </a:p>
        </p:txBody>
      </p:sp>
      <p:sp>
        <p:nvSpPr>
          <p:cNvPr id="7" name="Content Placeholder 6">
            <a:extLst>
              <a:ext uri="{FF2B5EF4-FFF2-40B4-BE49-F238E27FC236}">
                <a16:creationId xmlns:a16="http://schemas.microsoft.com/office/drawing/2014/main" id="{D4BF72F4-51F9-40D1-89A2-F96183BE4876}"/>
              </a:ext>
            </a:extLst>
          </p:cNvPr>
          <p:cNvSpPr>
            <a:spLocks noGrp="1"/>
          </p:cNvSpPr>
          <p:nvPr>
            <p:ph idx="1"/>
          </p:nvPr>
        </p:nvSpPr>
        <p:spPr>
          <a:xfrm>
            <a:off x="608986" y="2461953"/>
            <a:ext cx="2507840" cy="3311404"/>
          </a:xfrm>
          <a:prstGeom prst="round2DiagRect">
            <a:avLst/>
          </a:prstGeom>
          <a:solidFill>
            <a:schemeClr val="accent5">
              <a:lumMod val="40000"/>
              <a:lumOff val="60000"/>
            </a:schemeClr>
          </a:solidFill>
          <a:ln>
            <a:noFill/>
          </a:ln>
        </p:spPr>
        <p:style>
          <a:lnRef idx="2">
            <a:schemeClr val="accent5"/>
          </a:lnRef>
          <a:fillRef idx="1">
            <a:schemeClr val="lt1"/>
          </a:fillRef>
          <a:effectRef idx="0">
            <a:schemeClr val="accent5"/>
          </a:effectRef>
          <a:fontRef idx="minor">
            <a:schemeClr val="dk1"/>
          </a:fontRef>
        </p:style>
        <p:txBody>
          <a:bodyPr>
            <a:normAutofit/>
          </a:bodyPr>
          <a:lstStyle/>
          <a:p>
            <a:pPr marL="0" indent="0" algn="r" rtl="1">
              <a:buNone/>
            </a:pPr>
            <a:r>
              <a:rPr lang="ar-OM" sz="1800" b="1" dirty="0">
                <a:solidFill>
                  <a:schemeClr val="accent5"/>
                </a:solidFill>
              </a:rPr>
              <a:t>قفي قوية</a:t>
            </a:r>
            <a:endParaRPr lang="en-GB" sz="1800" b="1" dirty="0">
              <a:solidFill>
                <a:schemeClr val="accent5"/>
              </a:solidFill>
            </a:endParaRPr>
          </a:p>
          <a:p>
            <a:pPr marL="0" indent="0" algn="r" rtl="1">
              <a:lnSpc>
                <a:spcPct val="100000"/>
              </a:lnSpc>
              <a:buNone/>
            </a:pPr>
            <a:r>
              <a:rPr lang="ar-OM" sz="1600" dirty="0">
                <a:solidFill>
                  <a:srgbClr val="000000"/>
                </a:solidFill>
              </a:rPr>
              <a:t>افهمي كيف يمكننا جميعًا بناء السلام.</a:t>
            </a:r>
            <a:endParaRPr lang="en-GB" sz="1600" dirty="0">
              <a:solidFill>
                <a:srgbClr val="000000"/>
              </a:solidFill>
            </a:endParaRPr>
          </a:p>
        </p:txBody>
      </p:sp>
      <p:sp>
        <p:nvSpPr>
          <p:cNvPr id="9" name="TextBox 8">
            <a:extLst>
              <a:ext uri="{FF2B5EF4-FFF2-40B4-BE49-F238E27FC236}">
                <a16:creationId xmlns:a16="http://schemas.microsoft.com/office/drawing/2014/main" id="{9CAF7044-236E-48C8-BA4C-253ACE4ED8F4}"/>
              </a:ext>
            </a:extLst>
          </p:cNvPr>
          <p:cNvSpPr txBox="1"/>
          <p:nvPr/>
        </p:nvSpPr>
        <p:spPr>
          <a:xfrm>
            <a:off x="577493" y="1954210"/>
            <a:ext cx="7089673" cy="400110"/>
          </a:xfrm>
          <a:prstGeom prst="rect">
            <a:avLst/>
          </a:prstGeom>
          <a:noFill/>
        </p:spPr>
        <p:txBody>
          <a:bodyPr wrap="square">
            <a:spAutoFit/>
          </a:bodyPr>
          <a:lstStyle/>
          <a:p>
            <a:pPr algn="r" rtl="1"/>
            <a:r>
              <a:rPr lang="ar-OM" sz="2000" b="1" dirty="0"/>
              <a:t>ستساعدنا هذه الأنشطة عبر الإنترنت على:</a:t>
            </a:r>
            <a:endParaRPr lang="en-GB" sz="2000" b="1" dirty="0"/>
          </a:p>
        </p:txBody>
      </p:sp>
      <p:sp>
        <p:nvSpPr>
          <p:cNvPr id="13" name="Content Placeholder 6">
            <a:extLst>
              <a:ext uri="{FF2B5EF4-FFF2-40B4-BE49-F238E27FC236}">
                <a16:creationId xmlns:a16="http://schemas.microsoft.com/office/drawing/2014/main" id="{F9B18ACA-2360-4280-B8CE-FA5085183F3F}"/>
              </a:ext>
            </a:extLst>
          </p:cNvPr>
          <p:cNvSpPr txBox="1">
            <a:spLocks/>
          </p:cNvSpPr>
          <p:nvPr/>
        </p:nvSpPr>
        <p:spPr>
          <a:xfrm>
            <a:off x="3396738" y="2461953"/>
            <a:ext cx="2507840" cy="3311404"/>
          </a:xfrm>
          <a:prstGeom prst="round2DiagRect">
            <a:avLst/>
          </a:prstGeom>
          <a:solidFill>
            <a:schemeClr val="accent2">
              <a:lumMod val="40000"/>
              <a:lumOff val="60000"/>
            </a:schemeClr>
          </a:solid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gn="r" rtl="1">
              <a:buNone/>
            </a:pPr>
            <a:r>
              <a:rPr lang="ar-OM" sz="1900" b="1" dirty="0">
                <a:solidFill>
                  <a:schemeClr val="accent2"/>
                </a:solidFill>
              </a:rPr>
              <a:t>قفي</a:t>
            </a:r>
            <a:endParaRPr lang="en-GB" sz="1900" b="1" dirty="0">
              <a:solidFill>
                <a:schemeClr val="accent2"/>
              </a:solidFill>
            </a:endParaRPr>
          </a:p>
          <a:p>
            <a:pPr marL="0" indent="0" algn="r" rtl="1">
              <a:lnSpc>
                <a:spcPct val="120000"/>
              </a:lnSpc>
              <a:buNone/>
            </a:pPr>
            <a:r>
              <a:rPr lang="ar-OM" sz="1600" dirty="0">
                <a:solidFill>
                  <a:srgbClr val="000000"/>
                </a:solidFill>
              </a:rPr>
              <a:t>فكري في الأشياء التي نقوم بها وهي سلمية للغاية، والأشياء غير السلمية.</a:t>
            </a:r>
            <a:endParaRPr lang="en-GB" sz="1600" dirty="0">
              <a:solidFill>
                <a:srgbClr val="000000"/>
              </a:solidFill>
            </a:endParaRPr>
          </a:p>
        </p:txBody>
      </p:sp>
      <p:sp>
        <p:nvSpPr>
          <p:cNvPr id="14" name="Content Placeholder 6">
            <a:extLst>
              <a:ext uri="{FF2B5EF4-FFF2-40B4-BE49-F238E27FC236}">
                <a16:creationId xmlns:a16="http://schemas.microsoft.com/office/drawing/2014/main" id="{E3FD23D2-2D1E-4E51-8340-A9868B9C3C17}"/>
              </a:ext>
            </a:extLst>
          </p:cNvPr>
          <p:cNvSpPr txBox="1">
            <a:spLocks/>
          </p:cNvSpPr>
          <p:nvPr/>
        </p:nvSpPr>
        <p:spPr>
          <a:xfrm>
            <a:off x="6184490" y="2461953"/>
            <a:ext cx="2507840" cy="3311404"/>
          </a:xfrm>
          <a:prstGeom prst="round2DiagRect">
            <a:avLst/>
          </a:prstGeom>
          <a:solidFill>
            <a:schemeClr val="accent6">
              <a:lumMod val="40000"/>
              <a:lumOff val="60000"/>
            </a:schemeClr>
          </a:solid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gn="r" rtl="1">
              <a:lnSpc>
                <a:spcPct val="120000"/>
              </a:lnSpc>
              <a:buFont typeface="Arial" panose="020B0604020202020204" pitchFamily="34" charset="0"/>
              <a:buNone/>
            </a:pPr>
            <a:r>
              <a:rPr lang="ar-OM" sz="1800" b="1" dirty="0">
                <a:solidFill>
                  <a:schemeClr val="accent6"/>
                </a:solidFill>
              </a:rPr>
              <a:t>لنقف معاً</a:t>
            </a:r>
            <a:endParaRPr lang="en-GB" sz="1800" b="1" dirty="0">
              <a:solidFill>
                <a:schemeClr val="accent6"/>
              </a:solidFill>
            </a:endParaRPr>
          </a:p>
          <a:p>
            <a:pPr marL="0" indent="0" algn="r" rtl="1">
              <a:lnSpc>
                <a:spcPct val="120000"/>
              </a:lnSpc>
              <a:buNone/>
            </a:pPr>
            <a:r>
              <a:rPr lang="ar-OM" sz="1600" dirty="0">
                <a:solidFill>
                  <a:srgbClr val="000000"/>
                </a:solidFill>
              </a:rPr>
              <a:t>اتخذي إجراءات لجعل الناس من حولنا مرحب بهم وفي سلام.</a:t>
            </a:r>
            <a:endParaRPr lang="en-GB" sz="1600" dirty="0">
              <a:solidFill>
                <a:srgbClr val="000000"/>
              </a:solidFill>
            </a:endParaRPr>
          </a:p>
        </p:txBody>
      </p:sp>
      <p:sp>
        <p:nvSpPr>
          <p:cNvPr id="17" name="Footer Placeholder 7">
            <a:extLst>
              <a:ext uri="{FF2B5EF4-FFF2-40B4-BE49-F238E27FC236}">
                <a16:creationId xmlns:a16="http://schemas.microsoft.com/office/drawing/2014/main" id="{04131153-0A8E-44CC-80ED-C01FA1DDA363}"/>
              </a:ext>
            </a:extLst>
          </p:cNvPr>
          <p:cNvSpPr>
            <a:spLocks noGrp="1"/>
          </p:cNvSpPr>
          <p:nvPr>
            <p:ph type="ftr" sz="quarter" idx="11"/>
          </p:nvPr>
        </p:nvSpPr>
        <p:spPr>
          <a:xfrm>
            <a:off x="3028950" y="6356355"/>
            <a:ext cx="3086100" cy="365125"/>
          </a:xfrm>
        </p:spPr>
        <p:txBody>
          <a:bodyPr/>
          <a:lstStyle/>
          <a:p>
            <a:r>
              <a:rPr lang="ar-EG" dirty="0"/>
              <a:t>© الرابطة العالمية للمرشدات وفتيات الكشافة | يوم الذكرى العالمي 2021</a:t>
            </a:r>
            <a:endParaRPr lang="en-GB" dirty="0"/>
          </a:p>
        </p:txBody>
      </p:sp>
      <p:sp>
        <p:nvSpPr>
          <p:cNvPr id="19" name="TextBox 18">
            <a:extLst>
              <a:ext uri="{FF2B5EF4-FFF2-40B4-BE49-F238E27FC236}">
                <a16:creationId xmlns:a16="http://schemas.microsoft.com/office/drawing/2014/main" id="{19820F61-9C87-4565-AD57-7ED2A1325C2F}"/>
              </a:ext>
            </a:extLst>
          </p:cNvPr>
          <p:cNvSpPr txBox="1"/>
          <p:nvPr/>
        </p:nvSpPr>
        <p:spPr>
          <a:xfrm>
            <a:off x="772886" y="254153"/>
            <a:ext cx="7380514" cy="1015663"/>
          </a:xfrm>
          <a:prstGeom prst="rect">
            <a:avLst/>
          </a:prstGeom>
          <a:noFill/>
        </p:spPr>
        <p:txBody>
          <a:bodyPr wrap="square" rtlCol="0">
            <a:spAutoFit/>
          </a:bodyPr>
          <a:lstStyle/>
          <a:p>
            <a:pPr algn="ctr" rtl="1"/>
            <a:r>
              <a:rPr lang="ar-OM" sz="6000" b="1" dirty="0">
                <a:solidFill>
                  <a:schemeClr val="bg1"/>
                </a:solidFill>
              </a:rPr>
              <a:t>لنقف معاً من أجل السلام</a:t>
            </a:r>
            <a:endParaRPr lang="en-US" sz="6000" b="1" dirty="0">
              <a:solidFill>
                <a:schemeClr val="bg1"/>
              </a:solidFill>
            </a:endParaRPr>
          </a:p>
        </p:txBody>
      </p:sp>
      <p:pic>
        <p:nvPicPr>
          <p:cNvPr id="21" name="Graphic 20">
            <a:extLst>
              <a:ext uri="{FF2B5EF4-FFF2-40B4-BE49-F238E27FC236}">
                <a16:creationId xmlns:a16="http://schemas.microsoft.com/office/drawing/2014/main" id="{A1108D48-5B83-4F5D-BDA8-83AD606105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104" y="5639739"/>
            <a:ext cx="1142231" cy="1156875"/>
          </a:xfrm>
          <a:prstGeom prst="rect">
            <a:avLst/>
          </a:prstGeom>
        </p:spPr>
      </p:pic>
      <p:pic>
        <p:nvPicPr>
          <p:cNvPr id="22" name="Graphic 21">
            <a:extLst>
              <a:ext uri="{FF2B5EF4-FFF2-40B4-BE49-F238E27FC236}">
                <a16:creationId xmlns:a16="http://schemas.microsoft.com/office/drawing/2014/main" id="{B9747A8D-1ED2-441B-A2CA-E2CEA3A595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5423" y="5639739"/>
            <a:ext cx="1051436" cy="1051433"/>
          </a:xfrm>
          <a:prstGeom prst="rect">
            <a:avLst/>
          </a:prstGeom>
        </p:spPr>
      </p:pic>
      <p:pic>
        <p:nvPicPr>
          <p:cNvPr id="23" name="Graphic 22">
            <a:extLst>
              <a:ext uri="{FF2B5EF4-FFF2-40B4-BE49-F238E27FC236}">
                <a16:creationId xmlns:a16="http://schemas.microsoft.com/office/drawing/2014/main" id="{1E52893C-441B-4D90-8DF4-75D8DDD390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91661" y="5355272"/>
            <a:ext cx="1051436" cy="1051436"/>
          </a:xfrm>
          <a:prstGeom prst="rect">
            <a:avLst/>
          </a:prstGeom>
        </p:spPr>
      </p:pic>
    </p:spTree>
    <p:extLst>
      <p:ext uri="{BB962C8B-B14F-4D97-AF65-F5344CB8AC3E}">
        <p14:creationId xmlns:p14="http://schemas.microsoft.com/office/powerpoint/2010/main" val="410600086"/>
      </p:ext>
    </p:extLst>
  </p:cSld>
  <p:clrMapOvr>
    <a:masterClrMapping/>
  </p:clrMapOvr>
</p:sld>
</file>

<file path=ppt/theme/theme1.xml><?xml version="1.0" encoding="utf-8"?>
<a:theme xmlns:a="http://schemas.openxmlformats.org/drawingml/2006/main" name="WTD 2021">
  <a:themeElements>
    <a:clrScheme name="WAGGGS 2017">
      <a:dk1>
        <a:srgbClr val="262963"/>
      </a:dk1>
      <a:lt1>
        <a:srgbClr val="FFFFFF"/>
      </a:lt1>
      <a:dk2>
        <a:srgbClr val="FFD324"/>
      </a:dk2>
      <a:lt2>
        <a:srgbClr val="FFFFFF"/>
      </a:lt2>
      <a:accent1>
        <a:srgbClr val="262963"/>
      </a:accent1>
      <a:accent2>
        <a:srgbClr val="41AFAC"/>
      </a:accent2>
      <a:accent3>
        <a:srgbClr val="A5A5A5"/>
      </a:accent3>
      <a:accent4>
        <a:srgbClr val="FFC000"/>
      </a:accent4>
      <a:accent5>
        <a:srgbClr val="EE7B6A"/>
      </a:accent5>
      <a:accent6>
        <a:srgbClr val="262963"/>
      </a:accent6>
      <a:hlink>
        <a:srgbClr val="262963"/>
      </a:hlink>
      <a:folHlink>
        <a:srgbClr val="262963"/>
      </a:folHlink>
    </a:clrScheme>
    <a:fontScheme name="WAGGGS">
      <a:majorFont>
        <a:latin typeface="Van Condensed Pr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TD 2021" id="{3F632019-A94A-47F0-9800-3D2F822E431D}" vid="{53E560EE-70A0-4607-BE69-A72C4312F7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6FDACFA5AF3C46A322B8091F0A7073" ma:contentTypeVersion="7" ma:contentTypeDescription="Create a new document." ma:contentTypeScope="" ma:versionID="0f329dc05a43d01ba5976f14bdfe98a1">
  <xsd:schema xmlns:xsd="http://www.w3.org/2001/XMLSchema" xmlns:xs="http://www.w3.org/2001/XMLSchema" xmlns:p="http://schemas.microsoft.com/office/2006/metadata/properties" xmlns:ns3="625ee918-cd8a-429a-8a6d-35e8526d187a" xmlns:ns4="39c45954-24fc-4e2e-89d9-500be75e20ae" targetNamespace="http://schemas.microsoft.com/office/2006/metadata/properties" ma:root="true" ma:fieldsID="ee008d593aecaf1c95b460574b73e5f1" ns3:_="" ns4:_="">
    <xsd:import namespace="625ee918-cd8a-429a-8a6d-35e8526d187a"/>
    <xsd:import namespace="39c45954-24fc-4e2e-89d9-500be75e20a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ee918-cd8a-429a-8a6d-35e8526d18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c45954-24fc-4e2e-89d9-500be75e20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A5355C-2DC9-40C0-ACC4-81FFDB72537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9c45954-24fc-4e2e-89d9-500be75e20ae"/>
    <ds:schemaRef ds:uri="http://purl.org/dc/elements/1.1/"/>
    <ds:schemaRef ds:uri="http://schemas.microsoft.com/office/2006/metadata/properties"/>
    <ds:schemaRef ds:uri="625ee918-cd8a-429a-8a6d-35e8526d187a"/>
    <ds:schemaRef ds:uri="http://www.w3.org/XML/1998/namespace"/>
    <ds:schemaRef ds:uri="http://purl.org/dc/dcmitype/"/>
  </ds:schemaRefs>
</ds:datastoreItem>
</file>

<file path=customXml/itemProps2.xml><?xml version="1.0" encoding="utf-8"?>
<ds:datastoreItem xmlns:ds="http://schemas.openxmlformats.org/officeDocument/2006/customXml" ds:itemID="{28DA850E-7ADB-46A7-956A-D56DD6A0327A}">
  <ds:schemaRefs>
    <ds:schemaRef ds:uri="39c45954-24fc-4e2e-89d9-500be75e20ae"/>
    <ds:schemaRef ds:uri="625ee918-cd8a-429a-8a6d-35e8526d18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DDDEEC8-2943-4AF4-8358-B9B42D10AC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5176</TotalTime>
  <Words>6707</Words>
  <Application>Microsoft Office PowerPoint</Application>
  <PresentationFormat>On-screen Show (4:3)</PresentationFormat>
  <Paragraphs>965</Paragraphs>
  <Slides>63</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Lato Body</vt:lpstr>
      <vt:lpstr>Arial</vt:lpstr>
      <vt:lpstr>Calibri</vt:lpstr>
      <vt:lpstr>Ink Free</vt:lpstr>
      <vt:lpstr>Lato</vt:lpstr>
      <vt:lpstr>Lato Light</vt:lpstr>
      <vt:lpstr>Simplified Arabic</vt:lpstr>
      <vt:lpstr>Van Condensed Pro</vt:lpstr>
      <vt:lpstr>WTD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Ayowunmi Nuga</dc:creator>
  <cp:lastModifiedBy>Ayowunmi Nuga</cp:lastModifiedBy>
  <cp:revision>382</cp:revision>
  <dcterms:created xsi:type="dcterms:W3CDTF">2020-10-16T12:42:34Z</dcterms:created>
  <dcterms:modified xsi:type="dcterms:W3CDTF">2021-02-16T10:39:47Z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0x010100BA6FDACFA5AF3C46A322B8091F0A7073</vt:lpwstr>
  </property>
</Properties>
</file>