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117" d="100"/>
          <a:sy n="117" d="100"/>
        </p:scale>
        <p:origin x="-2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07B72-0868-4BAD-B562-B9A744909885}" type="datetimeFigureOut">
              <a:rPr lang="en-GB" smtClean="0"/>
              <a:t>04/07/2019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A2DB3-B6A0-47FE-B352-433CF8DB8C59}" type="slidenum">
              <a:rPr lang="en-GB" smtClean="0"/>
              <a:t>‹#›</a:t>
            </a:fld>
            <a:endParaRPr lang="en-GB"/>
          </a:p>
        </p:txBody>
      </p:sp>
    </p:spTree>
    <p:extLst>
      <p:ext uri="{BB962C8B-B14F-4D97-AF65-F5344CB8AC3E}">
        <p14:creationId xmlns:p14="http://schemas.microsoft.com/office/powerpoint/2010/main" val="1759001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000" dirty="0"/>
              <a:t>So how do these three new elements all fit together?</a:t>
            </a:r>
            <a:endParaRPr dirty="0"/>
          </a:p>
          <a:p>
            <a:pPr marL="0" marR="0" lvl="0" indent="0" algn="l" rtl="0">
              <a:lnSpc>
                <a:spcPct val="100000"/>
              </a:lnSpc>
              <a:spcBef>
                <a:spcPts val="0"/>
              </a:spcBef>
              <a:spcAft>
                <a:spcPts val="0"/>
              </a:spcAft>
              <a:buClr>
                <a:srgbClr val="000000"/>
              </a:buClr>
              <a:buSzPts val="1400"/>
              <a:buFont typeface="Arial"/>
              <a:buNone/>
            </a:pPr>
            <a:endParaRPr sz="1000" dirty="0"/>
          </a:p>
          <a:p>
            <a:pPr marL="0" marR="0" lvl="0" indent="0" algn="l" rtl="0">
              <a:lnSpc>
                <a:spcPct val="100000"/>
              </a:lnSpc>
              <a:spcBef>
                <a:spcPts val="0"/>
              </a:spcBef>
              <a:spcAft>
                <a:spcPts val="0"/>
              </a:spcAft>
              <a:buClr>
                <a:srgbClr val="000000"/>
              </a:buClr>
              <a:buSzPts val="1400"/>
              <a:buFont typeface="Arial"/>
              <a:buNone/>
            </a:pPr>
            <a:r>
              <a:rPr lang="en-GB" sz="1000" dirty="0"/>
              <a:t>The WAGGGS Mission and Vision sits at the top – reminding us all why the GG/GS Movement exists and what we want to achieve.  These remain unchanged.</a:t>
            </a:r>
            <a:endParaRPr dirty="0"/>
          </a:p>
          <a:p>
            <a:pPr marL="0" marR="0" lvl="0" indent="0" algn="l" rtl="0">
              <a:lnSpc>
                <a:spcPct val="100000"/>
              </a:lnSpc>
              <a:spcBef>
                <a:spcPts val="0"/>
              </a:spcBef>
              <a:spcAft>
                <a:spcPts val="0"/>
              </a:spcAft>
              <a:buClr>
                <a:srgbClr val="000000"/>
              </a:buClr>
              <a:buSzPts val="1400"/>
              <a:buFont typeface="Arial"/>
              <a:buNone/>
            </a:pPr>
            <a:endParaRPr sz="1000" dirty="0"/>
          </a:p>
          <a:p>
            <a:pPr marL="0" marR="0" lvl="0" indent="0" algn="l" rtl="0">
              <a:lnSpc>
                <a:spcPct val="100000"/>
              </a:lnSpc>
              <a:spcBef>
                <a:spcPts val="0"/>
              </a:spcBef>
              <a:spcAft>
                <a:spcPts val="0"/>
              </a:spcAft>
              <a:buClr>
                <a:srgbClr val="000000"/>
              </a:buClr>
              <a:buSzPts val="1400"/>
              <a:buFont typeface="Arial"/>
              <a:buNone/>
            </a:pPr>
            <a:r>
              <a:rPr lang="en-GB" sz="1000" dirty="0"/>
              <a:t>The 12 year Strategic Direction of the Movement defines our collective big-picture goals; it captures our aspirations for the Movement.</a:t>
            </a:r>
            <a:endParaRPr dirty="0"/>
          </a:p>
          <a:p>
            <a:pPr marL="0" marR="0" lvl="0" indent="0" algn="l" rtl="0">
              <a:lnSpc>
                <a:spcPct val="100000"/>
              </a:lnSpc>
              <a:spcBef>
                <a:spcPts val="0"/>
              </a:spcBef>
              <a:spcAft>
                <a:spcPts val="0"/>
              </a:spcAft>
              <a:buClr>
                <a:srgbClr val="000000"/>
              </a:buClr>
              <a:buSzPts val="1400"/>
              <a:buFont typeface="Arial"/>
              <a:buNone/>
            </a:pPr>
            <a:endParaRPr sz="1000" dirty="0"/>
          </a:p>
          <a:p>
            <a:pPr marL="0" marR="0" lvl="0" indent="0" algn="l" rtl="0">
              <a:lnSpc>
                <a:spcPct val="100000"/>
              </a:lnSpc>
              <a:spcBef>
                <a:spcPts val="0"/>
              </a:spcBef>
              <a:spcAft>
                <a:spcPts val="0"/>
              </a:spcAft>
              <a:buClr>
                <a:srgbClr val="000000"/>
              </a:buClr>
              <a:buSzPts val="1400"/>
              <a:buFont typeface="Arial"/>
              <a:buNone/>
            </a:pPr>
            <a:r>
              <a:rPr lang="en-GB" sz="1000" dirty="0"/>
              <a:t>Both the WAGGGS Global Team and each Member Organisation have a responsibility to contribute to the delivery of the 12 year Strategic Direction of the Movement.  But we also have our own organisational strategies.  In WAGGGS, our strategy must also focus on delivering the Value Proposition for Member Organisations.  The Value Proposition states that we will provide Members with tools, connections and the global voice they need to keep their organisations thriving, united and growing.</a:t>
            </a:r>
            <a:endParaRPr dirty="0"/>
          </a:p>
          <a:p>
            <a:pPr marL="0" marR="0" lvl="0" indent="0" algn="l" rtl="0">
              <a:lnSpc>
                <a:spcPct val="100000"/>
              </a:lnSpc>
              <a:spcBef>
                <a:spcPts val="0"/>
              </a:spcBef>
              <a:spcAft>
                <a:spcPts val="0"/>
              </a:spcAft>
              <a:buClr>
                <a:srgbClr val="000000"/>
              </a:buClr>
              <a:buSzPts val="1400"/>
              <a:buFont typeface="Arial"/>
              <a:buNone/>
            </a:pPr>
            <a:endParaRPr sz="1000" dirty="0"/>
          </a:p>
          <a:p>
            <a:pPr marL="0" marR="0" lvl="0" indent="0" algn="l" rtl="0">
              <a:lnSpc>
                <a:spcPct val="100000"/>
              </a:lnSpc>
              <a:spcBef>
                <a:spcPts val="0"/>
              </a:spcBef>
              <a:spcAft>
                <a:spcPts val="0"/>
              </a:spcAft>
              <a:buClr>
                <a:srgbClr val="000000"/>
              </a:buClr>
              <a:buSzPts val="1400"/>
              <a:buFont typeface="Arial"/>
              <a:buNone/>
            </a:pPr>
            <a:r>
              <a:rPr lang="en-GB" sz="1000" dirty="0"/>
              <a:t>In order to deliver our respective strategies, both the WAGGGS Global Team and each Member Organisation will have their own Action Plans or Operational Plans.  In WAGGGS, the five Regions are the intermediaries between WAGGGS and the Member Organisations – they collect feedback from Members and build Region relevant action plans that, together with the action plans that cover global activities, will come together to form the WAGGGS Action Plan.</a:t>
            </a:r>
            <a:endParaRPr dirty="0"/>
          </a:p>
          <a:p>
            <a:pPr marL="457200" marR="0" lvl="0" indent="0" algn="l" rtl="0">
              <a:lnSpc>
                <a:spcPct val="100000"/>
              </a:lnSpc>
              <a:spcBef>
                <a:spcPts val="0"/>
              </a:spcBef>
              <a:spcAft>
                <a:spcPts val="0"/>
              </a:spcAft>
              <a:buClr>
                <a:srgbClr val="000000"/>
              </a:buClr>
              <a:buSzPts val="1400"/>
              <a:buFont typeface="Arial"/>
              <a:buNone/>
            </a:pPr>
            <a:endParaRPr sz="1000" dirty="0"/>
          </a:p>
          <a:p>
            <a:pPr marL="457200" marR="0" lvl="0" indent="-228600" algn="l" rtl="0">
              <a:lnSpc>
                <a:spcPct val="100000"/>
              </a:lnSpc>
              <a:spcBef>
                <a:spcPts val="0"/>
              </a:spcBef>
              <a:spcAft>
                <a:spcPts val="0"/>
              </a:spcAft>
              <a:buClr>
                <a:srgbClr val="000000"/>
              </a:buClr>
              <a:buSzPts val="1400"/>
              <a:buFont typeface="Arial"/>
              <a:buNone/>
            </a:pPr>
            <a:endParaRPr sz="1000" dirty="0"/>
          </a:p>
        </p:txBody>
      </p:sp>
      <p:sp>
        <p:nvSpPr>
          <p:cNvPr id="241" name="Google Shape;241;p8: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83596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15600" y="593367"/>
            <a:ext cx="11360800" cy="7635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65596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415600" y="593367"/>
            <a:ext cx="11360800" cy="7635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5" name="Google Shape;45;p8"/>
          <p:cNvSpPr txBox="1">
            <a:spLocks noGrp="1"/>
          </p:cNvSpPr>
          <p:nvPr>
            <p:ph type="body" idx="1"/>
          </p:nvPr>
        </p:nvSpPr>
        <p:spPr>
          <a:xfrm>
            <a:off x="415600" y="1536633"/>
            <a:ext cx="5333200" cy="4555200"/>
          </a:xfrm>
          <a:prstGeom prst="rect">
            <a:avLst/>
          </a:prstGeom>
          <a:noFill/>
          <a:ln>
            <a:noFill/>
          </a:ln>
        </p:spPr>
        <p:txBody>
          <a:bodyPr spcFirstLastPara="1" wrap="square" lIns="91425" tIns="91425" rIns="91425" bIns="91425" anchor="t" anchorCtr="0"/>
          <a:lstStyle>
            <a:lvl1pPr marL="457200" marR="0" lvl="0" indent="-317500" algn="l">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6" name="Google Shape;46;p8"/>
          <p:cNvSpPr txBox="1">
            <a:spLocks noGrp="1"/>
          </p:cNvSpPr>
          <p:nvPr>
            <p:ph type="body" idx="2"/>
          </p:nvPr>
        </p:nvSpPr>
        <p:spPr>
          <a:xfrm>
            <a:off x="6443200" y="1536633"/>
            <a:ext cx="5333200" cy="4555200"/>
          </a:xfrm>
          <a:prstGeom prst="rect">
            <a:avLst/>
          </a:prstGeom>
          <a:noFill/>
          <a:ln>
            <a:noFill/>
          </a:ln>
        </p:spPr>
        <p:txBody>
          <a:bodyPr spcFirstLastPara="1" wrap="square" lIns="91425" tIns="91425" rIns="91425" bIns="91425" anchor="t" anchorCtr="0"/>
          <a:lstStyle>
            <a:lvl1pPr marL="457200" marR="0" lvl="0" indent="-317500" algn="l">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7" name="Google Shape;47;p8"/>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85971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415600" y="740800"/>
            <a:ext cx="3744000" cy="1007700"/>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50" name="Google Shape;50;p9"/>
          <p:cNvSpPr txBox="1">
            <a:spLocks noGrp="1"/>
          </p:cNvSpPr>
          <p:nvPr>
            <p:ph type="body" idx="1"/>
          </p:nvPr>
        </p:nvSpPr>
        <p:spPr>
          <a:xfrm>
            <a:off x="415600" y="1852800"/>
            <a:ext cx="3744000" cy="4239300"/>
          </a:xfrm>
          <a:prstGeom prst="rect">
            <a:avLst/>
          </a:prstGeom>
          <a:noFill/>
          <a:ln>
            <a:noFill/>
          </a:ln>
        </p:spPr>
        <p:txBody>
          <a:bodyPr spcFirstLastPara="1" wrap="square" lIns="91425" tIns="91425" rIns="91425" bIns="91425" anchor="t" anchorCtr="0"/>
          <a:lstStyle>
            <a:lvl1pPr marL="457200" marR="0" lvl="0" indent="-304800" algn="l">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51" name="Google Shape;51;p9"/>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70286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653667" y="600200"/>
            <a:ext cx="8490400" cy="545430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54" name="Google Shape;54;p10"/>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49928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5"/>
        <p:cNvGrpSpPr/>
        <p:nvPr/>
      </p:nvGrpSpPr>
      <p:grpSpPr>
        <a:xfrm>
          <a:off x="0" y="0"/>
          <a:ext cx="0" cy="0"/>
          <a:chOff x="0" y="0"/>
          <a:chExt cx="0" cy="0"/>
        </a:xfrm>
      </p:grpSpPr>
      <p:sp>
        <p:nvSpPr>
          <p:cNvPr id="56" name="Google Shape;56;p11"/>
          <p:cNvSpPr/>
          <p:nvPr/>
        </p:nvSpPr>
        <p:spPr>
          <a:xfrm>
            <a:off x="6096000" y="-167"/>
            <a:ext cx="6096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1"/>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lstStyle>
            <a:lvl1pPr marR="0" lvl="0"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58" name="Google Shape;58;p11"/>
          <p:cNvSpPr txBox="1">
            <a:spLocks noGrp="1"/>
          </p:cNvSpPr>
          <p:nvPr>
            <p:ph type="subTitle" idx="1"/>
          </p:nvPr>
        </p:nvSpPr>
        <p:spPr>
          <a:xfrm>
            <a:off x="354000" y="3737433"/>
            <a:ext cx="5393600" cy="16467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59" name="Google Shape;59;p11"/>
          <p:cNvSpPr txBox="1">
            <a:spLocks noGrp="1"/>
          </p:cNvSpPr>
          <p:nvPr>
            <p:ph type="body" idx="2"/>
          </p:nvPr>
        </p:nvSpPr>
        <p:spPr>
          <a:xfrm>
            <a:off x="6586000" y="965433"/>
            <a:ext cx="5116000" cy="4926900"/>
          </a:xfrm>
          <a:prstGeom prst="rect">
            <a:avLst/>
          </a:prstGeom>
          <a:noFill/>
          <a:ln>
            <a:noFill/>
          </a:ln>
        </p:spPr>
        <p:txBody>
          <a:bodyPr spcFirstLastPara="1" wrap="square" lIns="91425" tIns="91425" rIns="91425" bIns="91425" anchor="ctr" anchorCtr="0"/>
          <a:lstStyle>
            <a:lvl1pPr marL="457200" marR="0" lvl="0" indent="-342900" algn="l">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0" name="Google Shape;60;p11"/>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08289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1"/>
        <p:cNvGrpSpPr/>
        <p:nvPr/>
      </p:nvGrpSpPr>
      <p:grpSpPr>
        <a:xfrm>
          <a:off x="0" y="0"/>
          <a:ext cx="0" cy="0"/>
          <a:chOff x="0" y="0"/>
          <a:chExt cx="0" cy="0"/>
        </a:xfrm>
      </p:grpSpPr>
      <p:sp>
        <p:nvSpPr>
          <p:cNvPr id="62" name="Google Shape;62;p12"/>
          <p:cNvSpPr txBox="1">
            <a:spLocks noGrp="1"/>
          </p:cNvSpPr>
          <p:nvPr>
            <p:ph type="body" idx="1"/>
          </p:nvPr>
        </p:nvSpPr>
        <p:spPr>
          <a:xfrm>
            <a:off x="415600" y="5640767"/>
            <a:ext cx="7998400" cy="806700"/>
          </a:xfrm>
          <a:prstGeom prst="rect">
            <a:avLst/>
          </a:prstGeom>
          <a:noFill/>
          <a:ln>
            <a:noFill/>
          </a:ln>
        </p:spPr>
        <p:txBody>
          <a:bodyPr spcFirstLastPara="1" wrap="square" lIns="91425" tIns="91425" rIns="91425" bIns="91425" anchor="ctr" anchorCtr="0"/>
          <a:lstStyle>
            <a:lvl1pPr marL="457200" marR="0" lvl="0" indent="-228600" algn="l">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63" name="Google Shape;63;p12"/>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45340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415600" y="1474833"/>
            <a:ext cx="11360800" cy="2618100"/>
          </a:xfrm>
          <a:prstGeom prst="rect">
            <a:avLst/>
          </a:prstGeom>
          <a:noFill/>
          <a:ln>
            <a:noFill/>
          </a:ln>
        </p:spPr>
        <p:txBody>
          <a:bodyPr spcFirstLastPara="1" wrap="square" lIns="91425" tIns="91425" rIns="91425" bIns="91425" anchor="b" anchorCtr="0"/>
          <a:lstStyle>
            <a:lvl1pPr marR="0" lvl="0"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endParaRPr/>
          </a:p>
        </p:txBody>
      </p:sp>
      <p:sp>
        <p:nvSpPr>
          <p:cNvPr id="66" name="Google Shape;66;p13"/>
          <p:cNvSpPr txBox="1">
            <a:spLocks noGrp="1"/>
          </p:cNvSpPr>
          <p:nvPr>
            <p:ph type="body" idx="1"/>
          </p:nvPr>
        </p:nvSpPr>
        <p:spPr>
          <a:xfrm>
            <a:off x="415600" y="4202967"/>
            <a:ext cx="11360800" cy="1734300"/>
          </a:xfrm>
          <a:prstGeom prst="rect">
            <a:avLst/>
          </a:prstGeom>
          <a:noFill/>
          <a:ln>
            <a:noFill/>
          </a:ln>
        </p:spPr>
        <p:txBody>
          <a:bodyPr spcFirstLastPara="1" wrap="square" lIns="91425" tIns="91425" rIns="91425" bIns="91425" anchor="t" anchorCtr="0"/>
          <a:lstStyle>
            <a:lvl1pPr marL="457200" marR="0" lvl="0" indent="-342900" algn="ctr">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7" name="Google Shape;67;p13"/>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29479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4"/>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90510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15600" y="593367"/>
            <a:ext cx="113608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8" name="Google Shape;38;p6"/>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9" name="Google Shape;39;p6"/>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5361991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4"/>
          <p:cNvSpPr txBox="1"/>
          <p:nvPr/>
        </p:nvSpPr>
        <p:spPr>
          <a:xfrm>
            <a:off x="1991544" y="476672"/>
            <a:ext cx="3219300" cy="646200"/>
          </a:xfrm>
          <a:prstGeom prst="rect">
            <a:avLst/>
          </a:prstGeom>
          <a:noFill/>
          <a:ln>
            <a:noFill/>
          </a:ln>
        </p:spPr>
        <p:txBody>
          <a:bodyPr spcFirstLastPara="1" wrap="square" lIns="91425" tIns="45700" rIns="91425" bIns="45700" anchor="t" anchorCtr="0">
            <a:noAutofit/>
          </a:bodyPr>
          <a:lstStyle/>
          <a:p>
            <a:pPr>
              <a:buClr>
                <a:srgbClr val="000000"/>
              </a:buClr>
              <a:buSzPts val="3600"/>
            </a:pPr>
            <a:r>
              <a:rPr lang="en-GB" sz="3600" kern="0" dirty="0">
                <a:solidFill>
                  <a:srgbClr val="FFFFFF"/>
                </a:solidFill>
                <a:latin typeface="Impact"/>
                <a:ea typeface="Impact"/>
                <a:cs typeface="Impact"/>
                <a:sym typeface="Impact"/>
              </a:rPr>
              <a:t>5 SIMPLE POINTS</a:t>
            </a:r>
            <a:endParaRPr sz="1400" kern="0" dirty="0">
              <a:solidFill>
                <a:srgbClr val="000000"/>
              </a:solidFill>
              <a:latin typeface="Arial"/>
              <a:ea typeface="Arial"/>
              <a:cs typeface="Arial"/>
              <a:sym typeface="Arial"/>
            </a:endParaRPr>
          </a:p>
        </p:txBody>
      </p:sp>
      <p:sp>
        <p:nvSpPr>
          <p:cNvPr id="244" name="Google Shape;244;p44"/>
          <p:cNvSpPr txBox="1"/>
          <p:nvPr/>
        </p:nvSpPr>
        <p:spPr>
          <a:xfrm>
            <a:off x="5118188" y="692696"/>
            <a:ext cx="2565900" cy="369300"/>
          </a:xfrm>
          <a:prstGeom prst="rect">
            <a:avLst/>
          </a:prstGeom>
          <a:noFill/>
          <a:ln>
            <a:noFill/>
          </a:ln>
        </p:spPr>
        <p:txBody>
          <a:bodyPr spcFirstLastPara="1" wrap="square" lIns="91425" tIns="45700" rIns="91425" bIns="45700" anchor="t" anchorCtr="0">
            <a:noAutofit/>
          </a:bodyPr>
          <a:lstStyle/>
          <a:p>
            <a:pPr>
              <a:buClr>
                <a:srgbClr val="000000"/>
              </a:buClr>
              <a:buSzPts val="1400"/>
            </a:pPr>
            <a:r>
              <a:rPr lang="en-GB" sz="1400" kern="0">
                <a:solidFill>
                  <a:srgbClr val="FFFFFF"/>
                </a:solidFill>
                <a:latin typeface="Arial"/>
                <a:ea typeface="Arial"/>
                <a:cs typeface="Arial"/>
                <a:sym typeface="Arial"/>
              </a:rPr>
              <a:t>PRIORITY PROJECTS</a:t>
            </a:r>
            <a:endParaRPr sz="1400" kern="0">
              <a:solidFill>
                <a:srgbClr val="000000"/>
              </a:solidFill>
              <a:latin typeface="Arial"/>
              <a:ea typeface="Arial"/>
              <a:cs typeface="Arial"/>
              <a:sym typeface="Arial"/>
            </a:endParaRPr>
          </a:p>
        </p:txBody>
      </p:sp>
      <p:sp>
        <p:nvSpPr>
          <p:cNvPr id="245" name="Google Shape;245;p44"/>
          <p:cNvSpPr txBox="1">
            <a:spLocks noGrp="1"/>
          </p:cNvSpPr>
          <p:nvPr>
            <p:ph type="title"/>
          </p:nvPr>
        </p:nvSpPr>
        <p:spPr>
          <a:xfrm>
            <a:off x="1737056" y="224148"/>
            <a:ext cx="8884800" cy="770700"/>
          </a:xfrm>
          <a:prstGeom prst="rect">
            <a:avLst/>
          </a:prstGeom>
          <a:noFill/>
          <a:ln>
            <a:noFill/>
          </a:ln>
        </p:spPr>
        <p:txBody>
          <a:bodyPr spcFirstLastPara="1" wrap="square" lIns="91425" tIns="91425" rIns="91425" bIns="91425" anchor="t" anchorCtr="0">
            <a:noAutofit/>
          </a:bodyPr>
          <a:lstStyle/>
          <a:p>
            <a:r>
              <a:rPr lang="en-GB" sz="3000" b="1" dirty="0" smtClean="0">
                <a:solidFill>
                  <a:srgbClr val="002060"/>
                </a:solidFill>
              </a:rPr>
              <a:t>12 – 6 – 3 planning cycle</a:t>
            </a:r>
            <a:endParaRPr sz="3000" dirty="0"/>
          </a:p>
        </p:txBody>
      </p:sp>
      <p:sp>
        <p:nvSpPr>
          <p:cNvPr id="246" name="Google Shape;246;p44"/>
          <p:cNvSpPr txBox="1">
            <a:spLocks noGrp="1"/>
          </p:cNvSpPr>
          <p:nvPr>
            <p:ph type="sldNum" idx="12"/>
          </p:nvPr>
        </p:nvSpPr>
        <p:spPr>
          <a:xfrm>
            <a:off x="9996458" y="6217622"/>
            <a:ext cx="548700" cy="524700"/>
          </a:xfrm>
          <a:prstGeom prst="rect">
            <a:avLst/>
          </a:prstGeom>
          <a:noFill/>
          <a:ln>
            <a:noFill/>
          </a:ln>
        </p:spPr>
        <p:txBody>
          <a:bodyPr spcFirstLastPara="1" wrap="square" lIns="91425" tIns="91425" rIns="91425" bIns="91425" anchor="ctr" anchorCtr="0">
            <a:noAutofit/>
          </a:bodyPr>
          <a:lstStyle/>
          <a:p>
            <a:fld id="{00000000-1234-1234-1234-123412341234}" type="slidenum">
              <a:rPr lang="en-GB" kern="0">
                <a:solidFill>
                  <a:srgbClr val="595959"/>
                </a:solidFill>
              </a:rPr>
              <a:pPr/>
              <a:t>1</a:t>
            </a:fld>
            <a:endParaRPr kern="0">
              <a:solidFill>
                <a:srgbClr val="595959"/>
              </a:solidFill>
            </a:endParaRPr>
          </a:p>
        </p:txBody>
      </p:sp>
      <p:sp>
        <p:nvSpPr>
          <p:cNvPr id="248" name="Google Shape;248;p44"/>
          <p:cNvSpPr/>
          <p:nvPr/>
        </p:nvSpPr>
        <p:spPr>
          <a:xfrm>
            <a:off x="3920865" y="1842999"/>
            <a:ext cx="4391700" cy="7707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800"/>
            </a:pPr>
            <a:r>
              <a:rPr lang="en-GB" b="1" kern="0" dirty="0">
                <a:solidFill>
                  <a:srgbClr val="EEFF41"/>
                </a:solidFill>
                <a:latin typeface="Arial"/>
                <a:cs typeface="Arial"/>
                <a:sym typeface="Arial"/>
              </a:rPr>
              <a:t>COMPASS 2032</a:t>
            </a:r>
          </a:p>
          <a:p>
            <a:pPr algn="ctr">
              <a:buClr>
                <a:srgbClr val="000000"/>
              </a:buClr>
              <a:buSzPts val="1800"/>
            </a:pPr>
            <a:r>
              <a:rPr lang="en-GB" sz="1400" b="1" kern="0" dirty="0">
                <a:solidFill>
                  <a:srgbClr val="EEFF41"/>
                </a:solidFill>
                <a:latin typeface="Arial"/>
                <a:ea typeface="Arial"/>
                <a:cs typeface="Arial"/>
                <a:sym typeface="Arial"/>
              </a:rPr>
              <a:t>Movement Strategic Direction</a:t>
            </a:r>
            <a:endParaRPr sz="1400" b="1" kern="0" dirty="0">
              <a:solidFill>
                <a:srgbClr val="EEFF41"/>
              </a:solidFill>
              <a:latin typeface="Arial"/>
              <a:ea typeface="Arial"/>
              <a:cs typeface="Arial"/>
              <a:sym typeface="Arial"/>
            </a:endParaRPr>
          </a:p>
          <a:p>
            <a:pPr algn="ctr">
              <a:buClr>
                <a:srgbClr val="000000"/>
              </a:buClr>
              <a:buSzPts val="1800"/>
            </a:pPr>
            <a:r>
              <a:rPr lang="en-GB" sz="1400" i="1" kern="0" dirty="0">
                <a:solidFill>
                  <a:srgbClr val="EEFF41"/>
                </a:solidFill>
                <a:latin typeface="Arial"/>
                <a:ea typeface="Arial"/>
                <a:cs typeface="Arial"/>
                <a:sym typeface="Arial"/>
              </a:rPr>
              <a:t>12 year strategic vision</a:t>
            </a:r>
            <a:endParaRPr sz="1400" i="1" kern="0" dirty="0">
              <a:solidFill>
                <a:srgbClr val="EEFF41"/>
              </a:solidFill>
              <a:latin typeface="Arial"/>
              <a:ea typeface="Arial"/>
              <a:cs typeface="Arial"/>
              <a:sym typeface="Arial"/>
            </a:endParaRPr>
          </a:p>
        </p:txBody>
      </p:sp>
      <p:sp>
        <p:nvSpPr>
          <p:cNvPr id="249" name="Google Shape;249;p44"/>
          <p:cNvSpPr/>
          <p:nvPr/>
        </p:nvSpPr>
        <p:spPr>
          <a:xfrm>
            <a:off x="2089622" y="2910094"/>
            <a:ext cx="2942626" cy="16713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n-GB" sz="1600" b="1" kern="0" dirty="0">
                <a:solidFill>
                  <a:srgbClr val="EEFF41"/>
                </a:solidFill>
                <a:latin typeface="Arial"/>
                <a:ea typeface="Arial"/>
                <a:cs typeface="Arial"/>
                <a:sym typeface="Arial"/>
              </a:rPr>
              <a:t>MO Strategies</a:t>
            </a:r>
            <a:endParaRPr sz="1600" b="1" kern="0" dirty="0">
              <a:solidFill>
                <a:srgbClr val="EEFF41"/>
              </a:solidFill>
              <a:latin typeface="Arial"/>
              <a:ea typeface="Arial"/>
              <a:cs typeface="Arial"/>
              <a:sym typeface="Arial"/>
            </a:endParaRPr>
          </a:p>
          <a:p>
            <a:pPr algn="ctr">
              <a:buClr>
                <a:srgbClr val="000000"/>
              </a:buClr>
              <a:buSzPts val="1400"/>
            </a:pPr>
            <a:endParaRPr sz="1400" kern="0" dirty="0">
              <a:solidFill>
                <a:srgbClr val="EEFF41"/>
              </a:solidFill>
              <a:latin typeface="Arial"/>
              <a:ea typeface="Arial"/>
              <a:cs typeface="Arial"/>
              <a:sym typeface="Arial"/>
            </a:endParaRPr>
          </a:p>
          <a:p>
            <a:pPr algn="ctr">
              <a:buClr>
                <a:srgbClr val="000000"/>
              </a:buClr>
              <a:buSzPts val="1400"/>
            </a:pPr>
            <a:r>
              <a:rPr lang="en-GB" sz="1400" i="1" kern="0" dirty="0">
                <a:solidFill>
                  <a:srgbClr val="EEFF41"/>
                </a:solidFill>
                <a:latin typeface="Arial"/>
                <a:ea typeface="Arial"/>
                <a:cs typeface="Arial"/>
                <a:sym typeface="Arial"/>
              </a:rPr>
              <a:t>Organisation Strategy + MO contribution to 12 year strategic direction of the Movement</a:t>
            </a:r>
            <a:endParaRPr sz="1400" i="1" kern="0" dirty="0">
              <a:solidFill>
                <a:srgbClr val="EEFF41"/>
              </a:solidFill>
              <a:latin typeface="Arial"/>
              <a:ea typeface="Arial"/>
              <a:cs typeface="Arial"/>
              <a:sym typeface="Arial"/>
            </a:endParaRPr>
          </a:p>
        </p:txBody>
      </p:sp>
      <p:sp>
        <p:nvSpPr>
          <p:cNvPr id="250" name="Google Shape;250;p44"/>
          <p:cNvSpPr/>
          <p:nvPr/>
        </p:nvSpPr>
        <p:spPr>
          <a:xfrm>
            <a:off x="7162715" y="2914628"/>
            <a:ext cx="2942626" cy="16713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pPr>
            <a:r>
              <a:rPr lang="en-GB" sz="1600" b="1" kern="0" dirty="0">
                <a:solidFill>
                  <a:srgbClr val="EEFF41"/>
                </a:solidFill>
                <a:latin typeface="Arial"/>
                <a:ea typeface="Arial"/>
                <a:cs typeface="Arial"/>
                <a:sym typeface="Arial"/>
              </a:rPr>
              <a:t>6 year WAGGGS Global    Team Strategy</a:t>
            </a:r>
            <a:endParaRPr sz="1600" i="1" kern="0" dirty="0">
              <a:solidFill>
                <a:srgbClr val="EEFF41"/>
              </a:solidFill>
              <a:latin typeface="Arial"/>
              <a:ea typeface="Arial"/>
              <a:cs typeface="Arial"/>
              <a:sym typeface="Arial"/>
            </a:endParaRPr>
          </a:p>
          <a:p>
            <a:pPr algn="ctr">
              <a:buClr>
                <a:srgbClr val="000000"/>
              </a:buClr>
              <a:buSzPts val="1400"/>
            </a:pPr>
            <a:r>
              <a:rPr lang="en-GB" sz="1400" i="1" kern="0" dirty="0">
                <a:solidFill>
                  <a:srgbClr val="EEFF41"/>
                </a:solidFill>
                <a:latin typeface="Arial"/>
                <a:ea typeface="Arial"/>
                <a:cs typeface="Arial"/>
                <a:sym typeface="Arial"/>
              </a:rPr>
              <a:t>WAGGGS Value Proposition for MOs + WAGGGS contribution to 12 year strategic direction</a:t>
            </a:r>
            <a:endParaRPr sz="1400" i="1" kern="0" dirty="0">
              <a:solidFill>
                <a:srgbClr val="EEFF41"/>
              </a:solidFill>
              <a:latin typeface="Arial"/>
              <a:ea typeface="Arial"/>
              <a:cs typeface="Arial"/>
              <a:sym typeface="Arial"/>
            </a:endParaRPr>
          </a:p>
        </p:txBody>
      </p:sp>
      <p:sp>
        <p:nvSpPr>
          <p:cNvPr id="251" name="Google Shape;251;p44"/>
          <p:cNvSpPr/>
          <p:nvPr/>
        </p:nvSpPr>
        <p:spPr>
          <a:xfrm>
            <a:off x="7434928" y="4913043"/>
            <a:ext cx="2398200" cy="9132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n-GB" sz="1600" b="1" kern="0">
                <a:solidFill>
                  <a:srgbClr val="EEFF41"/>
                </a:solidFill>
                <a:latin typeface="Arial"/>
                <a:ea typeface="Arial"/>
                <a:cs typeface="Arial"/>
                <a:sym typeface="Arial"/>
              </a:rPr>
              <a:t>WAGGGS Action Plan</a:t>
            </a:r>
            <a:endParaRPr sz="1600" b="1" kern="0">
              <a:solidFill>
                <a:srgbClr val="EEFF41"/>
              </a:solidFill>
              <a:latin typeface="Arial"/>
              <a:ea typeface="Arial"/>
              <a:cs typeface="Arial"/>
              <a:sym typeface="Arial"/>
            </a:endParaRPr>
          </a:p>
          <a:p>
            <a:pPr algn="ctr">
              <a:buClr>
                <a:srgbClr val="000000"/>
              </a:buClr>
              <a:buSzPts val="1400"/>
            </a:pPr>
            <a:r>
              <a:rPr lang="en-GB" sz="1400" b="1" kern="0">
                <a:solidFill>
                  <a:srgbClr val="EEFF41"/>
                </a:solidFill>
                <a:latin typeface="Arial"/>
                <a:ea typeface="Arial"/>
                <a:cs typeface="Arial"/>
                <a:sym typeface="Arial"/>
              </a:rPr>
              <a:t> </a:t>
            </a:r>
            <a:r>
              <a:rPr lang="en-GB" sz="1400" i="1" kern="0">
                <a:solidFill>
                  <a:srgbClr val="EEFF41"/>
                </a:solidFill>
                <a:latin typeface="Arial"/>
                <a:ea typeface="Arial"/>
                <a:cs typeface="Arial"/>
                <a:sym typeface="Arial"/>
              </a:rPr>
              <a:t>actions to achieve WAGGGS Strategy </a:t>
            </a:r>
            <a:endParaRPr sz="1400" i="1" kern="0">
              <a:solidFill>
                <a:srgbClr val="EEFF41"/>
              </a:solidFill>
              <a:latin typeface="Arial"/>
              <a:ea typeface="Arial"/>
              <a:cs typeface="Arial"/>
              <a:sym typeface="Arial"/>
            </a:endParaRPr>
          </a:p>
        </p:txBody>
      </p:sp>
      <p:sp>
        <p:nvSpPr>
          <p:cNvPr id="252" name="Google Shape;252;p44"/>
          <p:cNvSpPr/>
          <p:nvPr/>
        </p:nvSpPr>
        <p:spPr>
          <a:xfrm>
            <a:off x="2337383" y="4913043"/>
            <a:ext cx="2332800" cy="9132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n-GB" sz="1600" b="1" kern="0">
                <a:solidFill>
                  <a:srgbClr val="EEFF41"/>
                </a:solidFill>
                <a:latin typeface="Arial"/>
                <a:ea typeface="Arial"/>
                <a:cs typeface="Arial"/>
                <a:sym typeface="Arial"/>
              </a:rPr>
              <a:t>MO Action Plans</a:t>
            </a:r>
            <a:r>
              <a:rPr lang="en-GB" sz="1600" kern="0">
                <a:solidFill>
                  <a:srgbClr val="EEFF41"/>
                </a:solidFill>
                <a:latin typeface="Arial"/>
                <a:ea typeface="Arial"/>
                <a:cs typeface="Arial"/>
                <a:sym typeface="Arial"/>
              </a:rPr>
              <a:t> </a:t>
            </a:r>
            <a:endParaRPr sz="1400" kern="0">
              <a:solidFill>
                <a:srgbClr val="000000"/>
              </a:solidFill>
              <a:latin typeface="Arial"/>
              <a:cs typeface="Arial"/>
              <a:sym typeface="Arial"/>
            </a:endParaRPr>
          </a:p>
          <a:p>
            <a:pPr algn="ctr">
              <a:buClr>
                <a:srgbClr val="000000"/>
              </a:buClr>
              <a:buSzPts val="1400"/>
            </a:pPr>
            <a:r>
              <a:rPr lang="en-GB" sz="1400" i="1" kern="0">
                <a:solidFill>
                  <a:srgbClr val="EEFF41"/>
                </a:solidFill>
                <a:latin typeface="Arial"/>
                <a:ea typeface="Arial"/>
                <a:cs typeface="Arial"/>
                <a:sym typeface="Arial"/>
              </a:rPr>
              <a:t>actions to achieve </a:t>
            </a:r>
            <a:endParaRPr sz="1400" i="1" kern="0">
              <a:solidFill>
                <a:srgbClr val="EEFF41"/>
              </a:solidFill>
              <a:latin typeface="Arial"/>
              <a:ea typeface="Arial"/>
              <a:cs typeface="Arial"/>
              <a:sym typeface="Arial"/>
            </a:endParaRPr>
          </a:p>
          <a:p>
            <a:pPr algn="ctr">
              <a:buClr>
                <a:srgbClr val="000000"/>
              </a:buClr>
              <a:buSzPts val="1400"/>
            </a:pPr>
            <a:r>
              <a:rPr lang="en-GB" sz="1400" i="1" kern="0">
                <a:solidFill>
                  <a:srgbClr val="EEFF41"/>
                </a:solidFill>
                <a:latin typeface="Arial"/>
                <a:ea typeface="Arial"/>
                <a:cs typeface="Arial"/>
                <a:sym typeface="Arial"/>
              </a:rPr>
              <a:t>MO Strategy </a:t>
            </a:r>
            <a:endParaRPr sz="1400" i="1" kern="0">
              <a:solidFill>
                <a:srgbClr val="EEFF41"/>
              </a:solidFill>
              <a:latin typeface="Arial"/>
              <a:ea typeface="Arial"/>
              <a:cs typeface="Arial"/>
              <a:sym typeface="Arial"/>
            </a:endParaRPr>
          </a:p>
        </p:txBody>
      </p:sp>
      <p:sp>
        <p:nvSpPr>
          <p:cNvPr id="253" name="Google Shape;253;p44"/>
          <p:cNvSpPr/>
          <p:nvPr/>
        </p:nvSpPr>
        <p:spPr>
          <a:xfrm>
            <a:off x="3606584" y="6062635"/>
            <a:ext cx="1800900" cy="6462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n-GB" sz="1600" b="1" kern="0">
                <a:solidFill>
                  <a:srgbClr val="EEFF41"/>
                </a:solidFill>
                <a:latin typeface="Arial"/>
                <a:ea typeface="Arial"/>
                <a:cs typeface="Arial"/>
                <a:sym typeface="Arial"/>
              </a:rPr>
              <a:t>Outputs</a:t>
            </a:r>
            <a:endParaRPr sz="1600" b="1" kern="0">
              <a:solidFill>
                <a:srgbClr val="EEFF41"/>
              </a:solidFill>
              <a:latin typeface="Arial"/>
              <a:ea typeface="Arial"/>
              <a:cs typeface="Arial"/>
              <a:sym typeface="Arial"/>
            </a:endParaRPr>
          </a:p>
          <a:p>
            <a:pPr algn="ctr">
              <a:buClr>
                <a:srgbClr val="000000"/>
              </a:buClr>
              <a:buSzPts val="1400"/>
            </a:pPr>
            <a:r>
              <a:rPr lang="en-GB" sz="1400" kern="0">
                <a:solidFill>
                  <a:srgbClr val="EEFF41"/>
                </a:solidFill>
                <a:latin typeface="Arial"/>
                <a:ea typeface="Arial"/>
                <a:cs typeface="Arial"/>
                <a:sym typeface="Arial"/>
              </a:rPr>
              <a:t>to girls, young women, volunteers</a:t>
            </a:r>
            <a:endParaRPr sz="1400" kern="0">
              <a:solidFill>
                <a:srgbClr val="EEFF41"/>
              </a:solidFill>
              <a:latin typeface="Arial"/>
              <a:ea typeface="Arial"/>
              <a:cs typeface="Arial"/>
              <a:sym typeface="Arial"/>
            </a:endParaRPr>
          </a:p>
        </p:txBody>
      </p:sp>
      <p:sp>
        <p:nvSpPr>
          <p:cNvPr id="254" name="Google Shape;254;p44"/>
          <p:cNvSpPr/>
          <p:nvPr/>
        </p:nvSpPr>
        <p:spPr>
          <a:xfrm>
            <a:off x="8674759" y="6026625"/>
            <a:ext cx="1800900" cy="646200"/>
          </a:xfrm>
          <a:prstGeom prst="roundRect">
            <a:avLst>
              <a:gd name="adj" fmla="val 16667"/>
            </a:avLst>
          </a:prstGeom>
          <a:solidFill>
            <a:srgbClr val="00206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n-GB" sz="1600" b="1" kern="0">
                <a:solidFill>
                  <a:srgbClr val="EEFF41"/>
                </a:solidFill>
                <a:latin typeface="Arial"/>
                <a:ea typeface="Arial"/>
                <a:cs typeface="Arial"/>
                <a:sym typeface="Arial"/>
              </a:rPr>
              <a:t>Outputs </a:t>
            </a:r>
            <a:endParaRPr sz="1600" b="1" kern="0">
              <a:solidFill>
                <a:srgbClr val="EEFF41"/>
              </a:solidFill>
              <a:latin typeface="Arial"/>
              <a:ea typeface="Arial"/>
              <a:cs typeface="Arial"/>
              <a:sym typeface="Arial"/>
            </a:endParaRPr>
          </a:p>
          <a:p>
            <a:pPr algn="ctr">
              <a:buClr>
                <a:srgbClr val="000000"/>
              </a:buClr>
              <a:buSzPts val="1400"/>
            </a:pPr>
            <a:r>
              <a:rPr lang="en-GB" sz="1400" kern="0">
                <a:solidFill>
                  <a:srgbClr val="EEFF41"/>
                </a:solidFill>
                <a:latin typeface="Arial"/>
                <a:ea typeface="Arial"/>
                <a:cs typeface="Arial"/>
                <a:sym typeface="Arial"/>
              </a:rPr>
              <a:t>to MOs</a:t>
            </a:r>
            <a:endParaRPr sz="1400" kern="0">
              <a:solidFill>
                <a:srgbClr val="EEFF41"/>
              </a:solidFill>
              <a:latin typeface="Arial"/>
              <a:ea typeface="Arial"/>
              <a:cs typeface="Arial"/>
              <a:sym typeface="Arial"/>
            </a:endParaRPr>
          </a:p>
        </p:txBody>
      </p:sp>
      <p:sp>
        <p:nvSpPr>
          <p:cNvPr id="256" name="Google Shape;256;p44"/>
          <p:cNvSpPr/>
          <p:nvPr/>
        </p:nvSpPr>
        <p:spPr>
          <a:xfrm rot="2227362">
            <a:off x="5239218" y="2724979"/>
            <a:ext cx="190382" cy="177121"/>
          </a:xfrm>
          <a:prstGeom prst="downArrow">
            <a:avLst>
              <a:gd name="adj1" fmla="val 50000"/>
              <a:gd name="adj2" fmla="val 50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57" name="Google Shape;257;p44"/>
          <p:cNvSpPr/>
          <p:nvPr/>
        </p:nvSpPr>
        <p:spPr>
          <a:xfrm rot="-2339058">
            <a:off x="6805266" y="2697268"/>
            <a:ext cx="190270" cy="177245"/>
          </a:xfrm>
          <a:prstGeom prst="downArrow">
            <a:avLst>
              <a:gd name="adj1" fmla="val 50000"/>
              <a:gd name="adj2" fmla="val 50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58" name="Google Shape;258;p44"/>
          <p:cNvSpPr/>
          <p:nvPr/>
        </p:nvSpPr>
        <p:spPr>
          <a:xfrm>
            <a:off x="3408683" y="4679345"/>
            <a:ext cx="190200" cy="177000"/>
          </a:xfrm>
          <a:prstGeom prst="downArrow">
            <a:avLst>
              <a:gd name="adj1" fmla="val 50000"/>
              <a:gd name="adj2" fmla="val 50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59" name="Google Shape;259;p44"/>
          <p:cNvSpPr/>
          <p:nvPr/>
        </p:nvSpPr>
        <p:spPr>
          <a:xfrm>
            <a:off x="8538928" y="4664520"/>
            <a:ext cx="190200" cy="177000"/>
          </a:xfrm>
          <a:prstGeom prst="downArrow">
            <a:avLst>
              <a:gd name="adj1" fmla="val 50000"/>
              <a:gd name="adj2" fmla="val 50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60" name="Google Shape;260;p44"/>
          <p:cNvSpPr/>
          <p:nvPr/>
        </p:nvSpPr>
        <p:spPr>
          <a:xfrm rot="-10631983" flipH="1">
            <a:off x="3232051" y="6027761"/>
            <a:ext cx="276330" cy="369424"/>
          </a:xfrm>
          <a:prstGeom prst="bentArrow">
            <a:avLst>
              <a:gd name="adj1" fmla="val 25000"/>
              <a:gd name="adj2" fmla="val 25000"/>
              <a:gd name="adj3" fmla="val 25000"/>
              <a:gd name="adj4" fmla="val 875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61" name="Google Shape;261;p44"/>
          <p:cNvSpPr/>
          <p:nvPr/>
        </p:nvSpPr>
        <p:spPr>
          <a:xfrm rot="-10631983" flipH="1">
            <a:off x="8300226" y="5991751"/>
            <a:ext cx="276330" cy="369424"/>
          </a:xfrm>
          <a:prstGeom prst="bentArrow">
            <a:avLst>
              <a:gd name="adj1" fmla="val 25000"/>
              <a:gd name="adj2" fmla="val 25000"/>
              <a:gd name="adj3" fmla="val 25000"/>
              <a:gd name="adj4" fmla="val 875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kern="0">
              <a:solidFill>
                <a:srgbClr val="000000"/>
              </a:solidFill>
              <a:latin typeface="Arial"/>
              <a:ea typeface="Arial"/>
              <a:cs typeface="Arial"/>
              <a:sym typeface="Arial"/>
            </a:endParaRPr>
          </a:p>
        </p:txBody>
      </p:sp>
      <p:sp>
        <p:nvSpPr>
          <p:cNvPr id="262" name="Google Shape;262;p44"/>
          <p:cNvSpPr txBox="1"/>
          <p:nvPr/>
        </p:nvSpPr>
        <p:spPr>
          <a:xfrm>
            <a:off x="8844634" y="985242"/>
            <a:ext cx="1778297" cy="646331"/>
          </a:xfrm>
          <a:prstGeom prst="rect">
            <a:avLst/>
          </a:prstGeom>
          <a:noFill/>
          <a:ln>
            <a:noFill/>
          </a:ln>
        </p:spPr>
        <p:txBody>
          <a:bodyPr spcFirstLastPara="1" wrap="square" lIns="91425" tIns="45700" rIns="91425" bIns="45700" anchor="t" anchorCtr="0">
            <a:noAutofit/>
          </a:bodyPr>
          <a:lstStyle/>
          <a:p>
            <a:pPr>
              <a:buClr>
                <a:srgbClr val="000000"/>
              </a:buClr>
            </a:pPr>
            <a:endParaRPr sz="1400" kern="0" dirty="0">
              <a:solidFill>
                <a:srgbClr val="000000"/>
              </a:solidFill>
              <a:latin typeface="Arial"/>
              <a:cs typeface="Arial"/>
              <a:sym typeface="Arial"/>
            </a:endParaRPr>
          </a:p>
        </p:txBody>
      </p:sp>
      <p:sp>
        <p:nvSpPr>
          <p:cNvPr id="264" name="Google Shape;264;p44"/>
          <p:cNvSpPr/>
          <p:nvPr/>
        </p:nvSpPr>
        <p:spPr>
          <a:xfrm>
            <a:off x="6542365" y="4617551"/>
            <a:ext cx="456664" cy="489370"/>
          </a:xfrm>
          <a:prstGeom prst="ellipse">
            <a:avLst/>
          </a:prstGeom>
          <a:solidFill>
            <a:srgbClr val="EE7B6A"/>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kern="0">
              <a:solidFill>
                <a:srgbClr val="FFFFFF"/>
              </a:solidFill>
              <a:latin typeface="Arial"/>
              <a:ea typeface="Arial"/>
              <a:cs typeface="Arial"/>
              <a:sym typeface="Arial"/>
            </a:endParaRPr>
          </a:p>
        </p:txBody>
      </p:sp>
      <p:sp>
        <p:nvSpPr>
          <p:cNvPr id="265" name="Google Shape;265;p44"/>
          <p:cNvSpPr/>
          <p:nvPr/>
        </p:nvSpPr>
        <p:spPr>
          <a:xfrm>
            <a:off x="6992195" y="4336709"/>
            <a:ext cx="456664" cy="489370"/>
          </a:xfrm>
          <a:prstGeom prst="ellipse">
            <a:avLst/>
          </a:prstGeom>
          <a:solidFill>
            <a:srgbClr val="EE7B6A"/>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kern="0">
              <a:solidFill>
                <a:srgbClr val="FFFFFF"/>
              </a:solidFill>
              <a:latin typeface="Arial"/>
              <a:ea typeface="Arial"/>
              <a:cs typeface="Arial"/>
              <a:sym typeface="Arial"/>
            </a:endParaRPr>
          </a:p>
        </p:txBody>
      </p:sp>
      <p:sp>
        <p:nvSpPr>
          <p:cNvPr id="266" name="Google Shape;266;p44"/>
          <p:cNvSpPr/>
          <p:nvPr/>
        </p:nvSpPr>
        <p:spPr>
          <a:xfrm>
            <a:off x="6338260" y="5124958"/>
            <a:ext cx="456664" cy="489370"/>
          </a:xfrm>
          <a:prstGeom prst="ellipse">
            <a:avLst/>
          </a:prstGeom>
          <a:solidFill>
            <a:srgbClr val="EE7B6A"/>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kern="0">
              <a:solidFill>
                <a:srgbClr val="FFFFFF"/>
              </a:solidFill>
              <a:latin typeface="Arial"/>
              <a:ea typeface="Arial"/>
              <a:cs typeface="Arial"/>
              <a:sym typeface="Arial"/>
            </a:endParaRPr>
          </a:p>
        </p:txBody>
      </p:sp>
      <p:sp>
        <p:nvSpPr>
          <p:cNvPr id="267" name="Google Shape;267;p44"/>
          <p:cNvSpPr/>
          <p:nvPr/>
        </p:nvSpPr>
        <p:spPr>
          <a:xfrm>
            <a:off x="6508392" y="5630127"/>
            <a:ext cx="456664" cy="489370"/>
          </a:xfrm>
          <a:prstGeom prst="ellipse">
            <a:avLst/>
          </a:prstGeom>
          <a:solidFill>
            <a:srgbClr val="EE7B6A"/>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kern="0">
              <a:solidFill>
                <a:srgbClr val="FFFFFF"/>
              </a:solidFill>
              <a:latin typeface="Arial"/>
              <a:ea typeface="Arial"/>
              <a:cs typeface="Arial"/>
              <a:sym typeface="Arial"/>
            </a:endParaRPr>
          </a:p>
        </p:txBody>
      </p:sp>
      <p:sp>
        <p:nvSpPr>
          <p:cNvPr id="268" name="Google Shape;268;p44"/>
          <p:cNvSpPr/>
          <p:nvPr/>
        </p:nvSpPr>
        <p:spPr>
          <a:xfrm>
            <a:off x="6970906" y="5878240"/>
            <a:ext cx="456664" cy="489370"/>
          </a:xfrm>
          <a:prstGeom prst="ellipse">
            <a:avLst/>
          </a:prstGeom>
          <a:solidFill>
            <a:srgbClr val="EE7B6A"/>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pPr>
            <a:endParaRPr kern="0">
              <a:solidFill>
                <a:srgbClr val="FFFFFF"/>
              </a:solidFill>
              <a:latin typeface="Arial"/>
              <a:ea typeface="Arial"/>
              <a:cs typeface="Arial"/>
              <a:sym typeface="Arial"/>
            </a:endParaRPr>
          </a:p>
        </p:txBody>
      </p:sp>
      <p:cxnSp>
        <p:nvCxnSpPr>
          <p:cNvPr id="269" name="Google Shape;269;p44"/>
          <p:cNvCxnSpPr/>
          <p:nvPr/>
        </p:nvCxnSpPr>
        <p:spPr>
          <a:xfrm>
            <a:off x="7349440" y="4791282"/>
            <a:ext cx="85488" cy="164335"/>
          </a:xfrm>
          <a:prstGeom prst="straightConnector1">
            <a:avLst/>
          </a:prstGeom>
          <a:noFill/>
          <a:ln w="9525" cap="flat" cmpd="sng">
            <a:solidFill>
              <a:srgbClr val="41AFAC"/>
            </a:solidFill>
            <a:prstDash val="solid"/>
            <a:round/>
            <a:headEnd type="none" w="sm" len="sm"/>
            <a:tailEnd type="triangle" w="med" len="med"/>
          </a:ln>
        </p:spPr>
      </p:cxnSp>
      <p:cxnSp>
        <p:nvCxnSpPr>
          <p:cNvPr id="270" name="Google Shape;270;p44"/>
          <p:cNvCxnSpPr/>
          <p:nvPr/>
        </p:nvCxnSpPr>
        <p:spPr>
          <a:xfrm>
            <a:off x="7084518" y="5003909"/>
            <a:ext cx="264923" cy="95610"/>
          </a:xfrm>
          <a:prstGeom prst="straightConnector1">
            <a:avLst/>
          </a:prstGeom>
          <a:noFill/>
          <a:ln w="9525" cap="flat" cmpd="sng">
            <a:solidFill>
              <a:srgbClr val="41AFAC"/>
            </a:solidFill>
            <a:prstDash val="solid"/>
            <a:round/>
            <a:headEnd type="none" w="sm" len="sm"/>
            <a:tailEnd type="triangle" w="med" len="med"/>
          </a:ln>
        </p:spPr>
      </p:cxnSp>
      <p:cxnSp>
        <p:nvCxnSpPr>
          <p:cNvPr id="271" name="Google Shape;271;p44"/>
          <p:cNvCxnSpPr/>
          <p:nvPr/>
        </p:nvCxnSpPr>
        <p:spPr>
          <a:xfrm>
            <a:off x="6900402" y="5290020"/>
            <a:ext cx="449039" cy="0"/>
          </a:xfrm>
          <a:prstGeom prst="straightConnector1">
            <a:avLst/>
          </a:prstGeom>
          <a:noFill/>
          <a:ln w="9525" cap="flat" cmpd="sng">
            <a:solidFill>
              <a:srgbClr val="41AFAC"/>
            </a:solidFill>
            <a:prstDash val="solid"/>
            <a:round/>
            <a:headEnd type="none" w="sm" len="sm"/>
            <a:tailEnd type="triangle" w="med" len="med"/>
          </a:ln>
        </p:spPr>
      </p:cxnSp>
      <p:cxnSp>
        <p:nvCxnSpPr>
          <p:cNvPr id="272" name="Google Shape;272;p44"/>
          <p:cNvCxnSpPr/>
          <p:nvPr/>
        </p:nvCxnSpPr>
        <p:spPr>
          <a:xfrm rot="10800000" flipH="1">
            <a:off x="6983738" y="5480524"/>
            <a:ext cx="365703" cy="190975"/>
          </a:xfrm>
          <a:prstGeom prst="straightConnector1">
            <a:avLst/>
          </a:prstGeom>
          <a:noFill/>
          <a:ln w="9525" cap="flat" cmpd="sng">
            <a:solidFill>
              <a:srgbClr val="41AFAC"/>
            </a:solidFill>
            <a:prstDash val="solid"/>
            <a:round/>
            <a:headEnd type="none" w="sm" len="sm"/>
            <a:tailEnd type="triangle" w="med" len="med"/>
          </a:ln>
        </p:spPr>
      </p:cxnSp>
      <p:cxnSp>
        <p:nvCxnSpPr>
          <p:cNvPr id="273" name="Google Shape;273;p44"/>
          <p:cNvCxnSpPr/>
          <p:nvPr/>
        </p:nvCxnSpPr>
        <p:spPr>
          <a:xfrm rot="10800000" flipH="1">
            <a:off x="7352784" y="5671498"/>
            <a:ext cx="74787" cy="208570"/>
          </a:xfrm>
          <a:prstGeom prst="straightConnector1">
            <a:avLst/>
          </a:prstGeom>
          <a:noFill/>
          <a:ln w="9525" cap="flat" cmpd="sng">
            <a:solidFill>
              <a:srgbClr val="41AFAC"/>
            </a:solidFill>
            <a:prstDash val="solid"/>
            <a:round/>
            <a:headEnd type="none" w="sm" len="sm"/>
            <a:tailEnd type="triangle" w="med" len="med"/>
          </a:ln>
        </p:spPr>
      </p:cxnSp>
      <p:sp>
        <p:nvSpPr>
          <p:cNvPr id="274" name="Google Shape;274;p44"/>
          <p:cNvSpPr txBox="1"/>
          <p:nvPr/>
        </p:nvSpPr>
        <p:spPr>
          <a:xfrm rot="-2594608">
            <a:off x="5770622" y="4281677"/>
            <a:ext cx="1287532" cy="369332"/>
          </a:xfrm>
          <a:prstGeom prst="rect">
            <a:avLst/>
          </a:prstGeom>
          <a:noFill/>
          <a:ln>
            <a:noFill/>
          </a:ln>
        </p:spPr>
        <p:txBody>
          <a:bodyPr spcFirstLastPara="1" wrap="square" lIns="91425" tIns="45700" rIns="91425" bIns="45700" anchor="t" anchorCtr="0">
            <a:noAutofit/>
          </a:bodyPr>
          <a:lstStyle/>
          <a:p>
            <a:pPr>
              <a:buClr>
                <a:srgbClr val="000000"/>
              </a:buClr>
            </a:pPr>
            <a:r>
              <a:rPr lang="en-GB" kern="0">
                <a:solidFill>
                  <a:srgbClr val="262963"/>
                </a:solidFill>
                <a:latin typeface="Arial"/>
                <a:ea typeface="Arial"/>
                <a:cs typeface="Arial"/>
                <a:sym typeface="Arial"/>
              </a:rPr>
              <a:t>5 Regions </a:t>
            </a:r>
            <a:endParaRPr sz="1400" kern="0">
              <a:solidFill>
                <a:srgbClr val="000000"/>
              </a:solidFill>
              <a:latin typeface="Arial"/>
              <a:cs typeface="Arial"/>
              <a:sym typeface="Arial"/>
            </a:endParaRPr>
          </a:p>
        </p:txBody>
      </p:sp>
      <p:cxnSp>
        <p:nvCxnSpPr>
          <p:cNvPr id="275" name="Google Shape;275;p44"/>
          <p:cNvCxnSpPr>
            <a:stCxn id="252" idx="3"/>
          </p:cNvCxnSpPr>
          <p:nvPr/>
        </p:nvCxnSpPr>
        <p:spPr>
          <a:xfrm>
            <a:off x="4670183" y="5369643"/>
            <a:ext cx="1621800" cy="0"/>
          </a:xfrm>
          <a:prstGeom prst="straightConnector1">
            <a:avLst/>
          </a:prstGeom>
          <a:noFill/>
          <a:ln w="139700" cap="flat" cmpd="sng">
            <a:solidFill>
              <a:srgbClr val="41AFAC"/>
            </a:solidFill>
            <a:prstDash val="sysDot"/>
            <a:round/>
            <a:headEnd type="triangle" w="med" len="med"/>
            <a:tailEnd type="triangle" w="med" len="med"/>
          </a:ln>
        </p:spPr>
      </p:cxnSp>
    </p:spTree>
    <p:extLst>
      <p:ext uri="{BB962C8B-B14F-4D97-AF65-F5344CB8AC3E}">
        <p14:creationId xmlns:p14="http://schemas.microsoft.com/office/powerpoint/2010/main" val="332977059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Custom</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12 – 6 – 3 planning cycle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 6 – 3 planning cycle</dc:title>
  <dc:creator>Sarah Nancollas</dc:creator>
  <cp:lastModifiedBy>Kelly Haddow</cp:lastModifiedBy>
  <cp:revision>2</cp:revision>
  <dcterms:created xsi:type="dcterms:W3CDTF">2019-06-21T01:28:32Z</dcterms:created>
  <dcterms:modified xsi:type="dcterms:W3CDTF">2019-07-04T14:03:31Z</dcterms:modified>
</cp:coreProperties>
</file>